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sldIdLst>
    <p:sldId id="256" r:id="rId2"/>
    <p:sldId id="257" r:id="rId3"/>
    <p:sldId id="258" r:id="rId4"/>
    <p:sldId id="278" r:id="rId5"/>
    <p:sldId id="259" r:id="rId6"/>
    <p:sldId id="260" r:id="rId7"/>
    <p:sldId id="279" r:id="rId8"/>
    <p:sldId id="263" r:id="rId9"/>
    <p:sldId id="262" r:id="rId10"/>
    <p:sldId id="264" r:id="rId11"/>
    <p:sldId id="265" r:id="rId12"/>
    <p:sldId id="266" r:id="rId13"/>
    <p:sldId id="267" r:id="rId14"/>
    <p:sldId id="268" r:id="rId15"/>
    <p:sldId id="272" r:id="rId16"/>
    <p:sldId id="273" r:id="rId17"/>
    <p:sldId id="274" r:id="rId18"/>
    <p:sldId id="275" r:id="rId19"/>
    <p:sldId id="276" r:id="rId20"/>
    <p:sldId id="269"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3AF95F-33B5-4D37-8AC2-FCF3301F629B}"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tr-TR"/>
        </a:p>
      </dgm:t>
    </dgm:pt>
    <dgm:pt modelId="{453A3EE0-4C14-4B5C-8FCB-222A37FBD442}">
      <dgm:prSet custT="1"/>
      <dgm:spPr/>
      <dgm:t>
        <a:bodyPr/>
        <a:lstStyle/>
        <a:p>
          <a:r>
            <a:rPr lang="tr-TR" sz="5400" dirty="0">
              <a:latin typeface="Arial Rounded MT Bold" panose="020F0704030504030204" pitchFamily="34" charset="0"/>
            </a:rPr>
            <a:t>ARP </a:t>
          </a:r>
          <a:r>
            <a:rPr lang="tr-TR" sz="5400" dirty="0" err="1">
              <a:latin typeface="Arial Rounded MT Bold" panose="020F0704030504030204" pitchFamily="34" charset="0"/>
            </a:rPr>
            <a:t>Spoofing</a:t>
          </a:r>
          <a:r>
            <a:rPr lang="tr-TR" sz="5400" dirty="0">
              <a:latin typeface="Arial Rounded MT Bold" panose="020F0704030504030204" pitchFamily="34" charset="0"/>
            </a:rPr>
            <a:t> Attack</a:t>
          </a:r>
        </a:p>
      </dgm:t>
    </dgm:pt>
    <dgm:pt modelId="{33B62ADE-14F2-443B-A537-E990B0264178}" type="parTrans" cxnId="{336AB680-B42F-4A89-9B59-FE0AA0BFB919}">
      <dgm:prSet/>
      <dgm:spPr/>
      <dgm:t>
        <a:bodyPr/>
        <a:lstStyle/>
        <a:p>
          <a:endParaRPr lang="tr-TR"/>
        </a:p>
      </dgm:t>
    </dgm:pt>
    <dgm:pt modelId="{AC15B1D8-3130-4B58-9F95-6C42D309C19C}" type="sibTrans" cxnId="{336AB680-B42F-4A89-9B59-FE0AA0BFB919}">
      <dgm:prSet/>
      <dgm:spPr/>
      <dgm:t>
        <a:bodyPr/>
        <a:lstStyle/>
        <a:p>
          <a:endParaRPr lang="tr-TR"/>
        </a:p>
      </dgm:t>
    </dgm:pt>
    <dgm:pt modelId="{C41EA838-5673-4228-995A-C7B58C055CFC}" type="pres">
      <dgm:prSet presAssocID="{7A3AF95F-33B5-4D37-8AC2-FCF3301F629B}" presName="Name0" presStyleCnt="0">
        <dgm:presLayoutVars>
          <dgm:dir/>
          <dgm:resizeHandles val="exact"/>
        </dgm:presLayoutVars>
      </dgm:prSet>
      <dgm:spPr/>
    </dgm:pt>
    <dgm:pt modelId="{464A1F14-E2C4-416F-A208-8F66A8689824}" type="pres">
      <dgm:prSet presAssocID="{7A3AF95F-33B5-4D37-8AC2-FCF3301F629B}" presName="arrow" presStyleLbl="bgShp" presStyleIdx="0" presStyleCnt="1"/>
      <dgm:spPr/>
    </dgm:pt>
    <dgm:pt modelId="{3AAA835D-B8BD-4464-B0A9-59989A4D9B8A}" type="pres">
      <dgm:prSet presAssocID="{7A3AF95F-33B5-4D37-8AC2-FCF3301F629B}" presName="points" presStyleCnt="0"/>
      <dgm:spPr/>
    </dgm:pt>
    <dgm:pt modelId="{30636005-F8F9-4630-9E7E-D466DA255C90}" type="pres">
      <dgm:prSet presAssocID="{453A3EE0-4C14-4B5C-8FCB-222A37FBD442}" presName="compositeA" presStyleCnt="0"/>
      <dgm:spPr/>
    </dgm:pt>
    <dgm:pt modelId="{384CC112-9CB2-4BB4-B829-4FA78841F425}" type="pres">
      <dgm:prSet presAssocID="{453A3EE0-4C14-4B5C-8FCB-222A37FBD442}" presName="textA" presStyleLbl="revTx" presStyleIdx="0" presStyleCnt="1">
        <dgm:presLayoutVars>
          <dgm:bulletEnabled val="1"/>
        </dgm:presLayoutVars>
      </dgm:prSet>
      <dgm:spPr/>
    </dgm:pt>
    <dgm:pt modelId="{12DE0A54-8ED2-4CD0-8729-2FE629549E88}" type="pres">
      <dgm:prSet presAssocID="{453A3EE0-4C14-4B5C-8FCB-222A37FBD442}" presName="circleA" presStyleLbl="node1" presStyleIdx="0" presStyleCnt="1"/>
      <dgm:spPr/>
    </dgm:pt>
    <dgm:pt modelId="{9E40F46D-E9A7-4733-A598-6FB2B175C512}" type="pres">
      <dgm:prSet presAssocID="{453A3EE0-4C14-4B5C-8FCB-222A37FBD442}" presName="spaceA" presStyleCnt="0"/>
      <dgm:spPr/>
    </dgm:pt>
  </dgm:ptLst>
  <dgm:cxnLst>
    <dgm:cxn modelId="{10200006-69D8-41F4-88A7-8A9E611A98DA}" type="presOf" srcId="{7A3AF95F-33B5-4D37-8AC2-FCF3301F629B}" destId="{C41EA838-5673-4228-995A-C7B58C055CFC}" srcOrd="0" destOrd="0" presId="urn:microsoft.com/office/officeart/2005/8/layout/hProcess11"/>
    <dgm:cxn modelId="{C8BBFF6D-039C-483C-A585-2114E7F923FF}" type="presOf" srcId="{453A3EE0-4C14-4B5C-8FCB-222A37FBD442}" destId="{384CC112-9CB2-4BB4-B829-4FA78841F425}" srcOrd="0" destOrd="0" presId="urn:microsoft.com/office/officeart/2005/8/layout/hProcess11"/>
    <dgm:cxn modelId="{336AB680-B42F-4A89-9B59-FE0AA0BFB919}" srcId="{7A3AF95F-33B5-4D37-8AC2-FCF3301F629B}" destId="{453A3EE0-4C14-4B5C-8FCB-222A37FBD442}" srcOrd="0" destOrd="0" parTransId="{33B62ADE-14F2-443B-A537-E990B0264178}" sibTransId="{AC15B1D8-3130-4B58-9F95-6C42D309C19C}"/>
    <dgm:cxn modelId="{5C070354-F3E6-4C97-8D58-1BC0FAE8E964}" type="presParOf" srcId="{C41EA838-5673-4228-995A-C7B58C055CFC}" destId="{464A1F14-E2C4-416F-A208-8F66A8689824}" srcOrd="0" destOrd="0" presId="urn:microsoft.com/office/officeart/2005/8/layout/hProcess11"/>
    <dgm:cxn modelId="{D1B733EE-8955-4887-8E61-9F0497C8F58F}" type="presParOf" srcId="{C41EA838-5673-4228-995A-C7B58C055CFC}" destId="{3AAA835D-B8BD-4464-B0A9-59989A4D9B8A}" srcOrd="1" destOrd="0" presId="urn:microsoft.com/office/officeart/2005/8/layout/hProcess11"/>
    <dgm:cxn modelId="{19DD6134-4755-45E6-B105-318486A01D47}" type="presParOf" srcId="{3AAA835D-B8BD-4464-B0A9-59989A4D9B8A}" destId="{30636005-F8F9-4630-9E7E-D466DA255C90}" srcOrd="0" destOrd="0" presId="urn:microsoft.com/office/officeart/2005/8/layout/hProcess11"/>
    <dgm:cxn modelId="{50092A19-1E90-4AE9-A67D-FB6835D18129}" type="presParOf" srcId="{30636005-F8F9-4630-9E7E-D466DA255C90}" destId="{384CC112-9CB2-4BB4-B829-4FA78841F425}" srcOrd="0" destOrd="0" presId="urn:microsoft.com/office/officeart/2005/8/layout/hProcess11"/>
    <dgm:cxn modelId="{D7734B22-3CA1-4E47-9BE9-BFBC83D3D786}" type="presParOf" srcId="{30636005-F8F9-4630-9E7E-D466DA255C90}" destId="{12DE0A54-8ED2-4CD0-8729-2FE629549E88}" srcOrd="1" destOrd="0" presId="urn:microsoft.com/office/officeart/2005/8/layout/hProcess11"/>
    <dgm:cxn modelId="{B7CC6CB6-524B-47F8-8823-7FC0EFE41D75}" type="presParOf" srcId="{30636005-F8F9-4630-9E7E-D466DA255C90}" destId="{9E40F46D-E9A7-4733-A598-6FB2B175C51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04421-34D0-4F3D-BF6D-2E5469A4E43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44FABE51-0ACD-4081-8CA5-C1430BDE46BA}">
      <dgm:prSet custT="1"/>
      <dgm:spPr/>
      <dgm:t>
        <a:bodyPr/>
        <a:lstStyle/>
        <a:p>
          <a:r>
            <a:rPr lang="tr-TR" sz="5400" dirty="0">
              <a:latin typeface="Arial Rounded MT Bold" panose="020F0704030504030204" pitchFamily="34" charset="0"/>
            </a:rPr>
            <a:t>Brute-Force</a:t>
          </a:r>
        </a:p>
      </dgm:t>
    </dgm:pt>
    <dgm:pt modelId="{0BFC18D1-A55F-48D1-9236-2483A4093B0A}" type="parTrans" cxnId="{4EE23DAC-320D-4FD9-8DB2-69208602893B}">
      <dgm:prSet/>
      <dgm:spPr/>
      <dgm:t>
        <a:bodyPr/>
        <a:lstStyle/>
        <a:p>
          <a:endParaRPr lang="tr-TR"/>
        </a:p>
      </dgm:t>
    </dgm:pt>
    <dgm:pt modelId="{17075F89-F136-4761-9347-69CDA221FA05}" type="sibTrans" cxnId="{4EE23DAC-320D-4FD9-8DB2-69208602893B}">
      <dgm:prSet/>
      <dgm:spPr/>
      <dgm:t>
        <a:bodyPr/>
        <a:lstStyle/>
        <a:p>
          <a:endParaRPr lang="tr-TR"/>
        </a:p>
      </dgm:t>
    </dgm:pt>
    <dgm:pt modelId="{914B4238-D460-4CD2-9768-BB0C1DFE46B8}" type="pres">
      <dgm:prSet presAssocID="{9E204421-34D0-4F3D-BF6D-2E5469A4E43C}" presName="Name0" presStyleCnt="0">
        <dgm:presLayoutVars>
          <dgm:dir/>
          <dgm:resizeHandles val="exact"/>
        </dgm:presLayoutVars>
      </dgm:prSet>
      <dgm:spPr/>
    </dgm:pt>
    <dgm:pt modelId="{1BE1A5AD-E334-47D9-82A4-496D73D53BCE}" type="pres">
      <dgm:prSet presAssocID="{9E204421-34D0-4F3D-BF6D-2E5469A4E43C}" presName="arrow" presStyleLbl="bgShp" presStyleIdx="0" presStyleCnt="1"/>
      <dgm:spPr/>
    </dgm:pt>
    <dgm:pt modelId="{A1F76E99-D60D-4517-ADE4-67852D7BA421}" type="pres">
      <dgm:prSet presAssocID="{9E204421-34D0-4F3D-BF6D-2E5469A4E43C}" presName="points" presStyleCnt="0"/>
      <dgm:spPr/>
    </dgm:pt>
    <dgm:pt modelId="{6A0E6754-07F3-4B9D-8165-B92F90B47ACC}" type="pres">
      <dgm:prSet presAssocID="{44FABE51-0ACD-4081-8CA5-C1430BDE46BA}" presName="compositeA" presStyleCnt="0"/>
      <dgm:spPr/>
    </dgm:pt>
    <dgm:pt modelId="{A31238BC-5425-4184-A970-A2CDA20B6B67}" type="pres">
      <dgm:prSet presAssocID="{44FABE51-0ACD-4081-8CA5-C1430BDE46BA}" presName="textA" presStyleLbl="revTx" presStyleIdx="0" presStyleCnt="1">
        <dgm:presLayoutVars>
          <dgm:bulletEnabled val="1"/>
        </dgm:presLayoutVars>
      </dgm:prSet>
      <dgm:spPr/>
    </dgm:pt>
    <dgm:pt modelId="{05A251C4-EE59-4139-9409-10640EA8B81D}" type="pres">
      <dgm:prSet presAssocID="{44FABE51-0ACD-4081-8CA5-C1430BDE46BA}" presName="circleA" presStyleLbl="node1" presStyleIdx="0" presStyleCnt="1"/>
      <dgm:spPr/>
    </dgm:pt>
    <dgm:pt modelId="{64A622ED-BA8C-4ABE-861D-B474B610FFFC}" type="pres">
      <dgm:prSet presAssocID="{44FABE51-0ACD-4081-8CA5-C1430BDE46BA}" presName="spaceA" presStyleCnt="0"/>
      <dgm:spPr/>
    </dgm:pt>
  </dgm:ptLst>
  <dgm:cxnLst>
    <dgm:cxn modelId="{A534FA2A-8350-468F-97FD-7EC88502B0D7}" type="presOf" srcId="{9E204421-34D0-4F3D-BF6D-2E5469A4E43C}" destId="{914B4238-D460-4CD2-9768-BB0C1DFE46B8}" srcOrd="0" destOrd="0" presId="urn:microsoft.com/office/officeart/2005/8/layout/hProcess11"/>
    <dgm:cxn modelId="{4EE23DAC-320D-4FD9-8DB2-69208602893B}" srcId="{9E204421-34D0-4F3D-BF6D-2E5469A4E43C}" destId="{44FABE51-0ACD-4081-8CA5-C1430BDE46BA}" srcOrd="0" destOrd="0" parTransId="{0BFC18D1-A55F-48D1-9236-2483A4093B0A}" sibTransId="{17075F89-F136-4761-9347-69CDA221FA05}"/>
    <dgm:cxn modelId="{1A970EFC-BD1D-409A-AFAA-D9A9A4A990B4}" type="presOf" srcId="{44FABE51-0ACD-4081-8CA5-C1430BDE46BA}" destId="{A31238BC-5425-4184-A970-A2CDA20B6B67}" srcOrd="0" destOrd="0" presId="urn:microsoft.com/office/officeart/2005/8/layout/hProcess11"/>
    <dgm:cxn modelId="{627B9FA9-B0D0-4CBB-A51E-F677A19ECC27}" type="presParOf" srcId="{914B4238-D460-4CD2-9768-BB0C1DFE46B8}" destId="{1BE1A5AD-E334-47D9-82A4-496D73D53BCE}" srcOrd="0" destOrd="0" presId="urn:microsoft.com/office/officeart/2005/8/layout/hProcess11"/>
    <dgm:cxn modelId="{9692665C-1C18-422F-BA5A-ED937008182C}" type="presParOf" srcId="{914B4238-D460-4CD2-9768-BB0C1DFE46B8}" destId="{A1F76E99-D60D-4517-ADE4-67852D7BA421}" srcOrd="1" destOrd="0" presId="urn:microsoft.com/office/officeart/2005/8/layout/hProcess11"/>
    <dgm:cxn modelId="{FC0F280D-BAA0-4544-AB70-3CD64A893E80}" type="presParOf" srcId="{A1F76E99-D60D-4517-ADE4-67852D7BA421}" destId="{6A0E6754-07F3-4B9D-8165-B92F90B47ACC}" srcOrd="0" destOrd="0" presId="urn:microsoft.com/office/officeart/2005/8/layout/hProcess11"/>
    <dgm:cxn modelId="{82432654-F14C-4ABD-A9C8-5B64FBCC2F0A}" type="presParOf" srcId="{6A0E6754-07F3-4B9D-8165-B92F90B47ACC}" destId="{A31238BC-5425-4184-A970-A2CDA20B6B67}" srcOrd="0" destOrd="0" presId="urn:microsoft.com/office/officeart/2005/8/layout/hProcess11"/>
    <dgm:cxn modelId="{5CD7A0D3-157C-45E5-B55D-E85D9695D3BE}" type="presParOf" srcId="{6A0E6754-07F3-4B9D-8165-B92F90B47ACC}" destId="{05A251C4-EE59-4139-9409-10640EA8B81D}" srcOrd="1" destOrd="0" presId="urn:microsoft.com/office/officeart/2005/8/layout/hProcess11"/>
    <dgm:cxn modelId="{E5AA7C9F-03C4-42FF-B8AC-9AAAF27B94AB}" type="presParOf" srcId="{6A0E6754-07F3-4B9D-8165-B92F90B47ACC}" destId="{64A622ED-BA8C-4ABE-861D-B474B610FF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D0FFD8-0269-427E-87C2-CC319A4E160E}"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tr-TR"/>
        </a:p>
      </dgm:t>
    </dgm:pt>
    <dgm:pt modelId="{FD779914-A10C-4A2C-BD95-E68A69B86E91}">
      <dgm:prSet custT="1"/>
      <dgm:spPr/>
      <dgm:t>
        <a:bodyPr/>
        <a:lstStyle/>
        <a:p>
          <a:r>
            <a:rPr lang="tr-TR" sz="5400" dirty="0" err="1">
              <a:latin typeface="Arial Rounded MT Bold" panose="020F0704030504030204" pitchFamily="34" charset="0"/>
            </a:rPr>
            <a:t>Social</a:t>
          </a:r>
          <a:r>
            <a:rPr lang="tr-TR" sz="5400" dirty="0">
              <a:latin typeface="Arial Rounded MT Bold" panose="020F0704030504030204" pitchFamily="34" charset="0"/>
            </a:rPr>
            <a:t> </a:t>
          </a:r>
          <a:r>
            <a:rPr lang="tr-TR" sz="5400" dirty="0" err="1">
              <a:latin typeface="Arial Rounded MT Bold" panose="020F0704030504030204" pitchFamily="34" charset="0"/>
            </a:rPr>
            <a:t>Phishing</a:t>
          </a:r>
          <a:r>
            <a:rPr lang="tr-TR" sz="5400" dirty="0">
              <a:latin typeface="Arial Rounded MT Bold" panose="020F0704030504030204" pitchFamily="34" charset="0"/>
            </a:rPr>
            <a:t> Attack</a:t>
          </a:r>
        </a:p>
      </dgm:t>
    </dgm:pt>
    <dgm:pt modelId="{629FA257-CE8C-4FBE-8917-7176EF6B7317}" type="parTrans" cxnId="{7911AE69-818F-408D-9EAD-25D77D8654C0}">
      <dgm:prSet/>
      <dgm:spPr/>
      <dgm:t>
        <a:bodyPr/>
        <a:lstStyle/>
        <a:p>
          <a:endParaRPr lang="tr-TR"/>
        </a:p>
      </dgm:t>
    </dgm:pt>
    <dgm:pt modelId="{8C6D9484-B9D8-4A95-B4C9-BFA27E6D7BAB}" type="sibTrans" cxnId="{7911AE69-818F-408D-9EAD-25D77D8654C0}">
      <dgm:prSet/>
      <dgm:spPr/>
      <dgm:t>
        <a:bodyPr/>
        <a:lstStyle/>
        <a:p>
          <a:endParaRPr lang="tr-TR"/>
        </a:p>
      </dgm:t>
    </dgm:pt>
    <dgm:pt modelId="{370C8A9D-8911-4499-953A-417E56DB9356}" type="pres">
      <dgm:prSet presAssocID="{7FD0FFD8-0269-427E-87C2-CC319A4E160E}" presName="Name0" presStyleCnt="0">
        <dgm:presLayoutVars>
          <dgm:dir/>
          <dgm:resizeHandles val="exact"/>
        </dgm:presLayoutVars>
      </dgm:prSet>
      <dgm:spPr/>
    </dgm:pt>
    <dgm:pt modelId="{2A242213-3F57-4F9E-93A5-718F1CD8F102}" type="pres">
      <dgm:prSet presAssocID="{7FD0FFD8-0269-427E-87C2-CC319A4E160E}" presName="arrow" presStyleLbl="bgShp" presStyleIdx="0" presStyleCnt="1"/>
      <dgm:spPr/>
    </dgm:pt>
    <dgm:pt modelId="{0FA35435-75B2-4A13-AB54-2EBB62EC57EB}" type="pres">
      <dgm:prSet presAssocID="{7FD0FFD8-0269-427E-87C2-CC319A4E160E}" presName="points" presStyleCnt="0"/>
      <dgm:spPr/>
    </dgm:pt>
    <dgm:pt modelId="{B98C6185-AD96-459F-9264-A82DFD47C038}" type="pres">
      <dgm:prSet presAssocID="{FD779914-A10C-4A2C-BD95-E68A69B86E91}" presName="compositeA" presStyleCnt="0"/>
      <dgm:spPr/>
    </dgm:pt>
    <dgm:pt modelId="{2172EF71-D45A-4AD2-806F-8498D803EE74}" type="pres">
      <dgm:prSet presAssocID="{FD779914-A10C-4A2C-BD95-E68A69B86E91}" presName="textA" presStyleLbl="revTx" presStyleIdx="0" presStyleCnt="1">
        <dgm:presLayoutVars>
          <dgm:bulletEnabled val="1"/>
        </dgm:presLayoutVars>
      </dgm:prSet>
      <dgm:spPr/>
    </dgm:pt>
    <dgm:pt modelId="{6C961279-E36A-40B0-BDBA-E18DD3DE9E5C}" type="pres">
      <dgm:prSet presAssocID="{FD779914-A10C-4A2C-BD95-E68A69B86E91}" presName="circleA" presStyleLbl="node1" presStyleIdx="0" presStyleCnt="1"/>
      <dgm:spPr/>
    </dgm:pt>
    <dgm:pt modelId="{A66A78D7-F2F6-4EDD-B4E7-1A3FBB9E4D6D}" type="pres">
      <dgm:prSet presAssocID="{FD779914-A10C-4A2C-BD95-E68A69B86E91}" presName="spaceA" presStyleCnt="0"/>
      <dgm:spPr/>
    </dgm:pt>
  </dgm:ptLst>
  <dgm:cxnLst>
    <dgm:cxn modelId="{7911AE69-818F-408D-9EAD-25D77D8654C0}" srcId="{7FD0FFD8-0269-427E-87C2-CC319A4E160E}" destId="{FD779914-A10C-4A2C-BD95-E68A69B86E91}" srcOrd="0" destOrd="0" parTransId="{629FA257-CE8C-4FBE-8917-7176EF6B7317}" sibTransId="{8C6D9484-B9D8-4A95-B4C9-BFA27E6D7BAB}"/>
    <dgm:cxn modelId="{A1F47687-533B-4C7E-A162-9CC6BD34B409}" type="presOf" srcId="{FD779914-A10C-4A2C-BD95-E68A69B86E91}" destId="{2172EF71-D45A-4AD2-806F-8498D803EE74}" srcOrd="0" destOrd="0" presId="urn:microsoft.com/office/officeart/2005/8/layout/hProcess11"/>
    <dgm:cxn modelId="{6FFC2EEA-B898-48CD-B21C-665D57513F0B}" type="presOf" srcId="{7FD0FFD8-0269-427E-87C2-CC319A4E160E}" destId="{370C8A9D-8911-4499-953A-417E56DB9356}" srcOrd="0" destOrd="0" presId="urn:microsoft.com/office/officeart/2005/8/layout/hProcess11"/>
    <dgm:cxn modelId="{08E948E2-C7E2-4D1D-B287-62697FD7FA9B}" type="presParOf" srcId="{370C8A9D-8911-4499-953A-417E56DB9356}" destId="{2A242213-3F57-4F9E-93A5-718F1CD8F102}" srcOrd="0" destOrd="0" presId="urn:microsoft.com/office/officeart/2005/8/layout/hProcess11"/>
    <dgm:cxn modelId="{6BBEAED7-D5F0-4364-B913-8C66AD83E329}" type="presParOf" srcId="{370C8A9D-8911-4499-953A-417E56DB9356}" destId="{0FA35435-75B2-4A13-AB54-2EBB62EC57EB}" srcOrd="1" destOrd="0" presId="urn:microsoft.com/office/officeart/2005/8/layout/hProcess11"/>
    <dgm:cxn modelId="{A173F7C6-F34E-416A-8C47-107C396666E2}" type="presParOf" srcId="{0FA35435-75B2-4A13-AB54-2EBB62EC57EB}" destId="{B98C6185-AD96-459F-9264-A82DFD47C038}" srcOrd="0" destOrd="0" presId="urn:microsoft.com/office/officeart/2005/8/layout/hProcess11"/>
    <dgm:cxn modelId="{7475FA03-91C6-432C-98EC-CBAAEDA5ED8F}" type="presParOf" srcId="{B98C6185-AD96-459F-9264-A82DFD47C038}" destId="{2172EF71-D45A-4AD2-806F-8498D803EE74}" srcOrd="0" destOrd="0" presId="urn:microsoft.com/office/officeart/2005/8/layout/hProcess11"/>
    <dgm:cxn modelId="{7500D4E0-085C-4337-B48B-8141B25CBF47}" type="presParOf" srcId="{B98C6185-AD96-459F-9264-A82DFD47C038}" destId="{6C961279-E36A-40B0-BDBA-E18DD3DE9E5C}" srcOrd="1" destOrd="0" presId="urn:microsoft.com/office/officeart/2005/8/layout/hProcess11"/>
    <dgm:cxn modelId="{8D263515-C3A0-4E68-8116-8641D77C6BD8}" type="presParOf" srcId="{B98C6185-AD96-459F-9264-A82DFD47C038}" destId="{A66A78D7-F2F6-4EDD-B4E7-1A3FBB9E4D6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A1F14-E2C4-416F-A208-8F66A8689824}">
      <dsp:nvSpPr>
        <dsp:cNvPr id="0" name=""/>
        <dsp:cNvSpPr/>
      </dsp:nvSpPr>
      <dsp:spPr>
        <a:xfrm>
          <a:off x="0" y="1164431"/>
          <a:ext cx="8596312" cy="155257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CC112-9CB2-4BB4-B829-4FA78841F425}">
      <dsp:nvSpPr>
        <dsp:cNvPr id="0" name=""/>
        <dsp:cNvSpPr/>
      </dsp:nvSpPr>
      <dsp:spPr>
        <a:xfrm>
          <a:off x="0" y="0"/>
          <a:ext cx="7736680" cy="155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048" tIns="384048" rIns="384048" bIns="384048" numCol="1" spcCol="1270" anchor="b" anchorCtr="0">
          <a:noAutofit/>
        </a:bodyPr>
        <a:lstStyle/>
        <a:p>
          <a:pPr marL="0" lvl="0" indent="0" algn="ctr" defTabSz="2400300">
            <a:lnSpc>
              <a:spcPct val="90000"/>
            </a:lnSpc>
            <a:spcBef>
              <a:spcPct val="0"/>
            </a:spcBef>
            <a:spcAft>
              <a:spcPct val="35000"/>
            </a:spcAft>
            <a:buNone/>
          </a:pPr>
          <a:r>
            <a:rPr lang="tr-TR" sz="5400" kern="1200" dirty="0">
              <a:latin typeface="Arial Rounded MT Bold" panose="020F0704030504030204" pitchFamily="34" charset="0"/>
            </a:rPr>
            <a:t>ARP </a:t>
          </a:r>
          <a:r>
            <a:rPr lang="tr-TR" sz="5400" kern="1200" dirty="0" err="1">
              <a:latin typeface="Arial Rounded MT Bold" panose="020F0704030504030204" pitchFamily="34" charset="0"/>
            </a:rPr>
            <a:t>Spoofing</a:t>
          </a:r>
          <a:r>
            <a:rPr lang="tr-TR" sz="5400" kern="1200" dirty="0">
              <a:latin typeface="Arial Rounded MT Bold" panose="020F0704030504030204" pitchFamily="34" charset="0"/>
            </a:rPr>
            <a:t> Attack</a:t>
          </a:r>
        </a:p>
      </dsp:txBody>
      <dsp:txXfrm>
        <a:off x="0" y="0"/>
        <a:ext cx="7736680" cy="1552574"/>
      </dsp:txXfrm>
    </dsp:sp>
    <dsp:sp modelId="{12DE0A54-8ED2-4CD0-8729-2FE629549E88}">
      <dsp:nvSpPr>
        <dsp:cNvPr id="0" name=""/>
        <dsp:cNvSpPr/>
      </dsp:nvSpPr>
      <dsp:spPr>
        <a:xfrm>
          <a:off x="3674268" y="1746646"/>
          <a:ext cx="388143" cy="3881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1A5AD-E334-47D9-82A4-496D73D53BCE}">
      <dsp:nvSpPr>
        <dsp:cNvPr id="0" name=""/>
        <dsp:cNvSpPr/>
      </dsp:nvSpPr>
      <dsp:spPr>
        <a:xfrm>
          <a:off x="0" y="1164431"/>
          <a:ext cx="8596312" cy="155257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238BC-5425-4184-A970-A2CDA20B6B67}">
      <dsp:nvSpPr>
        <dsp:cNvPr id="0" name=""/>
        <dsp:cNvSpPr/>
      </dsp:nvSpPr>
      <dsp:spPr>
        <a:xfrm>
          <a:off x="0" y="0"/>
          <a:ext cx="7736680" cy="155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048" tIns="384048" rIns="384048" bIns="384048" numCol="1" spcCol="1270" anchor="b" anchorCtr="0">
          <a:noAutofit/>
        </a:bodyPr>
        <a:lstStyle/>
        <a:p>
          <a:pPr marL="0" lvl="0" indent="0" algn="ctr" defTabSz="2400300">
            <a:lnSpc>
              <a:spcPct val="90000"/>
            </a:lnSpc>
            <a:spcBef>
              <a:spcPct val="0"/>
            </a:spcBef>
            <a:spcAft>
              <a:spcPct val="35000"/>
            </a:spcAft>
            <a:buNone/>
          </a:pPr>
          <a:r>
            <a:rPr lang="tr-TR" sz="5400" kern="1200" dirty="0">
              <a:latin typeface="Arial Rounded MT Bold" panose="020F0704030504030204" pitchFamily="34" charset="0"/>
            </a:rPr>
            <a:t>Brute-Force</a:t>
          </a:r>
        </a:p>
      </dsp:txBody>
      <dsp:txXfrm>
        <a:off x="0" y="0"/>
        <a:ext cx="7736680" cy="1552574"/>
      </dsp:txXfrm>
    </dsp:sp>
    <dsp:sp modelId="{05A251C4-EE59-4139-9409-10640EA8B81D}">
      <dsp:nvSpPr>
        <dsp:cNvPr id="0" name=""/>
        <dsp:cNvSpPr/>
      </dsp:nvSpPr>
      <dsp:spPr>
        <a:xfrm>
          <a:off x="3674268" y="1746646"/>
          <a:ext cx="388143" cy="3881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42213-3F57-4F9E-93A5-718F1CD8F102}">
      <dsp:nvSpPr>
        <dsp:cNvPr id="0" name=""/>
        <dsp:cNvSpPr/>
      </dsp:nvSpPr>
      <dsp:spPr>
        <a:xfrm>
          <a:off x="0" y="1164431"/>
          <a:ext cx="8596312" cy="155257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2EF71-D45A-4AD2-806F-8498D803EE74}">
      <dsp:nvSpPr>
        <dsp:cNvPr id="0" name=""/>
        <dsp:cNvSpPr/>
      </dsp:nvSpPr>
      <dsp:spPr>
        <a:xfrm>
          <a:off x="0" y="0"/>
          <a:ext cx="7736680" cy="155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048" tIns="384048" rIns="384048" bIns="384048" numCol="1" spcCol="1270" anchor="b" anchorCtr="0">
          <a:noAutofit/>
        </a:bodyPr>
        <a:lstStyle/>
        <a:p>
          <a:pPr marL="0" lvl="0" indent="0" algn="ctr" defTabSz="2400300">
            <a:lnSpc>
              <a:spcPct val="90000"/>
            </a:lnSpc>
            <a:spcBef>
              <a:spcPct val="0"/>
            </a:spcBef>
            <a:spcAft>
              <a:spcPct val="35000"/>
            </a:spcAft>
            <a:buNone/>
          </a:pPr>
          <a:r>
            <a:rPr lang="tr-TR" sz="5400" kern="1200" dirty="0" err="1">
              <a:latin typeface="Arial Rounded MT Bold" panose="020F0704030504030204" pitchFamily="34" charset="0"/>
            </a:rPr>
            <a:t>Social</a:t>
          </a:r>
          <a:r>
            <a:rPr lang="tr-TR" sz="5400" kern="1200" dirty="0">
              <a:latin typeface="Arial Rounded MT Bold" panose="020F0704030504030204" pitchFamily="34" charset="0"/>
            </a:rPr>
            <a:t> </a:t>
          </a:r>
          <a:r>
            <a:rPr lang="tr-TR" sz="5400" kern="1200" dirty="0" err="1">
              <a:latin typeface="Arial Rounded MT Bold" panose="020F0704030504030204" pitchFamily="34" charset="0"/>
            </a:rPr>
            <a:t>Phishing</a:t>
          </a:r>
          <a:r>
            <a:rPr lang="tr-TR" sz="5400" kern="1200" dirty="0">
              <a:latin typeface="Arial Rounded MT Bold" panose="020F0704030504030204" pitchFamily="34" charset="0"/>
            </a:rPr>
            <a:t> Attack</a:t>
          </a:r>
        </a:p>
      </dsp:txBody>
      <dsp:txXfrm>
        <a:off x="0" y="0"/>
        <a:ext cx="7736680" cy="1552574"/>
      </dsp:txXfrm>
    </dsp:sp>
    <dsp:sp modelId="{6C961279-E36A-40B0-BDBA-E18DD3DE9E5C}">
      <dsp:nvSpPr>
        <dsp:cNvPr id="0" name=""/>
        <dsp:cNvSpPr/>
      </dsp:nvSpPr>
      <dsp:spPr>
        <a:xfrm>
          <a:off x="3674268" y="1746646"/>
          <a:ext cx="388143" cy="38814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59287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65727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0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129502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6805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8345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1885606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163785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294499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196B38-4977-4DA3-95E8-7FFA7FBD0266}" type="datetimeFigureOut">
              <a:rPr lang="tr-TR" smtClean="0"/>
              <a:t>16.05.2021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221300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196B38-4977-4DA3-95E8-7FFA7FBD0266}" type="datetimeFigureOut">
              <a:rPr lang="tr-TR" smtClean="0"/>
              <a:t>16.05.2021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231547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196B38-4977-4DA3-95E8-7FFA7FBD0266}" type="datetimeFigureOut">
              <a:rPr lang="tr-TR" smtClean="0"/>
              <a:t>16.05.2021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30295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196B38-4977-4DA3-95E8-7FFA7FBD0266}" type="datetimeFigureOut">
              <a:rPr lang="tr-TR" smtClean="0"/>
              <a:t>16.05.2021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22138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96B38-4977-4DA3-95E8-7FFA7FBD0266}" type="datetimeFigureOut">
              <a:rPr lang="tr-TR" smtClean="0"/>
              <a:t>16.05.2021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403974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196B38-4977-4DA3-95E8-7FFA7FBD0266}" type="datetimeFigureOut">
              <a:rPr lang="tr-TR" smtClean="0"/>
              <a:t>16.05.2021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400579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196B38-4977-4DA3-95E8-7FFA7FBD0266}" type="datetimeFigureOut">
              <a:rPr lang="tr-TR" smtClean="0"/>
              <a:t>16.05.2021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22C4546-CF6F-4B8F-B418-A08D40DF603B}" type="slidenum">
              <a:rPr lang="tr-TR" smtClean="0"/>
              <a:t>‹#›</a:t>
            </a:fld>
            <a:endParaRPr lang="tr-TR"/>
          </a:p>
        </p:txBody>
      </p:sp>
    </p:spTree>
    <p:extLst>
      <p:ext uri="{BB962C8B-B14F-4D97-AF65-F5344CB8AC3E}">
        <p14:creationId xmlns:p14="http://schemas.microsoft.com/office/powerpoint/2010/main" val="328010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196B38-4977-4DA3-95E8-7FFA7FBD0266}" type="datetimeFigureOut">
              <a:rPr lang="tr-TR" smtClean="0"/>
              <a:t>16.05.2021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2C4546-CF6F-4B8F-B418-A08D40DF603B}" type="slidenum">
              <a:rPr lang="tr-TR" smtClean="0"/>
              <a:t>‹#›</a:t>
            </a:fld>
            <a:endParaRPr lang="tr-TR"/>
          </a:p>
        </p:txBody>
      </p:sp>
    </p:spTree>
    <p:extLst>
      <p:ext uri="{BB962C8B-B14F-4D97-AF65-F5344CB8AC3E}">
        <p14:creationId xmlns:p14="http://schemas.microsoft.com/office/powerpoint/2010/main" val="827287646"/>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FB2CAA-D981-4B18-BB5C-D282A9009F26}"/>
              </a:ext>
            </a:extLst>
          </p:cNvPr>
          <p:cNvSpPr>
            <a:spLocks noGrp="1"/>
          </p:cNvSpPr>
          <p:nvPr>
            <p:ph type="ctrTitle"/>
          </p:nvPr>
        </p:nvSpPr>
        <p:spPr>
          <a:effectLst>
            <a:outerShdw blurRad="50800" dist="38100" dir="18900000" algn="bl" rotWithShape="0">
              <a:prstClr val="black">
                <a:alpha val="40000"/>
              </a:prstClr>
            </a:outerShdw>
          </a:effectLst>
        </p:spPr>
        <p:txBody>
          <a:bodyPr>
            <a:normAutofit/>
          </a:bodyPr>
          <a:lstStyle/>
          <a:p>
            <a:r>
              <a:rPr lang="tr-TR" sz="7200" dirty="0">
                <a:latin typeface="Arial Black" panose="020B0A04020102020204" pitchFamily="34" charset="0"/>
              </a:rPr>
              <a:t>SİBER SALDIRI</a:t>
            </a:r>
          </a:p>
        </p:txBody>
      </p:sp>
    </p:spTree>
    <p:extLst>
      <p:ext uri="{BB962C8B-B14F-4D97-AF65-F5344CB8AC3E}">
        <p14:creationId xmlns:p14="http://schemas.microsoft.com/office/powerpoint/2010/main" val="307757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C7CE78-EA0B-44DB-AA5D-33F7C0FDDF54}"/>
              </a:ext>
            </a:extLst>
          </p:cNvPr>
          <p:cNvSpPr>
            <a:spLocks noGrp="1"/>
          </p:cNvSpPr>
          <p:nvPr>
            <p:ph type="title"/>
          </p:nvPr>
        </p:nvSpPr>
        <p:spPr/>
        <p:txBody>
          <a:bodyPr>
            <a:normAutofit/>
          </a:bodyPr>
          <a:lstStyle/>
          <a:p>
            <a:r>
              <a:rPr lang="tr-TR" sz="5400" dirty="0">
                <a:latin typeface="Arial Rounded MT Bold" panose="020F0704030504030204" pitchFamily="34" charset="0"/>
              </a:rPr>
              <a:t>Brute-Force</a:t>
            </a:r>
          </a:p>
        </p:txBody>
      </p:sp>
      <p:sp>
        <p:nvSpPr>
          <p:cNvPr id="3" name="İçerik Yer Tutucusu 2">
            <a:extLst>
              <a:ext uri="{FF2B5EF4-FFF2-40B4-BE49-F238E27FC236}">
                <a16:creationId xmlns:a16="http://schemas.microsoft.com/office/drawing/2014/main" id="{3AB6818D-FE77-438C-8787-D46EFF37A9E6}"/>
              </a:ext>
            </a:extLst>
          </p:cNvPr>
          <p:cNvSpPr>
            <a:spLocks noGrp="1"/>
          </p:cNvSpPr>
          <p:nvPr>
            <p:ph idx="1"/>
          </p:nvPr>
        </p:nvSpPr>
        <p:spPr/>
        <p:txBody>
          <a:bodyPr/>
          <a:lstStyle/>
          <a:p>
            <a:pPr marL="0" indent="0">
              <a:buNone/>
            </a:pPr>
            <a:r>
              <a:rPr lang="tr-TR" dirty="0"/>
              <a:t>Kişinin adı, iş unvanı, hobileri veya benzer öğeleriyle ilgili şifreler denenerek uygulanabilir.</a:t>
            </a:r>
          </a:p>
          <a:p>
            <a:endParaRPr lang="tr-TR" dirty="0"/>
          </a:p>
        </p:txBody>
      </p:sp>
    </p:spTree>
    <p:extLst>
      <p:ext uri="{BB962C8B-B14F-4D97-AF65-F5344CB8AC3E}">
        <p14:creationId xmlns:p14="http://schemas.microsoft.com/office/powerpoint/2010/main" val="227928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89EE59-8CF2-4EA5-9415-F0D91F24A0FF}"/>
              </a:ext>
            </a:extLst>
          </p:cNvPr>
          <p:cNvSpPr>
            <a:spLocks noGrp="1"/>
          </p:cNvSpPr>
          <p:nvPr>
            <p:ph type="title"/>
          </p:nvPr>
        </p:nvSpPr>
        <p:spPr/>
        <p:txBody>
          <a:bodyPr>
            <a:normAutofit/>
          </a:bodyPr>
          <a:lstStyle/>
          <a:p>
            <a:r>
              <a:rPr lang="tr-TR" sz="4400" dirty="0">
                <a:latin typeface="Arial Rounded MT Bold" panose="020F0704030504030204" pitchFamily="34" charset="0"/>
              </a:rPr>
              <a:t>Dikkat!</a:t>
            </a:r>
          </a:p>
        </p:txBody>
      </p:sp>
      <p:sp>
        <p:nvSpPr>
          <p:cNvPr id="3" name="İçerik Yer Tutucusu 2">
            <a:extLst>
              <a:ext uri="{FF2B5EF4-FFF2-40B4-BE49-F238E27FC236}">
                <a16:creationId xmlns:a16="http://schemas.microsoft.com/office/drawing/2014/main" id="{3567AC11-D334-4E0E-9B94-77583FADEA75}"/>
              </a:ext>
            </a:extLst>
          </p:cNvPr>
          <p:cNvSpPr>
            <a:spLocks noGrp="1"/>
          </p:cNvSpPr>
          <p:nvPr>
            <p:ph idx="1"/>
          </p:nvPr>
        </p:nvSpPr>
        <p:spPr/>
        <p:txBody>
          <a:bodyPr/>
          <a:lstStyle/>
          <a:p>
            <a:r>
              <a:rPr lang="tr-TR" dirty="0"/>
              <a:t>İki faktörlü kimlik doğrulama sistemi kullanılmalı.</a:t>
            </a:r>
          </a:p>
          <a:p>
            <a:endParaRPr lang="tr-TR" dirty="0"/>
          </a:p>
          <a:p>
            <a:r>
              <a:rPr lang="tr-TR" dirty="0"/>
              <a:t>Daha uzun şifre tercihi.</a:t>
            </a:r>
          </a:p>
          <a:p>
            <a:endParaRPr lang="tr-TR" dirty="0"/>
          </a:p>
          <a:p>
            <a:r>
              <a:rPr lang="tr-TR" dirty="0"/>
              <a:t>Kişisel bilgilerimizi içermeyen şifreler kullanılmalıdır.</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51122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310A3-2EF8-439F-AD52-F08E9CD8D494}"/>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mj-cs"/>
              </a:rPr>
              <a:t>Dikkat!</a:t>
            </a:r>
            <a:endParaRPr lang="tr-TR" dirty="0"/>
          </a:p>
        </p:txBody>
      </p:sp>
      <p:sp>
        <p:nvSpPr>
          <p:cNvPr id="3" name="İçerik Yer Tutucusu 2">
            <a:extLst>
              <a:ext uri="{FF2B5EF4-FFF2-40B4-BE49-F238E27FC236}">
                <a16:creationId xmlns:a16="http://schemas.microsoft.com/office/drawing/2014/main" id="{4C95548F-6AD9-43EF-9524-8899801158B7}"/>
              </a:ext>
            </a:extLst>
          </p:cNvPr>
          <p:cNvSpPr>
            <a:spLocks noGrp="1"/>
          </p:cNvSpPr>
          <p:nvPr>
            <p:ph idx="1"/>
          </p:nvPr>
        </p:nvSpPr>
        <p:spPr/>
        <p:txBody>
          <a:bodyPr>
            <a:normAutofit/>
          </a:bodyPr>
          <a:lstStyle/>
          <a:p>
            <a:r>
              <a:rPr lang="tr-TR" dirty="0"/>
              <a:t>Sosyal medya ve çeşitli platformlarda (forumlar, </a:t>
            </a:r>
            <a:r>
              <a:rPr lang="tr-TR" dirty="0" err="1"/>
              <a:t>vb</a:t>
            </a:r>
            <a:r>
              <a:rPr lang="tr-TR" dirty="0"/>
              <a:t>) gerektiğinden fazla bilgi paylaşılmaması.</a:t>
            </a:r>
          </a:p>
          <a:p>
            <a:endParaRPr lang="tr-TR" dirty="0"/>
          </a:p>
          <a:p>
            <a:r>
              <a:rPr lang="tr-TR" dirty="0"/>
              <a:t>Sosyal medyadaki gizlilik ayarlarında tanınmayan kimselerin kişisel bilgileri görmesini bloke etmek.</a:t>
            </a:r>
          </a:p>
          <a:p>
            <a:endParaRPr lang="tr-TR" dirty="0"/>
          </a:p>
          <a:p>
            <a:r>
              <a:rPr lang="tr-TR" dirty="0"/>
              <a:t>Şifreler ardışık sayılardan ve harflerden oluşmamalı.</a:t>
            </a:r>
          </a:p>
          <a:p>
            <a:endParaRPr lang="tr-TR" dirty="0"/>
          </a:p>
          <a:p>
            <a:endParaRPr lang="tr-TR" dirty="0"/>
          </a:p>
        </p:txBody>
      </p:sp>
    </p:spTree>
    <p:extLst>
      <p:ext uri="{BB962C8B-B14F-4D97-AF65-F5344CB8AC3E}">
        <p14:creationId xmlns:p14="http://schemas.microsoft.com/office/powerpoint/2010/main" val="6997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052DFD-C18F-4C7B-852F-278EA9708643}"/>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mj-cs"/>
              </a:rPr>
              <a:t>Dikkat!</a:t>
            </a:r>
            <a:endParaRPr lang="tr-TR" dirty="0"/>
          </a:p>
        </p:txBody>
      </p:sp>
      <p:sp>
        <p:nvSpPr>
          <p:cNvPr id="3" name="İçerik Yer Tutucusu 2">
            <a:extLst>
              <a:ext uri="{FF2B5EF4-FFF2-40B4-BE49-F238E27FC236}">
                <a16:creationId xmlns:a16="http://schemas.microsoft.com/office/drawing/2014/main" id="{9FE2E6D4-5763-4F27-B074-663BF3F4453D}"/>
              </a:ext>
            </a:extLst>
          </p:cNvPr>
          <p:cNvSpPr>
            <a:spLocks noGrp="1"/>
          </p:cNvSpPr>
          <p:nvPr>
            <p:ph idx="1"/>
          </p:nvPr>
        </p:nvSpPr>
        <p:spPr/>
        <p:txBody>
          <a:bodyPr/>
          <a:lstStyle/>
          <a:p>
            <a:pPr marR="0" lvl="0" algn="l" defTabSz="914400" rtl="0" eaLnBrk="1" fontAlgn="auto" latinLnBrk="0" hangingPunct="1">
              <a:lnSpc>
                <a:spcPct val="90000"/>
              </a:lnSpc>
              <a:spcBef>
                <a:spcPts val="1000"/>
              </a:spcBef>
              <a:spcAft>
                <a:spcPts val="0"/>
              </a:spcAft>
              <a:buClrTx/>
              <a:buSzTx/>
              <a:tabLst/>
              <a:defRPr/>
            </a:pPr>
            <a:r>
              <a:rPr lang="tr-TR" dirty="0">
                <a:solidFill>
                  <a:schemeClr val="accent1"/>
                </a:solidFill>
              </a:rPr>
              <a:t> </a:t>
            </a:r>
            <a:r>
              <a:rPr kumimoji="0" lang="tr-TR" b="0" i="0" u="none" strike="noStrike" kern="1200" cap="none" spc="0" normalizeH="0" baseline="0" noProof="0" dirty="0">
                <a:ln>
                  <a:noFill/>
                </a:ln>
                <a:solidFill>
                  <a:schemeClr val="tx1"/>
                </a:solidFill>
                <a:effectLst/>
                <a:uLnTx/>
                <a:uFillTx/>
                <a:ea typeface="+mn-ea"/>
                <a:cs typeface="+mn-cs"/>
              </a:rPr>
              <a:t>Büyük-küçük harf, özel karakter, </a:t>
            </a:r>
            <a:r>
              <a:rPr kumimoji="0" lang="tr-TR" b="0" i="0" u="none" strike="noStrike" kern="1200" cap="none" spc="0" normalizeH="0" baseline="0" noProof="0" dirty="0" err="1">
                <a:ln>
                  <a:noFill/>
                </a:ln>
                <a:solidFill>
                  <a:schemeClr val="tx1"/>
                </a:solidFill>
                <a:effectLst/>
                <a:uLnTx/>
                <a:uFillTx/>
                <a:ea typeface="+mn-ea"/>
                <a:cs typeface="+mn-cs"/>
              </a:rPr>
              <a:t>alfanümerik</a:t>
            </a:r>
            <a:r>
              <a:rPr kumimoji="0" lang="tr-TR" b="0" i="0" u="none" strike="noStrike" kern="1200" cap="none" spc="0" normalizeH="0" baseline="0" noProof="0" dirty="0">
                <a:ln>
                  <a:noFill/>
                </a:ln>
                <a:solidFill>
                  <a:schemeClr val="tx1"/>
                </a:solidFill>
                <a:effectLst/>
                <a:uLnTx/>
                <a:uFillTx/>
                <a:ea typeface="+mn-ea"/>
                <a:cs typeface="+mn-cs"/>
              </a:rPr>
              <a:t> şifre kombinasyonları kullanılmalıdır.</a:t>
            </a:r>
          </a:p>
          <a:p>
            <a:pPr marR="0" lvl="0" algn="l" defTabSz="914400" rtl="0" eaLnBrk="1" fontAlgn="auto" latinLnBrk="0" hangingPunct="1">
              <a:lnSpc>
                <a:spcPct val="90000"/>
              </a:lnSpc>
              <a:spcBef>
                <a:spcPts val="1000"/>
              </a:spcBef>
              <a:spcAft>
                <a:spcPts val="0"/>
              </a:spcAft>
              <a:buClrTx/>
              <a:buSzTx/>
              <a:tabLst/>
              <a:defRPr/>
            </a:pPr>
            <a:endParaRPr lang="tr-TR" sz="3600" dirty="0">
              <a:solidFill>
                <a:prstClr val="black"/>
              </a:solidFill>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tr-TR" dirty="0">
                <a:solidFill>
                  <a:schemeClr val="accent1"/>
                </a:solidFill>
              </a:rPr>
              <a:t> </a:t>
            </a:r>
            <a:r>
              <a:rPr kumimoji="0" lang="tr-TR" b="0" i="0" u="none" strike="noStrike" kern="1200" cap="none" spc="0" normalizeH="0" baseline="0" noProof="0" dirty="0">
                <a:ln>
                  <a:noFill/>
                </a:ln>
                <a:solidFill>
                  <a:schemeClr val="tx1"/>
                </a:solidFill>
                <a:effectLst/>
                <a:uLnTx/>
                <a:uFillTx/>
                <a:ea typeface="+mn-ea"/>
                <a:cs typeface="+mn-cs"/>
              </a:rPr>
              <a:t>Belirli sayıda hatalı giriş yapıldığı taktirde sonraki denemeyi </a:t>
            </a:r>
            <a:r>
              <a:rPr kumimoji="0" lang="tr-TR" b="0" i="0" u="none" strike="noStrike" kern="1200" cap="none" spc="0" normalizeH="0" baseline="0" noProof="0" dirty="0" err="1">
                <a:ln>
                  <a:noFill/>
                </a:ln>
                <a:solidFill>
                  <a:schemeClr val="tx1"/>
                </a:solidFill>
                <a:effectLst/>
                <a:uLnTx/>
                <a:uFillTx/>
                <a:ea typeface="+mn-ea"/>
                <a:cs typeface="+mn-cs"/>
              </a:rPr>
              <a:t>bloklayıcı</a:t>
            </a:r>
            <a:r>
              <a:rPr kumimoji="0" lang="tr-TR" b="0" i="0" u="none" strike="noStrike" kern="1200" cap="none" spc="0" normalizeH="0" baseline="0" noProof="0" dirty="0">
                <a:ln>
                  <a:noFill/>
                </a:ln>
                <a:solidFill>
                  <a:schemeClr val="tx1"/>
                </a:solidFill>
                <a:effectLst/>
                <a:uLnTx/>
                <a:uFillTx/>
                <a:ea typeface="+mn-ea"/>
                <a:cs typeface="+mn-cs"/>
              </a:rPr>
              <a:t> özellikler kullanılmalı</a:t>
            </a:r>
            <a:r>
              <a:rPr lang="tr-TR" dirty="0">
                <a:solidFill>
                  <a:schemeClr val="tx1"/>
                </a:solidFill>
              </a:rPr>
              <a:t>.</a:t>
            </a:r>
            <a:endParaRPr kumimoji="0" lang="tr-TR" b="0" i="0" u="none" strike="noStrike" kern="1200" cap="none" spc="0" normalizeH="0" baseline="0" noProof="0" dirty="0">
              <a:ln>
                <a:noFill/>
              </a:ln>
              <a:solidFill>
                <a:schemeClr val="tx1"/>
              </a:solidFill>
              <a:effectLst/>
              <a:uLnTx/>
              <a:uFillTx/>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tr-TR"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tr-TR"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tr-TR" dirty="0"/>
          </a:p>
        </p:txBody>
      </p:sp>
    </p:spTree>
    <p:extLst>
      <p:ext uri="{BB962C8B-B14F-4D97-AF65-F5344CB8AC3E}">
        <p14:creationId xmlns:p14="http://schemas.microsoft.com/office/powerpoint/2010/main" val="200043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16A587-19B6-4439-AC96-907D022A8C18}"/>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Black" panose="020B0A04020102020204" pitchFamily="34" charset="0"/>
              </a:rPr>
              <a:t>PHISHING ATACK</a:t>
            </a:r>
            <a:endParaRPr lang="tr-TR" dirty="0">
              <a:latin typeface="Arial Black" panose="020B0A04020102020204" pitchFamily="34" charset="0"/>
            </a:endParaRPr>
          </a:p>
        </p:txBody>
      </p:sp>
      <p:graphicFrame>
        <p:nvGraphicFramePr>
          <p:cNvPr id="4" name="İçerik Yer Tutucusu 3">
            <a:extLst>
              <a:ext uri="{FF2B5EF4-FFF2-40B4-BE49-F238E27FC236}">
                <a16:creationId xmlns:a16="http://schemas.microsoft.com/office/drawing/2014/main" id="{3B02CC68-F4A3-4DCF-B163-1EDAE6079F28}"/>
              </a:ext>
            </a:extLst>
          </p:cNvPr>
          <p:cNvGraphicFramePr>
            <a:graphicFrameLocks noGrp="1"/>
          </p:cNvGraphicFramePr>
          <p:nvPr>
            <p:ph idx="1"/>
            <p:extLst>
              <p:ext uri="{D42A27DB-BD31-4B8C-83A1-F6EECF244321}">
                <p14:modId xmlns:p14="http://schemas.microsoft.com/office/powerpoint/2010/main" val="35443507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70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CE6AF-F293-4DD5-B6FA-857BF54B9075}"/>
              </a:ext>
            </a:extLst>
          </p:cNvPr>
          <p:cNvSpPr>
            <a:spLocks noGrp="1"/>
          </p:cNvSpPr>
          <p:nvPr>
            <p:ph type="title"/>
          </p:nvPr>
        </p:nvSpPr>
        <p:spPr/>
        <p:txBody>
          <a:bodyPr anchor="b">
            <a:normAutofit fontScale="90000"/>
          </a:bodyPr>
          <a:lstStyle/>
          <a:p>
            <a:br>
              <a:rPr lang="tr-TR" dirty="0"/>
            </a:br>
            <a:r>
              <a:rPr lang="tr-TR" sz="6000" dirty="0" err="1">
                <a:latin typeface="Arial Rounded MT Bold" panose="020F0704030504030204" pitchFamily="34" charset="0"/>
              </a:rPr>
              <a:t>Social</a:t>
            </a:r>
            <a:r>
              <a:rPr lang="tr-TR" sz="6000" dirty="0">
                <a:latin typeface="Arial Rounded MT Bold" panose="020F0704030504030204" pitchFamily="34" charset="0"/>
              </a:rPr>
              <a:t> </a:t>
            </a:r>
            <a:r>
              <a:rPr lang="tr-TR" sz="6000" dirty="0" err="1">
                <a:latin typeface="Arial Rounded MT Bold" panose="020F0704030504030204" pitchFamily="34" charset="0"/>
              </a:rPr>
              <a:t>Phishing</a:t>
            </a:r>
            <a:r>
              <a:rPr lang="tr-TR" sz="6000" dirty="0">
                <a:latin typeface="Arial Rounded MT Bold" panose="020F0704030504030204" pitchFamily="34" charset="0"/>
              </a:rPr>
              <a:t> Attack</a:t>
            </a:r>
            <a:br>
              <a:rPr lang="tr-TR" dirty="0"/>
            </a:br>
            <a:endParaRPr lang="tr-TR" dirty="0"/>
          </a:p>
        </p:txBody>
      </p:sp>
      <p:sp>
        <p:nvSpPr>
          <p:cNvPr id="3" name="İçerik Yer Tutucusu 2">
            <a:extLst>
              <a:ext uri="{FF2B5EF4-FFF2-40B4-BE49-F238E27FC236}">
                <a16:creationId xmlns:a16="http://schemas.microsoft.com/office/drawing/2014/main" id="{235A583E-A3E8-430C-B7A4-980BE362A4FC}"/>
              </a:ext>
            </a:extLst>
          </p:cNvPr>
          <p:cNvSpPr>
            <a:spLocks noGrp="1"/>
          </p:cNvSpPr>
          <p:nvPr>
            <p:ph idx="1"/>
          </p:nvPr>
        </p:nvSpPr>
        <p:spPr/>
        <p:txBody>
          <a:bodyPr/>
          <a:lstStyle/>
          <a:p>
            <a:pPr marL="0" indent="0">
              <a:buNone/>
            </a:pPr>
            <a:r>
              <a:rPr lang="tr-TR" dirty="0" err="1"/>
              <a:t>Phishing</a:t>
            </a:r>
            <a:r>
              <a:rPr lang="tr-TR" dirty="0"/>
              <a:t> saldırılarıyla kullanıcı hesap numaraları , kullanıcı şifreleri ve parolaları , kredi kartı numaraları , internet bankacılığında kullanılan kullanıcı kodu ve şifreleri gibi bilgilerin çalınması amaçlanıyor.</a:t>
            </a:r>
          </a:p>
        </p:txBody>
      </p:sp>
    </p:spTree>
    <p:extLst>
      <p:ext uri="{BB962C8B-B14F-4D97-AF65-F5344CB8AC3E}">
        <p14:creationId xmlns:p14="http://schemas.microsoft.com/office/powerpoint/2010/main" val="205796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D03A64-C5AA-4CC8-A1A7-E9DE572B114A}"/>
              </a:ext>
            </a:extLst>
          </p:cNvPr>
          <p:cNvSpPr>
            <a:spLocks noGrp="1"/>
          </p:cNvSpPr>
          <p:nvPr>
            <p:ph type="title"/>
          </p:nvPr>
        </p:nvSpPr>
        <p:spPr/>
        <p:txBody>
          <a:bodyPr>
            <a:normAutofit/>
          </a:bodyPr>
          <a:lstStyle/>
          <a:p>
            <a:r>
              <a:rPr lang="tr-TR" sz="5400" dirty="0" err="1">
                <a:latin typeface="Arial Rounded MT Bold" panose="020F0704030504030204" pitchFamily="34" charset="0"/>
              </a:rPr>
              <a:t>Social</a:t>
            </a:r>
            <a:r>
              <a:rPr lang="tr-TR" sz="5400" dirty="0">
                <a:latin typeface="Arial Rounded MT Bold" panose="020F0704030504030204" pitchFamily="34" charset="0"/>
              </a:rPr>
              <a:t> </a:t>
            </a:r>
            <a:r>
              <a:rPr lang="tr-TR" sz="5400" dirty="0" err="1">
                <a:latin typeface="Arial Rounded MT Bold" panose="020F0704030504030204" pitchFamily="34" charset="0"/>
              </a:rPr>
              <a:t>Phishing</a:t>
            </a:r>
            <a:r>
              <a:rPr lang="tr-TR" sz="5400" dirty="0">
                <a:latin typeface="Arial Rounded MT Bold" panose="020F0704030504030204" pitchFamily="34" charset="0"/>
              </a:rPr>
              <a:t> Attack</a:t>
            </a:r>
            <a:endParaRPr lang="tr-TR" sz="5400" dirty="0"/>
          </a:p>
        </p:txBody>
      </p:sp>
      <p:sp>
        <p:nvSpPr>
          <p:cNvPr id="3" name="İçerik Yer Tutucusu 2">
            <a:extLst>
              <a:ext uri="{FF2B5EF4-FFF2-40B4-BE49-F238E27FC236}">
                <a16:creationId xmlns:a16="http://schemas.microsoft.com/office/drawing/2014/main" id="{9822A6D3-9312-43FA-8F79-FC0EB93008D5}"/>
              </a:ext>
            </a:extLst>
          </p:cNvPr>
          <p:cNvSpPr>
            <a:spLocks noGrp="1"/>
          </p:cNvSpPr>
          <p:nvPr>
            <p:ph idx="1"/>
          </p:nvPr>
        </p:nvSpPr>
        <p:spPr/>
        <p:txBody>
          <a:bodyPr/>
          <a:lstStyle/>
          <a:p>
            <a:pPr marL="0" indent="0">
              <a:buNone/>
            </a:pPr>
            <a:r>
              <a:rPr lang="tr-TR" dirty="0" err="1"/>
              <a:t>Oltalama</a:t>
            </a:r>
            <a:r>
              <a:rPr lang="tr-TR" dirty="0"/>
              <a:t> alan adları, bankalar, e-ticaret siteleri vb. gibi şirketlerin gerçek sitelerinin kopyalarıdır. </a:t>
            </a:r>
          </a:p>
          <a:p>
            <a:pPr marL="0" indent="0">
              <a:buNone/>
            </a:pPr>
            <a:r>
              <a:rPr lang="tr-TR" dirty="0"/>
              <a:t>Kurban giriş bilgilerini (kullanıcı adı ve şifre) veya diğer önemli bilgileri girdiğinde, bu kopya siteden gerçek siteye yönlendirilir.</a:t>
            </a:r>
          </a:p>
          <a:p>
            <a:endParaRPr lang="tr-TR" dirty="0"/>
          </a:p>
        </p:txBody>
      </p:sp>
    </p:spTree>
    <p:extLst>
      <p:ext uri="{BB962C8B-B14F-4D97-AF65-F5344CB8AC3E}">
        <p14:creationId xmlns:p14="http://schemas.microsoft.com/office/powerpoint/2010/main" val="283950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F41FA-427E-4689-A3E4-240CDFC02CE7}"/>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mj-cs"/>
              </a:rPr>
              <a:t>Dikkat!</a:t>
            </a:r>
            <a:endParaRPr lang="tr-TR" dirty="0"/>
          </a:p>
        </p:txBody>
      </p:sp>
      <p:sp>
        <p:nvSpPr>
          <p:cNvPr id="3" name="İçerik Yer Tutucusu 2">
            <a:extLst>
              <a:ext uri="{FF2B5EF4-FFF2-40B4-BE49-F238E27FC236}">
                <a16:creationId xmlns:a16="http://schemas.microsoft.com/office/drawing/2014/main" id="{2C19D1D2-690A-4345-9C9D-EC643F1307D4}"/>
              </a:ext>
            </a:extLst>
          </p:cNvPr>
          <p:cNvSpPr>
            <a:spLocks noGrp="1"/>
          </p:cNvSpPr>
          <p:nvPr>
            <p:ph idx="1"/>
          </p:nvPr>
        </p:nvSpPr>
        <p:spPr/>
        <p:txBody>
          <a:bodyPr>
            <a:normAutofit/>
          </a:bodyPr>
          <a:lstStyle/>
          <a:p>
            <a:r>
              <a:rPr lang="tr-TR" dirty="0"/>
              <a:t>Kişisel bilgilerinizi isteyen e-postalara yanıt vermeyin.</a:t>
            </a:r>
          </a:p>
          <a:p>
            <a:endParaRPr lang="tr-TR" dirty="0"/>
          </a:p>
          <a:p>
            <a:r>
              <a:rPr lang="tr-TR" dirty="0"/>
              <a:t>Gelen e-postanın kimden geldiğinden emin değilseniz dikkate </a:t>
            </a:r>
            <a:r>
              <a:rPr lang="tr-TR" dirty="0" err="1"/>
              <a:t>almayınız.Unutmayın</a:t>
            </a:r>
            <a:r>
              <a:rPr lang="tr-TR" dirty="0"/>
              <a:t> hiç bir kurum veya kuruluş e-posta yoluyla sizden kişisel bilgilerinizi istemez.</a:t>
            </a:r>
          </a:p>
          <a:p>
            <a:endParaRPr lang="tr-TR" dirty="0"/>
          </a:p>
          <a:p>
            <a:r>
              <a:rPr lang="tr-TR" dirty="0"/>
              <a:t>Şüpheli gördüğünüz e-postalardaki URL linklerini tıklamayın.</a:t>
            </a:r>
          </a:p>
          <a:p>
            <a:endParaRPr lang="tr-TR" dirty="0"/>
          </a:p>
          <a:p>
            <a:endParaRPr lang="tr-TR" dirty="0"/>
          </a:p>
          <a:p>
            <a:endParaRPr lang="tr-TR" dirty="0"/>
          </a:p>
        </p:txBody>
      </p:sp>
    </p:spTree>
    <p:extLst>
      <p:ext uri="{BB962C8B-B14F-4D97-AF65-F5344CB8AC3E}">
        <p14:creationId xmlns:p14="http://schemas.microsoft.com/office/powerpoint/2010/main" val="338145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4368EF-BD9C-4694-BF64-9A2C9628AA55}"/>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mj-cs"/>
              </a:rPr>
              <a:t>Dikkat!</a:t>
            </a:r>
            <a:endParaRPr lang="tr-TR" dirty="0"/>
          </a:p>
        </p:txBody>
      </p:sp>
      <p:sp>
        <p:nvSpPr>
          <p:cNvPr id="3" name="İçerik Yer Tutucusu 2">
            <a:extLst>
              <a:ext uri="{FF2B5EF4-FFF2-40B4-BE49-F238E27FC236}">
                <a16:creationId xmlns:a16="http://schemas.microsoft.com/office/drawing/2014/main" id="{3BF0DABF-96E8-46B1-99F9-10795C2813BB}"/>
              </a:ext>
            </a:extLst>
          </p:cNvPr>
          <p:cNvSpPr>
            <a:spLocks noGrp="1"/>
          </p:cNvSpPr>
          <p:nvPr>
            <p:ph idx="1"/>
          </p:nvPr>
        </p:nvSpPr>
        <p:spPr/>
        <p:txBody>
          <a:bodyPr/>
          <a:lstStyle/>
          <a:p>
            <a:r>
              <a:rPr lang="tr-TR" dirty="0"/>
              <a:t>E-posta mesajlarındaki kısaltılmış URL linklerine ( </a:t>
            </a:r>
            <a:r>
              <a:rPr lang="tr-TR" dirty="0" err="1"/>
              <a:t>bit.ly,ow.ly</a:t>
            </a:r>
            <a:r>
              <a:rPr lang="tr-TR" dirty="0"/>
              <a:t>, tinyurl.com, is.gd, goo.gl, tiny.cc, cli.gs vb.) kesinlikle tıklamayın.</a:t>
            </a:r>
          </a:p>
          <a:p>
            <a:endParaRPr lang="tr-TR" dirty="0"/>
          </a:p>
          <a:p>
            <a:r>
              <a:rPr lang="tr-TR" dirty="0"/>
              <a:t>Şüpheli veya bilmediğiniz web sitelerine kişisel bilgilerinizi vermeyin.</a:t>
            </a:r>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33970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1AB8D9-5399-4E5B-924E-BC4F7B0A161A}"/>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mj-cs"/>
              </a:rPr>
              <a:t>Dikkat!</a:t>
            </a:r>
            <a:endParaRPr lang="tr-TR" dirty="0"/>
          </a:p>
        </p:txBody>
      </p:sp>
      <p:sp>
        <p:nvSpPr>
          <p:cNvPr id="3" name="İçerik Yer Tutucusu 2">
            <a:extLst>
              <a:ext uri="{FF2B5EF4-FFF2-40B4-BE49-F238E27FC236}">
                <a16:creationId xmlns:a16="http://schemas.microsoft.com/office/drawing/2014/main" id="{484261FF-EF39-4641-B4BE-6870E5D87394}"/>
              </a:ext>
            </a:extLst>
          </p:cNvPr>
          <p:cNvSpPr>
            <a:spLocks noGrp="1"/>
          </p:cNvSpPr>
          <p:nvPr>
            <p:ph idx="1"/>
          </p:nvPr>
        </p:nvSpPr>
        <p:spPr/>
        <p:txBody>
          <a:bodyPr/>
          <a:lstStyle/>
          <a:p>
            <a:r>
              <a:rPr lang="tr-TR" dirty="0"/>
              <a:t>Kişisel bilgilerinizi girmek için banka, kredi kartı ve servis sağlayıcılarının web sitelerini ziyaret ettiğinizde, web sitesinin URL’sini internet tarayıcınıza doğrudan yazın.</a:t>
            </a:r>
          </a:p>
          <a:p>
            <a:endParaRPr lang="tr-TR" dirty="0"/>
          </a:p>
          <a:p>
            <a:r>
              <a:rPr lang="tr-TR" dirty="0"/>
              <a:t>Güvenli olan sitelerde bile çevrimiçi olarak bir formu doldurmadan önce, sitenin üçüncü kişilerle bu bilgileri paylaşıp paylaşmadığını belirten gizlilik anlaşmasının olup olmadığını kontrol edin.</a:t>
            </a:r>
          </a:p>
          <a:p>
            <a:endParaRPr lang="tr-TR" dirty="0"/>
          </a:p>
        </p:txBody>
      </p:sp>
    </p:spTree>
    <p:extLst>
      <p:ext uri="{BB962C8B-B14F-4D97-AF65-F5344CB8AC3E}">
        <p14:creationId xmlns:p14="http://schemas.microsoft.com/office/powerpoint/2010/main" val="288871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5C0EE2-AB8C-43E4-A9FC-0135CB7DC4D7}"/>
              </a:ext>
            </a:extLst>
          </p:cNvPr>
          <p:cNvSpPr>
            <a:spLocks noGrp="1"/>
          </p:cNvSpPr>
          <p:nvPr>
            <p:ph idx="1"/>
          </p:nvPr>
        </p:nvSpPr>
        <p:spPr/>
        <p:txBody>
          <a:bodyPr/>
          <a:lstStyle/>
          <a:p>
            <a:pPr>
              <a:buFont typeface="Wingdings" panose="05000000000000000000" pitchFamily="2" charset="2"/>
              <a:buChar char="Ø"/>
            </a:pPr>
            <a:r>
              <a:rPr lang="en-US" dirty="0"/>
              <a:t>Denial-of-service (DoS) and distributed denial-of-service (DDoS) attacks</a:t>
            </a:r>
            <a:endParaRPr lang="tr-TR" dirty="0"/>
          </a:p>
          <a:p>
            <a:pPr>
              <a:buFont typeface="Wingdings" panose="05000000000000000000" pitchFamily="2" charset="2"/>
              <a:buChar char="Ø"/>
            </a:pPr>
            <a:r>
              <a:rPr lang="tr-TR" dirty="0"/>
              <a:t>Man-in-</a:t>
            </a:r>
            <a:r>
              <a:rPr lang="tr-TR" dirty="0" err="1"/>
              <a:t>the</a:t>
            </a:r>
            <a:r>
              <a:rPr lang="tr-TR" dirty="0"/>
              <a:t>-</a:t>
            </a:r>
            <a:r>
              <a:rPr lang="tr-TR" dirty="0" err="1"/>
              <a:t>middle</a:t>
            </a:r>
            <a:r>
              <a:rPr lang="tr-TR" dirty="0"/>
              <a:t> (</a:t>
            </a:r>
            <a:r>
              <a:rPr lang="tr-TR" dirty="0" err="1"/>
              <a:t>MitM</a:t>
            </a:r>
            <a:r>
              <a:rPr lang="tr-TR" dirty="0"/>
              <a:t>) </a:t>
            </a:r>
            <a:r>
              <a:rPr lang="tr-TR" dirty="0" err="1"/>
              <a:t>attack</a:t>
            </a:r>
            <a:endParaRPr lang="tr-TR" dirty="0"/>
          </a:p>
          <a:p>
            <a:pPr>
              <a:buFont typeface="Wingdings" panose="05000000000000000000" pitchFamily="2" charset="2"/>
              <a:buChar char="Ø"/>
            </a:pPr>
            <a:r>
              <a:rPr lang="tr-TR" dirty="0" err="1"/>
              <a:t>Phishing</a:t>
            </a:r>
            <a:r>
              <a:rPr lang="tr-TR" dirty="0"/>
              <a:t> </a:t>
            </a:r>
            <a:r>
              <a:rPr lang="tr-TR" dirty="0" err="1"/>
              <a:t>attacks</a:t>
            </a:r>
            <a:endParaRPr lang="tr-TR" dirty="0"/>
          </a:p>
          <a:p>
            <a:pPr>
              <a:buFont typeface="Wingdings" panose="05000000000000000000" pitchFamily="2" charset="2"/>
              <a:buChar char="Ø"/>
            </a:pPr>
            <a:r>
              <a:rPr lang="tr-TR" dirty="0"/>
              <a:t>Drive-</a:t>
            </a:r>
            <a:r>
              <a:rPr lang="tr-TR" dirty="0" err="1"/>
              <a:t>by</a:t>
            </a:r>
            <a:r>
              <a:rPr lang="tr-TR" dirty="0"/>
              <a:t> </a:t>
            </a:r>
            <a:r>
              <a:rPr lang="tr-TR" dirty="0" err="1"/>
              <a:t>attack</a:t>
            </a:r>
            <a:endParaRPr lang="tr-TR" dirty="0"/>
          </a:p>
          <a:p>
            <a:pPr>
              <a:buFont typeface="Wingdings" panose="05000000000000000000" pitchFamily="2" charset="2"/>
              <a:buChar char="Ø"/>
            </a:pPr>
            <a:r>
              <a:rPr lang="tr-TR" dirty="0" err="1"/>
              <a:t>Password</a:t>
            </a:r>
            <a:r>
              <a:rPr lang="tr-TR" dirty="0"/>
              <a:t> </a:t>
            </a:r>
            <a:r>
              <a:rPr lang="tr-TR" dirty="0" err="1"/>
              <a:t>attack</a:t>
            </a:r>
            <a:endParaRPr lang="tr-TR" dirty="0"/>
          </a:p>
          <a:p>
            <a:pPr>
              <a:buFont typeface="Wingdings" panose="05000000000000000000" pitchFamily="2" charset="2"/>
              <a:buChar char="Ø"/>
            </a:pPr>
            <a:r>
              <a:rPr lang="tr-TR" dirty="0"/>
              <a:t>SQL </a:t>
            </a:r>
            <a:r>
              <a:rPr lang="tr-TR" dirty="0" err="1"/>
              <a:t>injection</a:t>
            </a:r>
            <a:r>
              <a:rPr lang="tr-TR" dirty="0"/>
              <a:t> </a:t>
            </a:r>
            <a:r>
              <a:rPr lang="tr-TR" dirty="0" err="1"/>
              <a:t>attack</a:t>
            </a:r>
            <a:endParaRPr lang="tr-TR" dirty="0"/>
          </a:p>
        </p:txBody>
      </p:sp>
      <p:sp>
        <p:nvSpPr>
          <p:cNvPr id="6" name="Başlık 1">
            <a:extLst>
              <a:ext uri="{FF2B5EF4-FFF2-40B4-BE49-F238E27FC236}">
                <a16:creationId xmlns:a16="http://schemas.microsoft.com/office/drawing/2014/main" id="{7B85A741-0A26-40F8-9925-031F4F43C44B}"/>
              </a:ext>
            </a:extLst>
          </p:cNvPr>
          <p:cNvSpPr>
            <a:spLocks noGrp="1"/>
          </p:cNvSpPr>
          <p:nvPr>
            <p:ph type="title"/>
          </p:nvPr>
        </p:nvSpPr>
        <p:spPr>
          <a:xfrm>
            <a:off x="677863" y="609600"/>
            <a:ext cx="8596312" cy="1320800"/>
          </a:xfrm>
          <a:solidFill>
            <a:schemeClr val="bg1"/>
          </a:solidFill>
          <a:ln>
            <a:noFill/>
          </a:ln>
          <a:effectLst>
            <a:outerShdw blurRad="50800" dist="38100" dir="18900000" algn="bl" rotWithShape="0">
              <a:prstClr val="black">
                <a:alpha val="40000"/>
              </a:prstClr>
            </a:outerShdw>
          </a:effectLst>
        </p:spPr>
        <p:txBody>
          <a:bodyPr>
            <a:normAutofit/>
          </a:bodyPr>
          <a:lstStyle/>
          <a:p>
            <a:r>
              <a:rPr lang="tr-TR" dirty="0">
                <a:latin typeface="Arial Rounded MT Bold" panose="020F0704030504030204" pitchFamily="34" charset="0"/>
              </a:rPr>
              <a:t>Siber Saldırı Çeşitleri</a:t>
            </a:r>
          </a:p>
        </p:txBody>
      </p:sp>
    </p:spTree>
    <p:extLst>
      <p:ext uri="{BB962C8B-B14F-4D97-AF65-F5344CB8AC3E}">
        <p14:creationId xmlns:p14="http://schemas.microsoft.com/office/powerpoint/2010/main" val="378468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8C9D04-D8F7-48DB-920A-8BA8DC583710}"/>
              </a:ext>
            </a:extLst>
          </p:cNvPr>
          <p:cNvSpPr>
            <a:spLocks noGrp="1"/>
          </p:cNvSpPr>
          <p:nvPr>
            <p:ph type="title"/>
          </p:nvPr>
        </p:nvSpPr>
        <p:spPr/>
        <p:txBody>
          <a:bodyPr>
            <a:normAutofit/>
          </a:bodyPr>
          <a:lstStyle/>
          <a:p>
            <a:r>
              <a:rPr lang="tr-TR" sz="5400" dirty="0">
                <a:latin typeface="Arial Rounded MT Bold" panose="020F0704030504030204" pitchFamily="34" charset="0"/>
              </a:rPr>
              <a:t>SONUÇ</a:t>
            </a:r>
          </a:p>
        </p:txBody>
      </p:sp>
      <p:sp>
        <p:nvSpPr>
          <p:cNvPr id="3" name="İçerik Yer Tutucusu 2">
            <a:extLst>
              <a:ext uri="{FF2B5EF4-FFF2-40B4-BE49-F238E27FC236}">
                <a16:creationId xmlns:a16="http://schemas.microsoft.com/office/drawing/2014/main" id="{4E092AB3-E5F8-45E9-B2E9-D688287E57A3}"/>
              </a:ext>
            </a:extLst>
          </p:cNvPr>
          <p:cNvSpPr>
            <a:spLocks noGrp="1"/>
          </p:cNvSpPr>
          <p:nvPr>
            <p:ph idx="1"/>
          </p:nvPr>
        </p:nvSpPr>
        <p:spPr/>
        <p:txBody>
          <a:bodyPr anchor="ct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tr-TR" sz="2800" b="0" i="0" u="none" strike="noStrike" kern="1200" cap="none" spc="0" normalizeH="0" baseline="0" noProof="0" dirty="0">
                <a:ln>
                  <a:noFill/>
                </a:ln>
                <a:effectLst/>
                <a:uLnTx/>
                <a:uFillTx/>
                <a:latin typeface="Bahnschrift" panose="020B0502040204020203" pitchFamily="34" charset="0"/>
              </a:rPr>
              <a:t>Bu tip saldırılara karşı korunmanın en etkili yolu , </a:t>
            </a:r>
            <a:r>
              <a:rPr kumimoji="0" lang="tr-TR" sz="2800" b="1" i="0" u="none" strike="noStrike" kern="1200" cap="none" spc="0" normalizeH="0" baseline="0" noProof="0" dirty="0">
                <a:ln>
                  <a:noFill/>
                </a:ln>
                <a:effectLst/>
                <a:uLnTx/>
                <a:uFillTx/>
                <a:latin typeface="Bahnschrift" panose="020B0502040204020203" pitchFamily="34" charset="0"/>
              </a:rPr>
              <a:t>bu konuda bilinçli ve bilgili olmaktır.</a:t>
            </a:r>
            <a:endParaRPr kumimoji="0" lang="tr-TR" sz="2800" b="0" i="0" u="none" strike="noStrike" kern="1200" cap="none" spc="0" normalizeH="0" baseline="0" noProof="0" dirty="0">
              <a:ln>
                <a:noFill/>
              </a:ln>
              <a:effectLst/>
              <a:uLnTx/>
              <a:uFillTx/>
              <a:latin typeface="Bahnschrift" panose="020B0502040204020203" pitchFamily="34" charset="0"/>
            </a:endParaRPr>
          </a:p>
          <a:p>
            <a:endParaRPr lang="tr-TR" dirty="0"/>
          </a:p>
        </p:txBody>
      </p:sp>
    </p:spTree>
    <p:extLst>
      <p:ext uri="{BB962C8B-B14F-4D97-AF65-F5344CB8AC3E}">
        <p14:creationId xmlns:p14="http://schemas.microsoft.com/office/powerpoint/2010/main" val="154009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505F4A-2EBB-475B-BEE5-04EBB221929A}"/>
              </a:ext>
            </a:extLst>
          </p:cNvPr>
          <p:cNvSpPr>
            <a:spLocks noGrp="1"/>
          </p:cNvSpPr>
          <p:nvPr>
            <p:ph idx="1"/>
          </p:nvPr>
        </p:nvSpPr>
        <p:spPr>
          <a:effectLst>
            <a:outerShdw blurRad="50800" dist="38100" dir="18900000" algn="bl" rotWithShape="0">
              <a:prstClr val="black">
                <a:alpha val="40000"/>
              </a:prstClr>
            </a:outerShdw>
          </a:effectLst>
        </p:spPr>
        <p:txBody>
          <a:bodyPr anchor="ctr">
            <a:normAutofit/>
          </a:bodyPr>
          <a:lstStyle/>
          <a:p>
            <a:pPr marL="0" indent="0" algn="ctr">
              <a:buNone/>
            </a:pPr>
            <a:r>
              <a:rPr lang="tr-TR" sz="8000" dirty="0">
                <a:latin typeface="Bahnschrift" panose="020B0502040204020203" pitchFamily="34" charset="0"/>
              </a:rPr>
              <a:t>TEŞEKKÜRLER</a:t>
            </a:r>
          </a:p>
        </p:txBody>
      </p:sp>
    </p:spTree>
    <p:extLst>
      <p:ext uri="{BB962C8B-B14F-4D97-AF65-F5344CB8AC3E}">
        <p14:creationId xmlns:p14="http://schemas.microsoft.com/office/powerpoint/2010/main" val="121341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15413D56-5A1F-410C-97FA-1B887F0D80E1}"/>
              </a:ext>
            </a:extLst>
          </p:cNvPr>
          <p:cNvSpPr>
            <a:spLocks noGrp="1"/>
          </p:cNvSpPr>
          <p:nvPr>
            <p:ph type="title"/>
          </p:nvPr>
        </p:nvSpPr>
        <p:spPr>
          <a:solidFill>
            <a:schemeClr val="bg1"/>
          </a:solidFill>
          <a:ln>
            <a:noFill/>
          </a:ln>
          <a:effectLst>
            <a:outerShdw blurRad="50800" dist="38100" dir="18900000" algn="bl" rotWithShape="0">
              <a:prstClr val="black">
                <a:alpha val="40000"/>
              </a:prstClr>
            </a:outerShdw>
          </a:effectLst>
        </p:spPr>
        <p:txBody>
          <a:bodyPr>
            <a:normAutofit/>
          </a:bodyPr>
          <a:lstStyle/>
          <a:p>
            <a:r>
              <a:rPr lang="tr-TR" dirty="0">
                <a:latin typeface="Arial Rounded MT Bold" panose="020F0704030504030204" pitchFamily="34" charset="0"/>
              </a:rPr>
              <a:t>Siber Saldırı Çeşitleri</a:t>
            </a:r>
          </a:p>
        </p:txBody>
      </p:sp>
      <p:sp>
        <p:nvSpPr>
          <p:cNvPr id="3" name="İçerik Yer Tutucusu 2">
            <a:extLst>
              <a:ext uri="{FF2B5EF4-FFF2-40B4-BE49-F238E27FC236}">
                <a16:creationId xmlns:a16="http://schemas.microsoft.com/office/drawing/2014/main" id="{B80CDCB7-99D3-4967-BAB2-C931BE4E7E69}"/>
              </a:ext>
            </a:extLst>
          </p:cNvPr>
          <p:cNvSpPr>
            <a:spLocks noGrp="1"/>
          </p:cNvSpPr>
          <p:nvPr>
            <p:ph idx="1"/>
          </p:nvPr>
        </p:nvSpPr>
        <p:spPr/>
        <p:txBody>
          <a:bodyPr/>
          <a:lstStyle/>
          <a:p>
            <a:pPr>
              <a:buFont typeface="Wingdings" panose="05000000000000000000" pitchFamily="2" charset="2"/>
              <a:buChar char="Ø"/>
            </a:pPr>
            <a:r>
              <a:rPr lang="tr-TR" dirty="0"/>
              <a:t>Web Attack</a:t>
            </a:r>
          </a:p>
          <a:p>
            <a:pPr>
              <a:buFont typeface="Wingdings" panose="05000000000000000000" pitchFamily="2" charset="2"/>
              <a:buChar char="Ø"/>
            </a:pPr>
            <a:r>
              <a:rPr lang="tr-TR" dirty="0" err="1"/>
              <a:t>Eavesdropping</a:t>
            </a:r>
            <a:r>
              <a:rPr lang="tr-TR" dirty="0"/>
              <a:t> </a:t>
            </a:r>
            <a:r>
              <a:rPr lang="tr-TR" dirty="0" err="1"/>
              <a:t>attack</a:t>
            </a:r>
            <a:endParaRPr lang="tr-TR" dirty="0"/>
          </a:p>
          <a:p>
            <a:pPr>
              <a:buFont typeface="Wingdings" panose="05000000000000000000" pitchFamily="2" charset="2"/>
              <a:buChar char="Ø"/>
            </a:pPr>
            <a:r>
              <a:rPr lang="tr-TR" dirty="0" err="1"/>
              <a:t>Birthday</a:t>
            </a:r>
            <a:r>
              <a:rPr lang="tr-TR" dirty="0"/>
              <a:t> </a:t>
            </a:r>
            <a:r>
              <a:rPr lang="tr-TR" dirty="0" err="1"/>
              <a:t>attack</a:t>
            </a:r>
            <a:endParaRPr lang="tr-TR" dirty="0"/>
          </a:p>
          <a:p>
            <a:pPr>
              <a:buFont typeface="Wingdings" panose="05000000000000000000" pitchFamily="2" charset="2"/>
              <a:buChar char="Ø"/>
            </a:pPr>
            <a:r>
              <a:rPr lang="tr-TR" dirty="0" err="1"/>
              <a:t>Malware</a:t>
            </a:r>
            <a:r>
              <a:rPr lang="tr-TR" dirty="0"/>
              <a:t> </a:t>
            </a:r>
            <a:r>
              <a:rPr lang="tr-TR" dirty="0" err="1"/>
              <a:t>attack</a:t>
            </a:r>
            <a:endParaRPr lang="tr-TR" dirty="0"/>
          </a:p>
          <a:p>
            <a:pPr>
              <a:buFont typeface="Wingdings" panose="05000000000000000000" pitchFamily="2" charset="2"/>
              <a:buChar char="Ø"/>
            </a:pPr>
            <a:r>
              <a:rPr lang="tr-TR" dirty="0"/>
              <a:t> </a:t>
            </a:r>
            <a:r>
              <a:rPr lang="tr-TR" dirty="0" err="1"/>
              <a:t>Spoofing</a:t>
            </a:r>
            <a:r>
              <a:rPr lang="tr-TR" dirty="0"/>
              <a:t> </a:t>
            </a:r>
            <a:r>
              <a:rPr lang="tr-TR" dirty="0" err="1"/>
              <a:t>attack</a:t>
            </a:r>
            <a:endParaRPr lang="tr-TR" dirty="0"/>
          </a:p>
          <a:p>
            <a:pPr>
              <a:buFont typeface="Wingdings" panose="05000000000000000000" pitchFamily="2" charset="2"/>
              <a:buChar char="Ø"/>
            </a:pPr>
            <a:r>
              <a:rPr lang="tr-TR" dirty="0"/>
              <a:t> </a:t>
            </a:r>
            <a:r>
              <a:rPr lang="tr-TR" dirty="0" err="1"/>
              <a:t>Metasploit</a:t>
            </a:r>
            <a:r>
              <a:rPr lang="tr-TR" dirty="0"/>
              <a:t> </a:t>
            </a:r>
            <a:r>
              <a:rPr lang="tr-TR" dirty="0" err="1"/>
              <a:t>attack</a:t>
            </a:r>
            <a:endParaRPr lang="tr-TR" dirty="0"/>
          </a:p>
        </p:txBody>
      </p:sp>
    </p:spTree>
    <p:extLst>
      <p:ext uri="{BB962C8B-B14F-4D97-AF65-F5344CB8AC3E}">
        <p14:creationId xmlns:p14="http://schemas.microsoft.com/office/powerpoint/2010/main" val="420860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5F729-53DA-4249-B764-E6D8679E7C46}"/>
              </a:ext>
            </a:extLst>
          </p:cNvPr>
          <p:cNvSpPr>
            <a:spLocks noGrp="1"/>
          </p:cNvSpPr>
          <p:nvPr>
            <p:ph type="title"/>
          </p:nvPr>
        </p:nvSpPr>
        <p:spPr/>
        <p:txBody>
          <a:bodyPr>
            <a:normAutofit/>
          </a:bodyPr>
          <a:lstStyle/>
          <a:p>
            <a:r>
              <a:rPr lang="tr-TR" sz="4400" dirty="0">
                <a:latin typeface="Arial Black" panose="020B0A04020102020204" pitchFamily="34" charset="0"/>
              </a:rPr>
              <a:t>IP ADDRESS SPOOFİNG</a:t>
            </a:r>
          </a:p>
        </p:txBody>
      </p:sp>
      <p:graphicFrame>
        <p:nvGraphicFramePr>
          <p:cNvPr id="4" name="İçerik Yer Tutucusu 3">
            <a:extLst>
              <a:ext uri="{FF2B5EF4-FFF2-40B4-BE49-F238E27FC236}">
                <a16:creationId xmlns:a16="http://schemas.microsoft.com/office/drawing/2014/main" id="{748DD9BE-A9D8-416D-B5CC-1DC54AEE0D42}"/>
              </a:ext>
            </a:extLst>
          </p:cNvPr>
          <p:cNvGraphicFramePr>
            <a:graphicFrameLocks noGrp="1"/>
          </p:cNvGraphicFramePr>
          <p:nvPr>
            <p:ph idx="1"/>
            <p:extLst>
              <p:ext uri="{D42A27DB-BD31-4B8C-83A1-F6EECF244321}">
                <p14:modId xmlns:p14="http://schemas.microsoft.com/office/powerpoint/2010/main" val="129812712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41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1EAD8C-3B0D-4D3B-BC9D-2FF6CC681D78}"/>
              </a:ext>
            </a:extLst>
          </p:cNvPr>
          <p:cNvSpPr>
            <a:spLocks noGrp="1"/>
          </p:cNvSpPr>
          <p:nvPr>
            <p:ph type="title"/>
          </p:nvPr>
        </p:nvSpPr>
        <p:spPr/>
        <p:txBody>
          <a:bodyPr>
            <a:normAutofit/>
          </a:bodyPr>
          <a:lstStyle/>
          <a:p>
            <a:r>
              <a:rPr lang="tr-TR" sz="5400" dirty="0">
                <a:effectLst/>
                <a:latin typeface="Arial Black" panose="020B0A04020102020204" pitchFamily="34" charset="0"/>
                <a:ea typeface="Calibri" panose="020F0502020204030204" pitchFamily="34" charset="0"/>
                <a:cs typeface="Times New Roman" panose="02020603050405020304" pitchFamily="18" charset="0"/>
              </a:rPr>
              <a:t>ARP </a:t>
            </a:r>
            <a:r>
              <a:rPr lang="tr-TR" sz="5400" dirty="0" err="1">
                <a:effectLst/>
                <a:latin typeface="Arial Black" panose="020B0A04020102020204" pitchFamily="34" charset="0"/>
                <a:ea typeface="Calibri" panose="020F0502020204030204" pitchFamily="34" charset="0"/>
                <a:cs typeface="Times New Roman" panose="02020603050405020304" pitchFamily="18" charset="0"/>
              </a:rPr>
              <a:t>Spoofing</a:t>
            </a:r>
            <a:r>
              <a:rPr lang="tr-TR" sz="5400" dirty="0">
                <a:effectLst/>
                <a:latin typeface="Arial Black" panose="020B0A04020102020204" pitchFamily="34" charset="0"/>
                <a:ea typeface="Calibri" panose="020F0502020204030204" pitchFamily="34" charset="0"/>
                <a:cs typeface="Times New Roman" panose="02020603050405020304" pitchFamily="18" charset="0"/>
              </a:rPr>
              <a:t> Attack</a:t>
            </a:r>
            <a:endParaRPr lang="tr-TR" sz="5400" dirty="0"/>
          </a:p>
        </p:txBody>
      </p:sp>
      <p:sp>
        <p:nvSpPr>
          <p:cNvPr id="3" name="İçerik Yer Tutucusu 2">
            <a:extLst>
              <a:ext uri="{FF2B5EF4-FFF2-40B4-BE49-F238E27FC236}">
                <a16:creationId xmlns:a16="http://schemas.microsoft.com/office/drawing/2014/main" id="{5B7431A0-0AFB-4E02-A311-FDFB214A96A9}"/>
              </a:ext>
            </a:extLst>
          </p:cNvPr>
          <p:cNvSpPr>
            <a:spLocks noGrp="1"/>
          </p:cNvSpPr>
          <p:nvPr>
            <p:ph idx="1"/>
          </p:nvPr>
        </p:nvSpPr>
        <p:spPr/>
        <p:txBody>
          <a:bodyPr/>
          <a:lstStyle/>
          <a:p>
            <a:pPr marL="0" indent="0">
              <a:buNone/>
            </a:pPr>
            <a:r>
              <a:rPr lang="tr-TR" dirty="0"/>
              <a:t>ARP </a:t>
            </a:r>
            <a:r>
              <a:rPr lang="tr-TR" dirty="0" err="1"/>
              <a:t>Spoofing</a:t>
            </a:r>
            <a:r>
              <a:rPr lang="tr-TR" dirty="0"/>
              <a:t>, bir diğer adıyla ARP Zehirlenmesi. Saldırganlar ağ içerisinde IP ve MAC Adresleri eşleştirmelerine müdahale ederek ağ cihazı ile bilgisayarların arasına girmesi olarak tanımlanabilir.</a:t>
            </a:r>
          </a:p>
        </p:txBody>
      </p:sp>
    </p:spTree>
    <p:extLst>
      <p:ext uri="{BB962C8B-B14F-4D97-AF65-F5344CB8AC3E}">
        <p14:creationId xmlns:p14="http://schemas.microsoft.com/office/powerpoint/2010/main" val="221757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F2A8B-EBA9-4F57-A807-0480255ECAD3}"/>
              </a:ext>
            </a:extLst>
          </p:cNvPr>
          <p:cNvSpPr>
            <a:spLocks noGrp="1"/>
          </p:cNvSpPr>
          <p:nvPr>
            <p:ph type="title"/>
          </p:nvPr>
        </p:nvSpPr>
        <p:spPr/>
        <p:txBody>
          <a:bodyPr>
            <a:normAutofit/>
          </a:bodyPr>
          <a:lstStyle/>
          <a:p>
            <a:r>
              <a:rPr lang="tr-TR" sz="5400" dirty="0">
                <a:latin typeface="Arial Black" panose="020B0A04020102020204" pitchFamily="34" charset="0"/>
              </a:rPr>
              <a:t>ARP </a:t>
            </a:r>
            <a:r>
              <a:rPr lang="tr-TR" sz="5400" dirty="0" err="1">
                <a:latin typeface="Arial Black" panose="020B0A04020102020204" pitchFamily="34" charset="0"/>
              </a:rPr>
              <a:t>Spoofing</a:t>
            </a:r>
            <a:r>
              <a:rPr lang="tr-TR" sz="5400" dirty="0">
                <a:latin typeface="Arial Black" panose="020B0A04020102020204" pitchFamily="34" charset="0"/>
              </a:rPr>
              <a:t> Attack</a:t>
            </a:r>
          </a:p>
        </p:txBody>
      </p:sp>
      <p:sp>
        <p:nvSpPr>
          <p:cNvPr id="3" name="İçerik Yer Tutucusu 2">
            <a:extLst>
              <a:ext uri="{FF2B5EF4-FFF2-40B4-BE49-F238E27FC236}">
                <a16:creationId xmlns:a16="http://schemas.microsoft.com/office/drawing/2014/main" id="{CBC9BAC9-6262-4BB5-84A2-9D0471935950}"/>
              </a:ext>
            </a:extLst>
          </p:cNvPr>
          <p:cNvSpPr>
            <a:spLocks noGrp="1"/>
          </p:cNvSpPr>
          <p:nvPr>
            <p:ph idx="1"/>
          </p:nvPr>
        </p:nvSpPr>
        <p:spPr/>
        <p:txBody>
          <a:bodyPr/>
          <a:lstStyle/>
          <a:p>
            <a:pPr marL="0" indent="0">
              <a:buNone/>
            </a:pPr>
            <a:r>
              <a:rPr lang="tr-TR" dirty="0"/>
              <a:t>Eğer saldırgan ağ içerisinde hedefin ve ağ cihazının ARP tablolarını zehirleyebilirse, yani kendi MAC Adresini hedef bilgisayarın tablosuna “Ağ Cihazı MAC Adresi” olarak, ağ cihazı ARP tablosuna ise “Hedef Bilgisayar MAC Adresi” olarak yazdırırsa, araya girmiş olur. Bu durumda hedef bilgisayar ile ağ cihazı arasında bulunana trafik saldırganın üzerinden geçer. Saldırgan bu trafiği dinleyebilir ve değiştirebilir.</a:t>
            </a:r>
          </a:p>
          <a:p>
            <a:pPr marL="0" indent="0">
              <a:buNone/>
            </a:pPr>
            <a:endParaRPr lang="tr-TR" dirty="0"/>
          </a:p>
        </p:txBody>
      </p:sp>
    </p:spTree>
    <p:extLst>
      <p:ext uri="{BB962C8B-B14F-4D97-AF65-F5344CB8AC3E}">
        <p14:creationId xmlns:p14="http://schemas.microsoft.com/office/powerpoint/2010/main" val="307553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F2AF25-21B7-44BD-A680-0992543683BE}"/>
              </a:ext>
            </a:extLst>
          </p:cNvPr>
          <p:cNvSpPr>
            <a:spLocks noGrp="1"/>
          </p:cNvSpPr>
          <p:nvPr>
            <p:ph type="title"/>
          </p:nvPr>
        </p:nvSpPr>
        <p:spPr/>
        <p:txBody>
          <a:bodyPr/>
          <a:lstStyle/>
          <a:p>
            <a:r>
              <a:rPr kumimoji="0" lang="tr-TR" sz="4400" b="0" i="0" u="none" strike="noStrike" kern="1200" cap="none" spc="0" normalizeH="0" baseline="0" noProof="0" dirty="0">
                <a:ln>
                  <a:noFill/>
                </a:ln>
                <a:effectLst/>
                <a:uLnTx/>
                <a:uFillTx/>
                <a:latin typeface="Arial Rounded MT Bold" panose="020F0704030504030204" pitchFamily="34" charset="0"/>
                <a:ea typeface="+mj-ea"/>
                <a:cs typeface="Arial" panose="020B0604020202020204" pitchFamily="34" charset="0"/>
              </a:rPr>
              <a:t>Dikkat!</a:t>
            </a:r>
            <a:endParaRPr lang="tr-TR" dirty="0"/>
          </a:p>
        </p:txBody>
      </p:sp>
      <p:sp>
        <p:nvSpPr>
          <p:cNvPr id="3" name="İçerik Yer Tutucusu 2">
            <a:extLst>
              <a:ext uri="{FF2B5EF4-FFF2-40B4-BE49-F238E27FC236}">
                <a16:creationId xmlns:a16="http://schemas.microsoft.com/office/drawing/2014/main" id="{3243308A-F23F-4841-92B0-694C12708E53}"/>
              </a:ext>
            </a:extLst>
          </p:cNvPr>
          <p:cNvSpPr>
            <a:spLocks noGrp="1"/>
          </p:cNvSpPr>
          <p:nvPr>
            <p:ph idx="1"/>
          </p:nvPr>
        </p:nvSpPr>
        <p:spPr/>
        <p:txBody>
          <a:bodyPr/>
          <a:lstStyle/>
          <a:p>
            <a:r>
              <a:rPr lang="tr-TR" dirty="0"/>
              <a:t>Ortak ağlarda dikkatli olmalıyız.</a:t>
            </a:r>
          </a:p>
          <a:p>
            <a:endParaRPr lang="tr-TR" dirty="0"/>
          </a:p>
          <a:p>
            <a:r>
              <a:rPr lang="tr-TR" dirty="0"/>
              <a:t>Güçlü bir güvenlik duvarı kullanılmalıdır.</a:t>
            </a:r>
          </a:p>
          <a:p>
            <a:endParaRPr lang="tr-TR" dirty="0"/>
          </a:p>
          <a:p>
            <a:r>
              <a:rPr lang="tr-TR" dirty="0"/>
              <a:t>Zehirlenmeyi algılayan ve önleyen yazılımlar kullanılmalıdır.</a:t>
            </a:r>
          </a:p>
          <a:p>
            <a:endParaRPr lang="tr-TR" dirty="0"/>
          </a:p>
          <a:p>
            <a:endParaRPr lang="tr-TR" dirty="0"/>
          </a:p>
        </p:txBody>
      </p:sp>
    </p:spTree>
    <p:extLst>
      <p:ext uri="{BB962C8B-B14F-4D97-AF65-F5344CB8AC3E}">
        <p14:creationId xmlns:p14="http://schemas.microsoft.com/office/powerpoint/2010/main" val="420412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72B0E3-8292-4B75-B1F5-7B4760ABF198}"/>
              </a:ext>
            </a:extLst>
          </p:cNvPr>
          <p:cNvSpPr>
            <a:spLocks noGrp="1"/>
          </p:cNvSpPr>
          <p:nvPr>
            <p:ph type="title"/>
          </p:nvPr>
        </p:nvSpPr>
        <p:spPr/>
        <p:txBody>
          <a:bodyPr>
            <a:normAutofit/>
          </a:bodyPr>
          <a:lstStyle/>
          <a:p>
            <a:r>
              <a:rPr lang="tr-TR" sz="4400" dirty="0">
                <a:latin typeface="Arial Black" panose="020B0A04020102020204" pitchFamily="34" charset="0"/>
              </a:rPr>
              <a:t>PASSWORD ATTACK</a:t>
            </a:r>
          </a:p>
        </p:txBody>
      </p:sp>
      <p:graphicFrame>
        <p:nvGraphicFramePr>
          <p:cNvPr id="4" name="İçerik Yer Tutucusu 3">
            <a:extLst>
              <a:ext uri="{FF2B5EF4-FFF2-40B4-BE49-F238E27FC236}">
                <a16:creationId xmlns:a16="http://schemas.microsoft.com/office/drawing/2014/main" id="{342850DC-754E-4611-801F-72B5A6A41E53}"/>
              </a:ext>
            </a:extLst>
          </p:cNvPr>
          <p:cNvGraphicFramePr>
            <a:graphicFrameLocks noGrp="1"/>
          </p:cNvGraphicFramePr>
          <p:nvPr>
            <p:ph idx="1"/>
            <p:extLst>
              <p:ext uri="{D42A27DB-BD31-4B8C-83A1-F6EECF244321}">
                <p14:modId xmlns:p14="http://schemas.microsoft.com/office/powerpoint/2010/main" val="57367482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39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A1A5A8-2CA0-458F-9604-A4EE711C9DDE}"/>
              </a:ext>
            </a:extLst>
          </p:cNvPr>
          <p:cNvSpPr>
            <a:spLocks noGrp="1"/>
          </p:cNvSpPr>
          <p:nvPr>
            <p:ph type="title"/>
          </p:nvPr>
        </p:nvSpPr>
        <p:spPr/>
        <p:txBody>
          <a:bodyPr>
            <a:normAutofit/>
          </a:bodyPr>
          <a:lstStyle/>
          <a:p>
            <a:r>
              <a:rPr lang="tr-TR" sz="5400" dirty="0">
                <a:latin typeface="Arial Rounded MT Bold" panose="020F0704030504030204" pitchFamily="34" charset="0"/>
              </a:rPr>
              <a:t>Brute-Force</a:t>
            </a:r>
          </a:p>
        </p:txBody>
      </p:sp>
      <p:sp>
        <p:nvSpPr>
          <p:cNvPr id="3" name="İçerik Yer Tutucusu 2">
            <a:extLst>
              <a:ext uri="{FF2B5EF4-FFF2-40B4-BE49-F238E27FC236}">
                <a16:creationId xmlns:a16="http://schemas.microsoft.com/office/drawing/2014/main" id="{8E92C430-B27F-46B0-8EAE-84B84344F37B}"/>
              </a:ext>
            </a:extLst>
          </p:cNvPr>
          <p:cNvSpPr>
            <a:spLocks noGrp="1"/>
          </p:cNvSpPr>
          <p:nvPr>
            <p:ph idx="1"/>
          </p:nvPr>
        </p:nvSpPr>
        <p:spPr/>
        <p:txBody>
          <a:bodyPr/>
          <a:lstStyle/>
          <a:p>
            <a:pPr marL="0" indent="0">
              <a:buNone/>
            </a:pPr>
            <a:r>
              <a:rPr lang="tr-TR" dirty="0"/>
              <a:t>Bir </a:t>
            </a:r>
            <a:r>
              <a:rPr lang="tr-TR" dirty="0" err="1"/>
              <a:t>brute-force</a:t>
            </a:r>
            <a:r>
              <a:rPr lang="tr-TR" dirty="0"/>
              <a:t> (kaba kuvvet) saldırısı , bir hesaba erişebilmek için deneme-yanılma yöntemi kullanılmasına denir. </a:t>
            </a:r>
          </a:p>
          <a:p>
            <a:endParaRPr lang="tr-TR" dirty="0"/>
          </a:p>
        </p:txBody>
      </p:sp>
    </p:spTree>
    <p:extLst>
      <p:ext uri="{BB962C8B-B14F-4D97-AF65-F5344CB8AC3E}">
        <p14:creationId xmlns:p14="http://schemas.microsoft.com/office/powerpoint/2010/main" val="1374344985"/>
      </p:ext>
    </p:extLst>
  </p:cSld>
  <p:clrMapOvr>
    <a:masterClrMapping/>
  </p:clrMapOvr>
</p:sld>
</file>

<file path=ppt/theme/theme1.xml><?xml version="1.0" encoding="utf-8"?>
<a:theme xmlns:a="http://schemas.openxmlformats.org/drawingml/2006/main" name="Yüzeyl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528</Words>
  <Application>Microsoft Office PowerPoint</Application>
  <PresentationFormat>Geniş ekran</PresentationFormat>
  <Paragraphs>85</Paragraphs>
  <Slides>21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21</vt:i4>
      </vt:variant>
    </vt:vector>
  </HeadingPairs>
  <TitlesOfParts>
    <vt:vector size="30" baseType="lpstr">
      <vt:lpstr>Arial</vt:lpstr>
      <vt:lpstr>Arial Black</vt:lpstr>
      <vt:lpstr>Arial Rounded MT Bold</vt:lpstr>
      <vt:lpstr>Bahnschrift</vt:lpstr>
      <vt:lpstr>Calibri</vt:lpstr>
      <vt:lpstr>Trebuchet MS</vt:lpstr>
      <vt:lpstr>Wingdings</vt:lpstr>
      <vt:lpstr>Wingdings 3</vt:lpstr>
      <vt:lpstr>Yüzeyler</vt:lpstr>
      <vt:lpstr>SİBER SALDIRI</vt:lpstr>
      <vt:lpstr>Siber Saldırı Çeşitleri</vt:lpstr>
      <vt:lpstr>Siber Saldırı Çeşitleri</vt:lpstr>
      <vt:lpstr>IP ADDRESS SPOOFİNG</vt:lpstr>
      <vt:lpstr>ARP Spoofing Attack</vt:lpstr>
      <vt:lpstr>ARP Spoofing Attack</vt:lpstr>
      <vt:lpstr>Dikkat!</vt:lpstr>
      <vt:lpstr>PASSWORD ATTACK</vt:lpstr>
      <vt:lpstr>Brute-Force</vt:lpstr>
      <vt:lpstr>Brute-Force</vt:lpstr>
      <vt:lpstr>Dikkat!</vt:lpstr>
      <vt:lpstr>Dikkat!</vt:lpstr>
      <vt:lpstr>Dikkat!</vt:lpstr>
      <vt:lpstr>PHISHING ATACK</vt:lpstr>
      <vt:lpstr> Social Phishing Attack </vt:lpstr>
      <vt:lpstr>Social Phishing Attack</vt:lpstr>
      <vt:lpstr>Dikkat!</vt:lpstr>
      <vt:lpstr>Dikkat!</vt:lpstr>
      <vt:lpstr>Dikkat!</vt:lpstr>
      <vt:lpstr>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SİBER SALDIRI</dc:title>
  <dc:creator>merve çelik</dc:creator>
  <cp:lastModifiedBy>merve çelik</cp:lastModifiedBy>
  <cp:revision>15</cp:revision>
  <dcterms:created xsi:type="dcterms:W3CDTF">2021-05-16T12:07:44Z</dcterms:created>
  <dcterms:modified xsi:type="dcterms:W3CDTF">2021-05-16T14:06:19Z</dcterms:modified>
</cp:coreProperties>
</file>