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74" r:id="rId11"/>
    <p:sldId id="275" r:id="rId12"/>
    <p:sldId id="278" r:id="rId13"/>
    <p:sldId id="281" r:id="rId14"/>
    <p:sldId id="282" r:id="rId15"/>
    <p:sldId id="284" r:id="rId16"/>
    <p:sldId id="286" r:id="rId17"/>
    <p:sldId id="288" r:id="rId18"/>
    <p:sldId id="289" r:id="rId19"/>
    <p:sldId id="290" r:id="rId20"/>
    <p:sldId id="262" r:id="rId21"/>
    <p:sldId id="294" r:id="rId22"/>
    <p:sldId id="305" r:id="rId23"/>
    <p:sldId id="264" r:id="rId24"/>
    <p:sldId id="30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2E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D6323-717D-453D-B3CC-604E68749659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C7C-2262-4B21-AD2A-4F7DFE309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2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82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54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4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85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96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1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9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D07FBA-B388-45A5-BEEF-E668CF7091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0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lil-dunya2005/Kursovaya-veb.gi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lil-dunya2005/Kursovaya-veb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lil-dunya2005/Kursovaya-veb.gi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lil-dunya2005/Kursovaya-veb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dyllic-chebakia-ee4616.netlify.app/" TargetMode="External"/><Relationship Id="rId2" Type="http://schemas.openxmlformats.org/officeDocument/2006/relationships/hyperlink" Target="https://github.com/celil-dunya2005/Kursovaya-ve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blog/html-beginners-tutorial-build-from-scrat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forbeginners.blogspot.com/2020/02/understand-about-css-cod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png/27127560-javascript-logo-png-javascript-icon-transparent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admax.weebly.com/blog/online-visual-studio-code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designforbeginners.blogspot.com/2020/02/understand-about-css-code.html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netlifystatu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hyperlink" Target="https://www.vecteezy.com/png/27127560-javascript-logo-png-javascript-icon-transparent-png" TargetMode="External"/><Relationship Id="rId10" Type="http://schemas.openxmlformats.org/officeDocument/2006/relationships/hyperlink" Target="https://www.afterdawn.com/news/article.cfm/2018/06/04/microsoft-to-acquire-github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hyperlink" Target="https://www.educative.io/blog/html-beginners-tutorial-build-from-scratc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F6F51C-55B8-3AC9-C528-A83C4F845FEA}"/>
              </a:ext>
            </a:extLst>
          </p:cNvPr>
          <p:cNvSpPr>
            <a:spLocks noGrp="1"/>
          </p:cNvSpPr>
          <p:nvPr/>
        </p:nvSpPr>
        <p:spPr>
          <a:xfrm>
            <a:off x="233541" y="325926"/>
            <a:ext cx="6228080" cy="260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АЗЕРБАЙДЖАНСКИЙ ГОСУДАРСТВЕННЫЙ УНИВЕРСИТЕТ НЕФТИ И ПРОМЫШЛЕННОСТИ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6DEB1E6-4A27-8780-0EC4-165385FD5107}"/>
              </a:ext>
            </a:extLst>
          </p:cNvPr>
          <p:cNvSpPr>
            <a:spLocks noGrp="1"/>
          </p:cNvSpPr>
          <p:nvPr/>
        </p:nvSpPr>
        <p:spPr>
          <a:xfrm>
            <a:off x="233540" y="3753633"/>
            <a:ext cx="10353179" cy="277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Факультет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:Информационные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Технологии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Предмет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lang="ru-RU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Веб-системы и технологии</a:t>
            </a:r>
            <a:endParaRPr lang="ru-RU" sz="28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Тема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Разработка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системы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загрузки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программного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обеспечения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онлайн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Группа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:680.22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Имя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Фамилия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:Дуньямалыев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Джалил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Имя преподавателя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Халилов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Мятляб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AA23F-6FDE-7B51-ADED-0153DD02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65" y="174733"/>
            <a:ext cx="4410394" cy="44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61F1-EE5D-A20D-8876-140C8D21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335757"/>
            <a:ext cx="8534400" cy="842803"/>
          </a:xfrm>
        </p:spPr>
        <p:txBody>
          <a:bodyPr>
            <a:normAutofit/>
          </a:bodyPr>
          <a:lstStyle/>
          <a:p>
            <a:r>
              <a:rPr lang="en-US" sz="4800" b="1" dirty="0"/>
              <a:t>Index.html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A6F9-2E71-6A7D-DA94-0C0B1A89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1412"/>
            <a:ext cx="6803708" cy="26974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Шапка (</a:t>
            </a:r>
            <a:r>
              <a:rPr lang="ru-RU" b="1" dirty="0" err="1"/>
              <a:t>Header</a:t>
            </a:r>
            <a:r>
              <a:rPr lang="ru-RU" b="1" dirty="0"/>
              <a:t>)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Логотип "</a:t>
            </a:r>
            <a:r>
              <a:rPr lang="ru-RU" dirty="0" err="1">
                <a:solidFill>
                  <a:schemeClr val="tx1"/>
                </a:solidFill>
              </a:rPr>
              <a:t>СофтПортал</a:t>
            </a:r>
            <a:r>
              <a:rPr lang="ru-RU" dirty="0">
                <a:solidFill>
                  <a:schemeClr val="tx1"/>
                </a:solidFill>
              </a:rPr>
              <a:t>".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Навигационное меню с ссылками: "Главная", "Категории", "Новинки", "Популярное".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Поле поиска программ.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99ED5-DB55-AF0F-D107-8E8DD336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91" y="1590501"/>
            <a:ext cx="5701477" cy="30932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245716-C6C1-5205-4BEB-0E52A449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7455"/>
            <a:ext cx="12192000" cy="5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7B6113-2746-9B80-CFE4-11852628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38" y="224225"/>
            <a:ext cx="8534400" cy="93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</a:rPr>
              <a:t>Главный контент (</a:t>
            </a:r>
            <a:r>
              <a:rPr lang="ru-RU" sz="3200" b="1" dirty="0" err="1">
                <a:solidFill>
                  <a:schemeClr val="tx1"/>
                </a:solidFill>
              </a:rPr>
              <a:t>Main</a:t>
            </a:r>
            <a:r>
              <a:rPr lang="ru-RU" sz="3200" b="1" dirty="0">
                <a:solidFill>
                  <a:schemeClr val="tx1"/>
                </a:solidFill>
              </a:rPr>
              <a:t>)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и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Секция поиск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95C6-68FC-5822-55D9-3C007467C3C3}"/>
              </a:ext>
            </a:extLst>
          </p:cNvPr>
          <p:cNvSpPr txBox="1"/>
          <p:nvPr/>
        </p:nvSpPr>
        <p:spPr>
          <a:xfrm>
            <a:off x="246538" y="1102001"/>
            <a:ext cx="4192588" cy="301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Герой-секция (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Hero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Section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Заголовок: "Скачивайте надежное программное обеспечение".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Краткое описание и кнопки для перехода к категориям или популярным программам.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Изображение логотипа.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574E0E-C9FF-4F37-259C-C320E400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5"/>
          <a:stretch>
            <a:fillRect/>
          </a:stretch>
        </p:blipFill>
        <p:spPr>
          <a:xfrm>
            <a:off x="5371942" y="1275180"/>
            <a:ext cx="6573520" cy="2035450"/>
          </a:xfrm>
          <a:prstGeom prst="rect">
            <a:avLst/>
          </a:prstGeom>
        </p:spPr>
      </p:pic>
      <p:sp>
        <p:nvSpPr>
          <p:cNvPr id="2" name="Объект 2">
            <a:extLst>
              <a:ext uri="{FF2B5EF4-FFF2-40B4-BE49-F238E27FC236}">
                <a16:creationId xmlns:a16="http://schemas.microsoft.com/office/drawing/2014/main" id="{BE60507C-B41D-E7A5-8739-CE3C144B71EB}"/>
              </a:ext>
            </a:extLst>
          </p:cNvPr>
          <p:cNvSpPr txBox="1">
            <a:spLocks/>
          </p:cNvSpPr>
          <p:nvPr/>
        </p:nvSpPr>
        <p:spPr>
          <a:xfrm>
            <a:off x="246538" y="4347601"/>
            <a:ext cx="5411788" cy="203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b="1" dirty="0"/>
              <a:t>Секция поиска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Поле для поиска программ с подсказкой о количестве доступных программ.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973CAD-7AB1-8C39-59C7-5BCC38C0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83" b="10382"/>
          <a:stretch>
            <a:fillRect/>
          </a:stretch>
        </p:blipFill>
        <p:spPr>
          <a:xfrm>
            <a:off x="5371942" y="3623089"/>
            <a:ext cx="6573520" cy="25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44A48B-6924-03D4-6333-2FA689DB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7357"/>
            <a:ext cx="5378584" cy="295517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dirty="0"/>
              <a:t>Карточки с программами (антивирус, фоторедактор, </a:t>
            </a:r>
            <a:r>
              <a:rPr lang="ru-RU" dirty="0" err="1"/>
              <a:t>видеоконвертер</a:t>
            </a:r>
            <a:r>
              <a:rPr lang="ru-RU" dirty="0"/>
              <a:t> и др.).</a:t>
            </a:r>
          </a:p>
          <a:p>
            <a:pPr marL="0" lvl="1" indent="0">
              <a:buNone/>
            </a:pPr>
            <a:r>
              <a:rPr lang="ru-RU" dirty="0"/>
              <a:t>Каждая карточка содержит:</a:t>
            </a:r>
          </a:p>
          <a:p>
            <a:pPr marL="182563" lvl="2" indent="-182563"/>
            <a:r>
              <a:rPr lang="ru-RU" dirty="0">
                <a:solidFill>
                  <a:schemeClr val="tx1"/>
                </a:solidFill>
              </a:rPr>
              <a:t>Название, категорию, описание.</a:t>
            </a:r>
          </a:p>
          <a:p>
            <a:pPr marL="182563" lvl="2" indent="-182563"/>
            <a:r>
              <a:rPr lang="ru-RU" dirty="0">
                <a:solidFill>
                  <a:schemeClr val="tx1"/>
                </a:solidFill>
              </a:rPr>
              <a:t>Рейтинг, количество загрузок.</a:t>
            </a:r>
          </a:p>
          <a:p>
            <a:pPr marL="182563" lvl="2" indent="-182563"/>
            <a:r>
              <a:rPr lang="ru-RU" dirty="0">
                <a:solidFill>
                  <a:schemeClr val="tx1"/>
                </a:solidFill>
              </a:rPr>
              <a:t>Кнопку "Скачать".</a:t>
            </a:r>
          </a:p>
          <a:p>
            <a:pPr marL="182563" lvl="1" indent="-182563"/>
            <a:r>
              <a:rPr lang="ru-RU" sz="1600" dirty="0">
                <a:solidFill>
                  <a:schemeClr val="tx1"/>
                </a:solidFill>
              </a:rPr>
              <a:t>Кнопка "Показать все программы" для перехода к полному каталогу.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99BE96-D183-0AE1-3275-F70B3AAA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200"/>
            <a:ext cx="6344920" cy="309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786B6-59A0-CD64-146B-1792FE98B157}"/>
              </a:ext>
            </a:extLst>
          </p:cNvPr>
          <p:cNvSpPr txBox="1"/>
          <p:nvPr/>
        </p:nvSpPr>
        <p:spPr>
          <a:xfrm>
            <a:off x="-10160" y="104247"/>
            <a:ext cx="6106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1" dirty="0"/>
              <a:t>Популярные программы</a:t>
            </a:r>
            <a:r>
              <a:rPr lang="ru-RU" sz="3200" dirty="0"/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382299-0E2F-73ED-1A94-5604782A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60" y="84574"/>
            <a:ext cx="5620420" cy="44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D3A9A5-C79B-DA34-AA42-1A28DC6A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56" y="1317893"/>
            <a:ext cx="11809887" cy="818779"/>
          </a:xfrm>
        </p:spPr>
        <p:txBody>
          <a:bodyPr/>
          <a:lstStyle/>
          <a:p>
            <a:pPr lvl="1"/>
            <a:r>
              <a:rPr lang="ru-RU" dirty="0"/>
              <a:t>Логотип и копирайт.</a:t>
            </a:r>
          </a:p>
          <a:p>
            <a:pPr lvl="1"/>
            <a:r>
              <a:rPr lang="ru-RU" dirty="0"/>
              <a:t>Ссылки: </a:t>
            </a:r>
            <a:r>
              <a:rPr lang="ru-RU" dirty="0">
                <a:solidFill>
                  <a:schemeClr val="tx1"/>
                </a:solidFill>
              </a:rPr>
              <a:t>"О нас", "Контакты", "Конфиденциальность", "Условия использования".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91D64-6BFF-2A85-B496-0985EB36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20" y="2357261"/>
            <a:ext cx="7815591" cy="2531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C07C4-32B5-BC28-3AC0-68EF51F9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92" y="5248025"/>
            <a:ext cx="9064015" cy="117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3840E-F6C0-297C-DAC2-846E42A822B2}"/>
              </a:ext>
            </a:extLst>
          </p:cNvPr>
          <p:cNvSpPr txBox="1"/>
          <p:nvPr/>
        </p:nvSpPr>
        <p:spPr>
          <a:xfrm>
            <a:off x="665544" y="434400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5400" b="1" dirty="0"/>
              <a:t>Подвал (</a:t>
            </a:r>
            <a:r>
              <a:rPr lang="ru-RU" sz="5400" b="1" dirty="0" err="1"/>
              <a:t>Footer</a:t>
            </a:r>
            <a:r>
              <a:rPr lang="ru-RU" sz="5400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5880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6FC28-F83C-4B71-720E-E0B53F21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92" y="70273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az-Latn-AZ" sz="6000" b="1" dirty="0" err="1"/>
              <a:t>software-details</a:t>
            </a:r>
            <a:r>
              <a:rPr lang="en-US" sz="6000" b="1" dirty="0"/>
              <a:t>.html</a:t>
            </a:r>
            <a:endParaRPr lang="ru-RU" sz="6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58BC-C684-8B1A-995C-E5FE35C6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92120"/>
            <a:ext cx="8534400" cy="233510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Файл software-details.html — это страница с подробной информацией о конкретном программном продукте (в данном случае — "Антивирус Pro"). Она предназначена для отображения деталей, скриншотов, системных требований и отзывов о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6976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9BAD-D6C3-F46B-9F70-6DB904A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22"/>
            <a:ext cx="8534400" cy="721563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Заголовок программы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FAF22-8D37-9230-75D6-175BD62F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6785"/>
            <a:ext cx="5687212" cy="3363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b="1" dirty="0"/>
              <a:t>Изображение</a:t>
            </a:r>
            <a:r>
              <a:rPr lang="ru-RU" sz="1400" dirty="0"/>
              <a:t>: </a:t>
            </a:r>
          </a:p>
          <a:p>
            <a:pPr marL="720725"/>
            <a:r>
              <a:rPr lang="ru-RU" sz="1400" dirty="0">
                <a:solidFill>
                  <a:schemeClr val="tx1"/>
                </a:solidFill>
              </a:rPr>
              <a:t>Логотип антивируса.</a:t>
            </a:r>
          </a:p>
          <a:p>
            <a:pPr marL="0" indent="0">
              <a:buNone/>
            </a:pPr>
            <a:r>
              <a:rPr lang="ru-RU" sz="1400" b="1" dirty="0"/>
              <a:t>Название и категория</a:t>
            </a:r>
            <a:r>
              <a:rPr lang="ru-RU" sz="1400" dirty="0"/>
              <a:t>: </a:t>
            </a:r>
          </a:p>
          <a:p>
            <a:pPr marL="720725"/>
            <a:r>
              <a:rPr lang="ru-RU" sz="1400" dirty="0">
                <a:solidFill>
                  <a:schemeClr val="tx1"/>
                </a:solidFill>
              </a:rPr>
              <a:t>"Антивирус Pro" с тегом "Безопасность".</a:t>
            </a:r>
          </a:p>
          <a:p>
            <a:pPr marL="0" indent="0">
              <a:buNone/>
            </a:pPr>
            <a:r>
              <a:rPr lang="ru-RU" sz="1400" b="1" dirty="0"/>
              <a:t>Рейтинг</a:t>
            </a:r>
            <a:r>
              <a:rPr lang="ru-RU" sz="1400" dirty="0"/>
              <a:t>:</a:t>
            </a:r>
          </a:p>
          <a:p>
            <a:pPr marL="720725"/>
            <a:r>
              <a:rPr lang="ru-RU" sz="1400" dirty="0">
                <a:solidFill>
                  <a:schemeClr val="tx1"/>
                </a:solidFill>
              </a:rPr>
              <a:t>★★★★☆ (4.8) и количество загрузок (15,000).</a:t>
            </a:r>
          </a:p>
          <a:p>
            <a:pPr marL="0" indent="0">
              <a:buNone/>
            </a:pPr>
            <a:r>
              <a:rPr lang="ru-RU" sz="1400" b="1" dirty="0"/>
              <a:t>Описание</a:t>
            </a:r>
            <a:r>
              <a:rPr lang="ru-RU" sz="1400" dirty="0"/>
              <a:t>: </a:t>
            </a:r>
          </a:p>
          <a:p>
            <a:pPr marL="720725"/>
            <a:r>
              <a:rPr lang="ru-RU" sz="1400" dirty="0">
                <a:solidFill>
                  <a:schemeClr val="tx1"/>
                </a:solidFill>
              </a:rPr>
              <a:t>Краткий обзор возможностей программы.</a:t>
            </a:r>
          </a:p>
          <a:p>
            <a:pPr marL="0" indent="0">
              <a:buNone/>
            </a:pPr>
            <a:r>
              <a:rPr lang="ru-RU" sz="1400" b="1" dirty="0"/>
              <a:t>Кнопки</a:t>
            </a:r>
            <a:r>
              <a:rPr lang="ru-RU" sz="1400" dirty="0"/>
              <a:t>: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Скачать (основная кнопка).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Добавить в избранное (второстепенная).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EB679-C90B-60BA-E87B-63BF6EE1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30" y="803113"/>
            <a:ext cx="6504790" cy="33980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268385-5A00-02C5-1685-38520C57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4312985"/>
            <a:ext cx="10607040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ECB83-5C4A-66D4-56E9-E223BBE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1" y="170490"/>
            <a:ext cx="3996333" cy="836507"/>
          </a:xfrm>
        </p:spPr>
        <p:txBody>
          <a:bodyPr/>
          <a:lstStyle/>
          <a:p>
            <a:r>
              <a:rPr lang="ru-RU" b="1" dirty="0"/>
              <a:t>Вкладки (</a:t>
            </a:r>
            <a:r>
              <a:rPr lang="ru-RU" b="1" dirty="0" err="1"/>
              <a:t>Tabs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0CC3F-989A-01F6-C2C0-FF1ACAD3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0" y="821803"/>
            <a:ext cx="4449289" cy="5949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600" dirty="0"/>
              <a:t>Позволяют переключаться между разделами:</a:t>
            </a:r>
          </a:p>
          <a:p>
            <a:pPr marL="0" indent="0">
              <a:buNone/>
            </a:pPr>
            <a:r>
              <a:rPr lang="ru-RU" sz="1600" b="1" dirty="0"/>
              <a:t>Детали</a:t>
            </a:r>
            <a:r>
              <a:rPr lang="ru-RU" sz="1600" dirty="0"/>
              <a:t> (активна по умолчанию):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Версия, разработчик, дата выпуска, размер, лицензия.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Поддерживаемые ОС (Windows 7/8/10/11).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Возможности: защита в реальном времени, сканирование по расписанию, защита от фишинга и др.</a:t>
            </a:r>
          </a:p>
          <a:p>
            <a:pPr marL="0" indent="0">
              <a:buNone/>
            </a:pPr>
            <a:r>
              <a:rPr lang="ru-RU" sz="1600" b="1" dirty="0"/>
              <a:t>Скриншоты</a:t>
            </a:r>
            <a:r>
              <a:rPr lang="ru-RU" sz="1600" dirty="0"/>
              <a:t> (добавляются через JavaScript):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Изображения интерфейса программы с подписями.</a:t>
            </a:r>
          </a:p>
          <a:p>
            <a:pPr marL="0" indent="0">
              <a:buNone/>
            </a:pPr>
            <a:r>
              <a:rPr lang="ru-RU" sz="1600" b="1" dirty="0"/>
              <a:t>Требования</a:t>
            </a:r>
            <a:r>
              <a:rPr lang="ru-RU" sz="1600" dirty="0"/>
              <a:t> (добавляются через JavaScript):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Минимальные системные требования (ОС, процессор, RAM, место на диске).</a:t>
            </a:r>
          </a:p>
          <a:p>
            <a:pPr marL="0" indent="0">
              <a:buNone/>
            </a:pPr>
            <a:r>
              <a:rPr lang="ru-RU" sz="1600" b="1" dirty="0"/>
              <a:t>Отзывы</a:t>
            </a:r>
            <a:r>
              <a:rPr lang="ru-RU" sz="1600" dirty="0"/>
              <a:t> (добавляются через JavaScript):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Комментарии пользователей с рейтингами (например, от </a:t>
            </a:r>
            <a:r>
              <a:rPr lang="ru-RU" sz="1400" dirty="0" err="1">
                <a:solidFill>
                  <a:schemeClr val="tx1"/>
                </a:solidFill>
              </a:rPr>
              <a:t>Ishowspeed</a:t>
            </a:r>
            <a:r>
              <a:rPr lang="ru-RU" sz="1400" dirty="0">
                <a:solidFill>
                  <a:schemeClr val="tx1"/>
                </a:solidFill>
              </a:rPr>
              <a:t>, Филиппа Киркорова).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620BB0-2020-3FD5-1766-BA43D803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78" y="321733"/>
            <a:ext cx="7325212" cy="3259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55E217-BC2D-6FD7-4865-48BE41281BE2}"/>
              </a:ext>
            </a:extLst>
          </p:cNvPr>
          <p:cNvSpPr txBox="1"/>
          <p:nvPr/>
        </p:nvSpPr>
        <p:spPr>
          <a:xfrm>
            <a:off x="4523774" y="3641549"/>
            <a:ext cx="685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/>
            <a:r>
              <a:rPr lang="ru-RU" dirty="0">
                <a:latin typeface="Sitka Text" pitchFamily="2" charset="0"/>
              </a:rPr>
              <a:t>С кодом можете ознакомиться на </a:t>
            </a:r>
            <a:r>
              <a:rPr lang="en-US" dirty="0" err="1">
                <a:latin typeface="Sitka Text" pitchFamily="2" charset="0"/>
              </a:rPr>
              <a:t>github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3"/>
              </a:rPr>
              <a:t>https://github.com/</a:t>
            </a:r>
            <a:r>
              <a:rPr lang="en-US" u="sng" dirty="0">
                <a:solidFill>
                  <a:srgbClr val="0563C1"/>
                </a:solidFill>
                <a:latin typeface="Sitka Text" pitchFamily="2" charset="0"/>
                <a:ea typeface="MS Mincho" panose="02020609040205080304" pitchFamily="49" charset="-128"/>
                <a:hlinkClick r:id="rId3"/>
              </a:rPr>
              <a:t>celil-dunya2005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3"/>
              </a:rPr>
              <a:t>/Kursovaya</a:t>
            </a:r>
            <a:r>
              <a:rPr lang="en-US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3"/>
              </a:rPr>
              <a:t>-</a:t>
            </a:r>
            <a:r>
              <a:rPr lang="en-US" u="sng" dirty="0" err="1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3"/>
              </a:rPr>
              <a:t>veb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3"/>
              </a:rPr>
              <a:t>.git</a:t>
            </a:r>
            <a:endParaRPr lang="ru-RU" dirty="0">
              <a:effectLst/>
              <a:latin typeface="Sitka Text" pitchFamily="2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43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BC89A-1F1D-68FF-6833-58835178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30" y="216668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b="1" dirty="0"/>
              <a:t>ABOUT.HTML</a:t>
            </a:r>
            <a:endParaRPr lang="ru-RU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DB366-C906-3A5A-022A-1A82D8381CFF}"/>
              </a:ext>
            </a:extLst>
          </p:cNvPr>
          <p:cNvSpPr txBox="1"/>
          <p:nvPr/>
        </p:nvSpPr>
        <p:spPr>
          <a:xfrm>
            <a:off x="777730" y="2548548"/>
            <a:ext cx="97378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Файл about.html — это страница "О нас" сайта </a:t>
            </a:r>
            <a:r>
              <a:rPr lang="ru-RU" sz="3200" dirty="0" err="1"/>
              <a:t>СофтПортал</a:t>
            </a:r>
            <a:r>
              <a:rPr lang="ru-RU" sz="3200" dirty="0"/>
              <a:t>, которая знакомит пользователей с компанией, её историей, ценностями, командой и контактной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336664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2F07-A962-F90C-5024-6FD69B5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149012"/>
            <a:ext cx="8534400" cy="1507067"/>
          </a:xfrm>
        </p:spPr>
        <p:txBody>
          <a:bodyPr/>
          <a:lstStyle/>
          <a:p>
            <a:r>
              <a:rPr lang="ru-RU" b="1" dirty="0"/>
              <a:t>Основной контент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4972F-066C-CA5E-95AD-91D3D393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48" y="1656079"/>
            <a:ext cx="8534400" cy="12852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Заголовок</a:t>
            </a:r>
            <a:endParaRPr lang="ru-RU" dirty="0"/>
          </a:p>
          <a:p>
            <a:r>
              <a:rPr lang="ru-RU" b="1" dirty="0"/>
              <a:t>Название</a:t>
            </a:r>
            <a:r>
              <a:rPr lang="ru-RU" dirty="0"/>
              <a:t>: </a:t>
            </a:r>
            <a:r>
              <a:rPr lang="ru-RU" dirty="0">
                <a:solidFill>
                  <a:schemeClr val="tx1"/>
                </a:solidFill>
              </a:rPr>
              <a:t>"О компании </a:t>
            </a:r>
            <a:r>
              <a:rPr lang="ru-RU" dirty="0" err="1">
                <a:solidFill>
                  <a:schemeClr val="tx1"/>
                </a:solidFill>
              </a:rPr>
              <a:t>СофтПортал</a:t>
            </a:r>
            <a:r>
              <a:rPr lang="ru-RU" dirty="0">
                <a:solidFill>
                  <a:schemeClr val="tx1"/>
                </a:solidFill>
              </a:rPr>
              <a:t>".</a:t>
            </a:r>
          </a:p>
          <a:p>
            <a:r>
              <a:rPr lang="ru-RU" b="1" dirty="0"/>
              <a:t>Подзаголовок</a:t>
            </a:r>
            <a:r>
              <a:rPr lang="ru-RU" dirty="0"/>
              <a:t>: </a:t>
            </a:r>
            <a:r>
              <a:rPr lang="ru-RU" dirty="0">
                <a:solidFill>
                  <a:schemeClr val="tx1"/>
                </a:solidFill>
              </a:rPr>
              <a:t>"Ваш надежный источник качественного программного обеспечения с 2010 года".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6D4B8-366F-E94B-15E6-6250645D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66"/>
          <a:stretch>
            <a:fillRect/>
          </a:stretch>
        </p:blipFill>
        <p:spPr>
          <a:xfrm>
            <a:off x="1073600" y="3478108"/>
            <a:ext cx="9672320" cy="14980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72B1F-9CBE-79B6-6FCC-51EDF9CB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0" y="5194302"/>
            <a:ext cx="967232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1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BB240-A88D-BE9C-1F6B-2701C95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2" y="247082"/>
            <a:ext cx="4913948" cy="6197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Блоки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52D58-BB57-8AD5-9B76-31A4B146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2" y="866842"/>
            <a:ext cx="4985068" cy="351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Наша миссия</a:t>
            </a:r>
            <a:endParaRPr lang="ru-RU" sz="1600" dirty="0"/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Описание целей компании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Акцент на проверке программ на вирусы и сотрудничестве с разработчиками.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Изображение офиса.</a:t>
            </a:r>
          </a:p>
          <a:p>
            <a:pPr marL="0" indent="0">
              <a:buNone/>
            </a:pPr>
            <a:r>
              <a:rPr lang="ru-RU" sz="1600" b="1" dirty="0"/>
              <a:t>История компании</a:t>
            </a:r>
            <a:endParaRPr lang="ru-RU" sz="1600" dirty="0"/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Основание в 2010 году, развитие от небольшого каталога до крупного портала.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Важные этапы: запуск системы проверки на вирусы (2015), обновление дизайна (2018).</a:t>
            </a:r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Фото здания или команды.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4D6-60B7-8FD2-6365-84BB135F43DF}"/>
              </a:ext>
            </a:extLst>
          </p:cNvPr>
          <p:cNvSpPr txBox="1"/>
          <p:nvPr/>
        </p:nvSpPr>
        <p:spPr>
          <a:xfrm>
            <a:off x="5650548" y="1035157"/>
            <a:ext cx="6182360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Наши ценности (в виде карточек)</a:t>
            </a:r>
          </a:p>
          <a:p>
            <a:pPr marL="538163" marR="0" lvl="1" indent="-263525" algn="l" defTabSz="2635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Безопасность:</a:t>
            </a:r>
          </a:p>
          <a:p>
            <a:pPr marL="538163" marR="0" lvl="1" indent="-263525" algn="l" defTabSz="2635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Актуальность</a:t>
            </a:r>
          </a:p>
          <a:p>
            <a:pPr marL="538163" marR="0" lvl="1" indent="-263525" algn="l" defTabSz="2635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Сообщество: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38163" marR="0" lvl="1" indent="-263525" algn="l" defTabSz="2635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Забота</a:t>
            </a:r>
            <a:endParaRPr lang="ru-RU" sz="14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7053A52-8F8F-2AD3-24C9-9D155EBF6DF4}"/>
              </a:ext>
            </a:extLst>
          </p:cNvPr>
          <p:cNvSpPr txBox="1">
            <a:spLocks/>
          </p:cNvSpPr>
          <p:nvPr/>
        </p:nvSpPr>
        <p:spPr>
          <a:xfrm>
            <a:off x="5650548" y="2967883"/>
            <a:ext cx="4885372" cy="2854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sz="1600" b="1" dirty="0"/>
              <a:t>Контактная информация:</a:t>
            </a:r>
          </a:p>
          <a:p>
            <a:pPr marL="536575"/>
            <a:r>
              <a:rPr lang="ru-RU" sz="1400" dirty="0" err="1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  <a:p>
            <a:pPr marL="536575"/>
            <a:r>
              <a:rPr lang="ru-RU" sz="1400" dirty="0">
                <a:solidFill>
                  <a:schemeClr val="tx1"/>
                </a:solidFill>
              </a:rPr>
              <a:t>Телефоны</a:t>
            </a:r>
          </a:p>
          <a:p>
            <a:pPr marL="536575"/>
            <a:r>
              <a:rPr lang="ru-RU" sz="1400" dirty="0">
                <a:solidFill>
                  <a:schemeClr val="tx1"/>
                </a:solidFill>
              </a:rPr>
              <a:t>Адрес</a:t>
            </a:r>
            <a:endParaRPr lang="en-US" sz="1400" dirty="0">
              <a:solidFill>
                <a:schemeClr val="tx1"/>
              </a:solidFill>
            </a:endParaRPr>
          </a:p>
          <a:p>
            <a:pPr marL="536575"/>
            <a:r>
              <a:rPr lang="ru-RU" sz="1400" dirty="0">
                <a:solidFill>
                  <a:schemeClr val="tx1"/>
                </a:solidFill>
              </a:rPr>
              <a:t>Интерактивная карта (Google Maps).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sz="1600" b="1" dirty="0"/>
              <a:t>Форма обратной связи:</a:t>
            </a:r>
          </a:p>
          <a:p>
            <a:pPr marL="536575"/>
            <a:r>
              <a:rPr lang="ru-RU" sz="1400" dirty="0">
                <a:solidFill>
                  <a:schemeClr val="tx1"/>
                </a:solidFill>
              </a:rPr>
              <a:t> Поля для имени, </a:t>
            </a:r>
            <a:r>
              <a:rPr lang="ru-RU" sz="1400" dirty="0" err="1">
                <a:solidFill>
                  <a:schemeClr val="tx1"/>
                </a:solidFill>
              </a:rPr>
              <a:t>email</a:t>
            </a:r>
            <a:r>
              <a:rPr lang="ru-RU" sz="1400" dirty="0">
                <a:solidFill>
                  <a:schemeClr val="tx1"/>
                </a:solidFill>
              </a:rPr>
              <a:t>, темы и сообщения.</a:t>
            </a:r>
          </a:p>
          <a:p>
            <a:pPr marL="536575"/>
            <a:r>
              <a:rPr lang="ru-RU" sz="1400" dirty="0">
                <a:solidFill>
                  <a:schemeClr val="tx1"/>
                </a:solidFill>
              </a:rPr>
              <a:t> Кнопка "Отправить сообщение".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343A5F9-6283-6B17-9B5B-74FB8E4452C7}"/>
              </a:ext>
            </a:extLst>
          </p:cNvPr>
          <p:cNvSpPr txBox="1">
            <a:spLocks/>
          </p:cNvSpPr>
          <p:nvPr/>
        </p:nvSpPr>
        <p:spPr>
          <a:xfrm>
            <a:off x="247332" y="4507798"/>
            <a:ext cx="4985068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sz="1600" b="1" dirty="0"/>
              <a:t>Наша команда</a:t>
            </a:r>
            <a:endParaRPr lang="ru-RU" sz="1600" dirty="0"/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Фото и информация о ключевых сотрудниках</a:t>
            </a:r>
            <a:endParaRPr lang="ru-RU" sz="1400" b="1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sz="1600" b="1" dirty="0" err="1"/>
              <a:t>СофтПортал</a:t>
            </a:r>
            <a:r>
              <a:rPr lang="ru-RU" sz="1600" b="1" dirty="0"/>
              <a:t> в цифрах</a:t>
            </a:r>
            <a:endParaRPr lang="ru-RU" sz="1600" dirty="0"/>
          </a:p>
          <a:p>
            <a:pPr lvl="1"/>
            <a:r>
              <a:rPr lang="ru-RU" sz="1400" dirty="0">
                <a:solidFill>
                  <a:schemeClr val="tx1"/>
                </a:solidFill>
              </a:rPr>
              <a:t>Статистика в виде карточек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FF8B2-08F9-C436-E5A7-3229BC815E76}"/>
              </a:ext>
            </a:extLst>
          </p:cNvPr>
          <p:cNvSpPr txBox="1"/>
          <p:nvPr/>
        </p:nvSpPr>
        <p:spPr>
          <a:xfrm>
            <a:off x="5475322" y="6094858"/>
            <a:ext cx="6357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/>
            <a:r>
              <a:rPr lang="ru-RU" dirty="0">
                <a:latin typeface="Sitka Text" pitchFamily="2" charset="0"/>
              </a:rPr>
              <a:t>Подробнее с кодом можете ознакомиться на </a:t>
            </a:r>
            <a:r>
              <a:rPr lang="en-US" dirty="0" err="1">
                <a:latin typeface="Sitka Text" pitchFamily="2" charset="0"/>
              </a:rPr>
              <a:t>github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2"/>
              </a:rPr>
              <a:t>https://github.com/</a:t>
            </a:r>
            <a:r>
              <a:rPr lang="en-US" u="sng" dirty="0">
                <a:solidFill>
                  <a:srgbClr val="0563C1"/>
                </a:solidFill>
                <a:latin typeface="Sitka Text" pitchFamily="2" charset="0"/>
                <a:ea typeface="MS Mincho" panose="02020609040205080304" pitchFamily="49" charset="-128"/>
                <a:hlinkClick r:id="rId2"/>
              </a:rPr>
              <a:t>celil-dunya2005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2"/>
              </a:rPr>
              <a:t>/Kursovaya</a:t>
            </a:r>
            <a:r>
              <a:rPr lang="en-US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2"/>
              </a:rPr>
              <a:t>-</a:t>
            </a:r>
            <a:r>
              <a:rPr lang="en-US" u="sng" dirty="0" err="1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2"/>
              </a:rPr>
              <a:t>veb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2"/>
              </a:rPr>
              <a:t>.git</a:t>
            </a:r>
            <a:endParaRPr lang="ru-RU" dirty="0">
              <a:effectLst/>
              <a:latin typeface="Sitka Text" pitchFamily="2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8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B0FEE-3C3E-C794-847D-9BE95FB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2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5400" b="1" i="0" dirty="0">
                <a:solidFill>
                  <a:srgbClr val="F8FAFF"/>
                </a:solidFill>
                <a:effectLst/>
                <a:latin typeface="DeepSeek-CJK-patch"/>
              </a:rPr>
              <a:t>Цели и задачи</a:t>
            </a:r>
            <a:endParaRPr lang="ru-RU" sz="5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23E1F-0808-9305-B17D-E033A2FE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767841"/>
            <a:ext cx="9262428" cy="4155440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Цель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sz="2800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Создание удобного, безопасного и адаптивного веб-ресурса для загрузки ПО.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Задачи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sz="28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ru-RU" sz="28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Изучение веб-технологий (HTML, CSS, JS).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Проектирование архитектуры сайта.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Реализация интерфейса и функциональности.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Тестирование и публикация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8585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A3B073-4E30-B656-9F2D-77C0ECD0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" y="650497"/>
            <a:ext cx="6312823" cy="5571066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43B30-5DAD-8784-2C54-4A6F831A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56" y="643467"/>
            <a:ext cx="2845578" cy="2475653"/>
          </a:xfrm>
          <a:prstGeom prst="rect">
            <a:avLst/>
          </a:prstGeom>
        </p:spPr>
      </p:pic>
      <p:sp>
        <p:nvSpPr>
          <p:cNvPr id="39" name="Rectangle 3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DCE230-3F79-D9A8-6480-51159B18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976" y="3748194"/>
            <a:ext cx="371673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91952-AC96-A387-96BC-2C2F086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" y="268531"/>
            <a:ext cx="4700588" cy="808429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Styles.css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44636-5FCA-85CE-8506-65B9DC6AF58C}"/>
              </a:ext>
            </a:extLst>
          </p:cNvPr>
          <p:cNvSpPr txBox="1"/>
          <p:nvPr/>
        </p:nvSpPr>
        <p:spPr>
          <a:xfrm>
            <a:off x="115252" y="1551181"/>
            <a:ext cx="8534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Базовые стили</a:t>
            </a:r>
          </a:p>
          <a:p>
            <a:pPr marL="468313" indent="-285750">
              <a:buFont typeface="Arial" panose="020B0604020202020204" pitchFamily="34" charset="0"/>
              <a:buChar char="•"/>
            </a:pPr>
            <a:r>
              <a:rPr lang="ru-RU" sz="2000" dirty="0"/>
              <a:t>Сброс отступов (</a:t>
            </a:r>
            <a:r>
              <a:rPr lang="ru-RU" sz="2000" dirty="0" err="1"/>
              <a:t>margin</a:t>
            </a:r>
            <a:r>
              <a:rPr lang="ru-RU" sz="2000" dirty="0"/>
              <a:t>: 0, </a:t>
            </a:r>
            <a:r>
              <a:rPr lang="ru-RU" sz="2000" dirty="0" err="1"/>
              <a:t>padding</a:t>
            </a:r>
            <a:r>
              <a:rPr lang="ru-RU" sz="2000" dirty="0"/>
              <a:t>: 0).</a:t>
            </a:r>
          </a:p>
          <a:p>
            <a:pPr marL="468313" indent="-285750">
              <a:buFont typeface="Arial" panose="020B0604020202020204" pitchFamily="34" charset="0"/>
              <a:buChar char="•"/>
            </a:pPr>
            <a:r>
              <a:rPr lang="ru-RU" sz="2000" dirty="0"/>
              <a:t>Шрифт: Inter (с запасными вариантами).</a:t>
            </a:r>
          </a:p>
          <a:p>
            <a:pPr marL="468313" indent="-285750">
              <a:buFont typeface="Arial" panose="020B0604020202020204" pitchFamily="34" charset="0"/>
              <a:buChar char="•"/>
            </a:pPr>
            <a:r>
              <a:rPr lang="ru-RU" sz="2000" dirty="0"/>
              <a:t>Цветовые переменные (например, --</a:t>
            </a:r>
            <a:r>
              <a:rPr lang="ru-RU" sz="2000" dirty="0" err="1"/>
              <a:t>primary-color</a:t>
            </a:r>
            <a:r>
              <a:rPr lang="ru-RU" sz="2000" dirty="0"/>
              <a:t>: #0070f3).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D9122-F0D5-D621-165F-9AB1739B8C85}"/>
              </a:ext>
            </a:extLst>
          </p:cNvPr>
          <p:cNvSpPr txBox="1"/>
          <p:nvPr/>
        </p:nvSpPr>
        <p:spPr>
          <a:xfrm>
            <a:off x="115252" y="1123925"/>
            <a:ext cx="879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Стили в styles.css обеспечивают современный дизайн для всего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44E7D8-4DAD-C1B7-93FF-2C3DC6B0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" y="3543221"/>
            <a:ext cx="10116147" cy="15085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0BFB1C-9040-8195-45AD-52F88812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" y="5065539"/>
            <a:ext cx="10116147" cy="1657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1304E5-F0B8-F8AA-DE58-903E44C526E0}"/>
              </a:ext>
            </a:extLst>
          </p:cNvPr>
          <p:cNvSpPr txBox="1"/>
          <p:nvPr/>
        </p:nvSpPr>
        <p:spPr>
          <a:xfrm>
            <a:off x="31767" y="3024254"/>
            <a:ext cx="1212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/>
            <a:r>
              <a:rPr lang="ru-RU" dirty="0">
                <a:latin typeface="Sitka Text" pitchFamily="2" charset="0"/>
              </a:rPr>
              <a:t>С полным кодом можете ознакомиться на </a:t>
            </a:r>
            <a:r>
              <a:rPr lang="en-US" dirty="0" err="1">
                <a:latin typeface="Sitka Text" pitchFamily="2" charset="0"/>
              </a:rPr>
              <a:t>github</a:t>
            </a:r>
            <a:r>
              <a:rPr lang="ru-RU" dirty="0">
                <a:latin typeface="Sitka Text" pitchFamily="2" charset="0"/>
              </a:rPr>
              <a:t>: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https://github.com/</a:t>
            </a:r>
            <a:r>
              <a:rPr lang="en-US" u="sng" dirty="0">
                <a:solidFill>
                  <a:srgbClr val="0563C1"/>
                </a:solidFill>
                <a:latin typeface="Sitka Text" pitchFamily="2" charset="0"/>
                <a:ea typeface="MS Mincho" panose="02020609040205080304" pitchFamily="49" charset="-128"/>
                <a:hlinkClick r:id="rId4"/>
              </a:rPr>
              <a:t>celil-dunya2005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/Kursovaya</a:t>
            </a:r>
            <a:r>
              <a:rPr lang="en-US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-</a:t>
            </a:r>
            <a:r>
              <a:rPr lang="en-US" u="sng" dirty="0" err="1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veb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.git</a:t>
            </a:r>
            <a:endParaRPr lang="ru-RU" dirty="0">
              <a:effectLst/>
              <a:latin typeface="Sitka Text" pitchFamily="2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5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A1F27-E0F3-8673-3A7D-15FAA07A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150A8-8DAD-E7F1-8CBE-8E8F4993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" y="238353"/>
            <a:ext cx="3032567" cy="72445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Main.js</a:t>
            </a:r>
            <a:endParaRPr lang="ru-RU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9AFF4-940D-925F-3490-677091BBA235}"/>
              </a:ext>
            </a:extLst>
          </p:cNvPr>
          <p:cNvSpPr txBox="1"/>
          <p:nvPr/>
        </p:nvSpPr>
        <p:spPr>
          <a:xfrm>
            <a:off x="306728" y="1164578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Файл main.js содержит JavaScript-код, который добавляет интерактивность сайту </a:t>
            </a:r>
            <a:r>
              <a:rPr lang="ru-RU" dirty="0" err="1"/>
              <a:t>СофтПортал</a:t>
            </a:r>
            <a:r>
              <a:rPr lang="ru-RU" dirty="0"/>
              <a:t>. Вот его ключевые функции: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3FAFB-90F2-3975-1DC5-05329DCE1F6A}"/>
              </a:ext>
            </a:extLst>
          </p:cNvPr>
          <p:cNvSpPr txBox="1"/>
          <p:nvPr/>
        </p:nvSpPr>
        <p:spPr>
          <a:xfrm>
            <a:off x="0" y="2289680"/>
            <a:ext cx="516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F8FAFF"/>
                </a:solidFill>
                <a:latin typeface="DeepSeek-CJK-patch"/>
              </a:rPr>
              <a:t>Поиск программ (</a:t>
            </a:r>
            <a:r>
              <a:rPr lang="az-Latn-AZ" b="1" dirty="0">
                <a:solidFill>
                  <a:srgbClr val="F8FAFF"/>
                </a:solidFill>
                <a:latin typeface="DeepSeek-CJK-patch"/>
              </a:rPr>
              <a:t>Real-</a:t>
            </a:r>
            <a:r>
              <a:rPr lang="az-Latn-AZ" b="1" dirty="0" err="1">
                <a:solidFill>
                  <a:srgbClr val="F8FAFF"/>
                </a:solidFill>
                <a:latin typeface="DeepSeek-CJK-patch"/>
              </a:rPr>
              <a:t>Time</a:t>
            </a:r>
            <a:r>
              <a:rPr lang="az-Latn-AZ" b="1" dirty="0">
                <a:solidFill>
                  <a:srgbClr val="F8FAFF"/>
                </a:solidFill>
                <a:latin typeface="DeepSeek-CJK-patch"/>
              </a:rPr>
              <a:t> </a:t>
            </a:r>
            <a:r>
              <a:rPr lang="az-Latn-AZ" b="1" dirty="0" err="1">
                <a:solidFill>
                  <a:srgbClr val="F8FAFF"/>
                </a:solidFill>
                <a:latin typeface="DeepSeek-CJK-patch"/>
              </a:rPr>
              <a:t>Search</a:t>
            </a:r>
            <a:r>
              <a:rPr lang="az-Latn-AZ" b="1" dirty="0">
                <a:solidFill>
                  <a:srgbClr val="F8FAFF"/>
                </a:solidFill>
                <a:latin typeface="DeepSeek-CJK-patch"/>
              </a:rPr>
              <a:t>)</a:t>
            </a:r>
            <a:endParaRPr lang="en-US" b="1" dirty="0">
              <a:solidFill>
                <a:srgbClr val="F8FAFF"/>
              </a:solidFill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Переключение между вкладками (</a:t>
            </a:r>
            <a:r>
              <a:rPr lang="ru-RU" b="1" dirty="0" err="1"/>
              <a:t>Tabs</a:t>
            </a:r>
            <a:r>
              <a:rPr lang="ru-RU" b="1" dirty="0"/>
              <a:t>)</a:t>
            </a:r>
            <a:endParaRPr lang="az-Latn-AZ" dirty="0">
              <a:solidFill>
                <a:srgbClr val="F8FAFF"/>
              </a:solidFill>
              <a:latin typeface="DeepSeek-CJK-patch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8770D0-E17F-B51B-629D-93535A66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2" t="4358"/>
          <a:stretch>
            <a:fillRect/>
          </a:stretch>
        </p:blipFill>
        <p:spPr>
          <a:xfrm>
            <a:off x="7527037" y="3210221"/>
            <a:ext cx="4173681" cy="3312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B6D09B-1B94-4719-E16C-08051C35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514"/>
          <a:stretch>
            <a:fillRect/>
          </a:stretch>
        </p:blipFill>
        <p:spPr>
          <a:xfrm>
            <a:off x="306728" y="3210221"/>
            <a:ext cx="6905363" cy="331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F0E4DD-5781-42C5-77C5-5A7C082D329A}"/>
              </a:ext>
            </a:extLst>
          </p:cNvPr>
          <p:cNvSpPr txBox="1"/>
          <p:nvPr/>
        </p:nvSpPr>
        <p:spPr>
          <a:xfrm>
            <a:off x="5722654" y="2362118"/>
            <a:ext cx="6357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/>
            <a:r>
              <a:rPr lang="ru-RU" dirty="0">
                <a:latin typeface="Sitka Text" pitchFamily="2" charset="0"/>
              </a:rPr>
              <a:t>С полным кодом можете ознакомиться на </a:t>
            </a:r>
            <a:r>
              <a:rPr lang="en-US" dirty="0" err="1">
                <a:latin typeface="Sitka Text" pitchFamily="2" charset="0"/>
              </a:rPr>
              <a:t>github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https://github.com/</a:t>
            </a:r>
            <a:r>
              <a:rPr lang="en-US" u="sng" dirty="0">
                <a:solidFill>
                  <a:srgbClr val="0563C1"/>
                </a:solidFill>
                <a:latin typeface="Sitka Text" pitchFamily="2" charset="0"/>
                <a:ea typeface="MS Mincho" panose="02020609040205080304" pitchFamily="49" charset="-128"/>
                <a:hlinkClick r:id="rId4"/>
              </a:rPr>
              <a:t>celil-dunya2005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/Kursovaya</a:t>
            </a:r>
            <a:r>
              <a:rPr lang="en-US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-</a:t>
            </a:r>
            <a:r>
              <a:rPr lang="en-US" u="sng" dirty="0" err="1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veb</a:t>
            </a:r>
            <a:r>
              <a:rPr lang="ru-RU" u="sng" dirty="0">
                <a:solidFill>
                  <a:srgbClr val="0563C1"/>
                </a:solidFill>
                <a:effectLst/>
                <a:latin typeface="Sitka Text" pitchFamily="2" charset="0"/>
                <a:ea typeface="MS Mincho" panose="02020609040205080304" pitchFamily="49" charset="-128"/>
                <a:hlinkClick r:id="rId4"/>
              </a:rPr>
              <a:t>.git</a:t>
            </a:r>
            <a:endParaRPr lang="ru-RU" dirty="0">
              <a:effectLst/>
              <a:latin typeface="Sitka Text" pitchFamily="2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46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C283D-4AD3-BEE2-0FB9-AFA30671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9" y="0"/>
            <a:ext cx="7839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FFC4DCE-D297-73ED-12FE-848B4684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3" y="119903"/>
            <a:ext cx="6958815" cy="285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521439-F1FD-C506-C849-964AF72E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62" y="119903"/>
            <a:ext cx="4957820" cy="2142455"/>
          </a:xfrm>
          <a:prstGeom prst="rect">
            <a:avLst/>
          </a:prstGeom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37A851-A54C-EB18-5326-CF9CB511C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6789"/>
            <a:ext cx="12143982" cy="35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8539A-5204-8CD0-7594-5B83EC33B539}"/>
              </a:ext>
            </a:extLst>
          </p:cNvPr>
          <p:cNvSpPr txBox="1"/>
          <p:nvPr/>
        </p:nvSpPr>
        <p:spPr>
          <a:xfrm>
            <a:off x="761165" y="598103"/>
            <a:ext cx="9850120" cy="5870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7200" b="1" i="0" dirty="0">
                <a:solidFill>
                  <a:srgbClr val="F8FAFF"/>
                </a:solidFill>
                <a:effectLst/>
                <a:latin typeface="DeepSeek-CJK-patch"/>
              </a:rPr>
              <a:t>Результаты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Реализовано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ru-RU" sz="3200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3 страницы с адаптивным дизайном.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поиск, карточки программ, формы.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Публикация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Хостинг: </a:t>
            </a:r>
            <a:r>
              <a:rPr lang="ru-RU" sz="3200" b="0" i="0" dirty="0" err="1">
                <a:solidFill>
                  <a:srgbClr val="F8FAFF"/>
                </a:solidFill>
                <a:effectLst/>
                <a:latin typeface="DeepSeek-CJK-patch"/>
              </a:rPr>
              <a:t>Netlify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Репозиторий:</a:t>
            </a:r>
            <a:r>
              <a:rPr lang="en-US" sz="3200" b="0" i="0" dirty="0">
                <a:solidFill>
                  <a:srgbClr val="3B82F6"/>
                </a:solidFill>
                <a:effectLst/>
                <a:latin typeface="DeepSeek-CJK-patch"/>
                <a:hlinkClick r:id="rId2"/>
              </a:rPr>
              <a:t>Github</a:t>
            </a: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Ссылка на сайт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b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az-Latn-AZ" sz="3200" dirty="0">
                <a:solidFill>
                  <a:srgbClr val="3B82F6"/>
                </a:solidFill>
                <a:latin typeface="DeepSeek-CJK-patch"/>
                <a:hlinkClick r:id="rId3"/>
              </a:rPr>
              <a:t>https://idyllic-chebakia-ee4616.netlify.app/</a:t>
            </a: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0248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D60581-9F1E-1A16-F53C-FF141501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706" y="1993900"/>
            <a:ext cx="8510588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b="1" i="0" dirty="0">
                <a:solidFill>
                  <a:srgbClr val="F8FAFF"/>
                </a:solidFill>
                <a:effectLst/>
                <a:latin typeface="DeepSeek-CJK-patch"/>
              </a:rPr>
              <a:t>Спасибо за внимание!</a:t>
            </a:r>
            <a:r>
              <a:rPr lang="az-Latn-AZ" sz="6000" b="1" i="0" dirty="0">
                <a:solidFill>
                  <a:srgbClr val="F8FAFF"/>
                </a:solidFill>
                <a:effectLst/>
                <a:latin typeface="DeepSeek-CJK-patch"/>
              </a:rPr>
              <a:t>!!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237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0241B-CD38-B981-2F13-509F18B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2" y="1844038"/>
            <a:ext cx="8534400" cy="853441"/>
          </a:xfrm>
        </p:spPr>
        <p:txBody>
          <a:bodyPr/>
          <a:lstStyle/>
          <a:p>
            <a:r>
              <a:rPr lang="az-Latn-AZ" b="1" dirty="0" err="1"/>
              <a:t>Web-программирование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85D78-1CD0-48AB-594F-00BE4889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72" y="3281680"/>
            <a:ext cx="8534400" cy="228091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Веб-программирование — это создание веб-приложений, включающее разработку клиентской (HTML, CSS, JavaScript) и серверной (PHP, Python, Ruby, Java) частей. Клиентская часть работает в браузере, обеспечивая интерактивность, а серверная — обрабатывает данные и взаимодействует с базами данных.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851DE56-AADB-DA56-6CDA-6E0D9743BAD2}"/>
              </a:ext>
            </a:extLst>
          </p:cNvPr>
          <p:cNvSpPr txBox="1">
            <a:spLocks/>
          </p:cNvSpPr>
          <p:nvPr/>
        </p:nvSpPr>
        <p:spPr>
          <a:xfrm>
            <a:off x="2085776" y="556261"/>
            <a:ext cx="8020447" cy="10185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z-Latn-AZ" sz="5400" b="1" dirty="0"/>
              <a:t>ТЕОРЕТИЧЕСКАЯ ЧАСТЬ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8449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CECF5-A8D1-E362-4276-5B1A1329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946" y="491066"/>
            <a:ext cx="2892108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html</a:t>
            </a:r>
            <a:endParaRPr lang="ru-RU" sz="8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9DE3D-F107-9507-51F0-363F8846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2219960"/>
            <a:ext cx="978408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HTML (</a:t>
            </a:r>
            <a:r>
              <a:rPr lang="ru-RU" dirty="0" err="1">
                <a:solidFill>
                  <a:schemeClr val="tx1"/>
                </a:solidFill>
              </a:rPr>
              <a:t>HyperText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Markup</a:t>
            </a:r>
            <a:r>
              <a:rPr lang="ru-RU" dirty="0">
                <a:solidFill>
                  <a:schemeClr val="tx1"/>
                </a:solidFill>
              </a:rPr>
              <a:t> Language) — язык разметки для структурирования и отображения содержимого веб-страниц. Он использует элементы (например, &lt;p&gt;текст&lt;/p&gt;), атрибуты (&lt;</a:t>
            </a:r>
            <a:r>
              <a:rPr lang="ru-RU" dirty="0" err="1">
                <a:solidFill>
                  <a:schemeClr val="tx1"/>
                </a:solidFill>
              </a:rPr>
              <a:t>img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src</a:t>
            </a:r>
            <a:r>
              <a:rPr lang="ru-RU" dirty="0">
                <a:solidFill>
                  <a:schemeClr val="tx1"/>
                </a:solidFill>
              </a:rPr>
              <a:t>="..." </a:t>
            </a:r>
            <a:r>
              <a:rPr lang="ru-RU" dirty="0" err="1">
                <a:solidFill>
                  <a:schemeClr val="tx1"/>
                </a:solidFill>
              </a:rPr>
              <a:t>alt</a:t>
            </a:r>
            <a:r>
              <a:rPr lang="ru-RU" dirty="0">
                <a:solidFill>
                  <a:schemeClr val="tx1"/>
                </a:solidFill>
              </a:rPr>
              <a:t>="..."&gt;) и имеет стандартную структуру с тегами &lt;</a:t>
            </a:r>
            <a:r>
              <a:rPr lang="ru-RU" dirty="0" err="1">
                <a:solidFill>
                  <a:schemeClr val="tx1"/>
                </a:solidFill>
              </a:rPr>
              <a:t>html</a:t>
            </a:r>
            <a:r>
              <a:rPr lang="ru-RU" dirty="0">
                <a:solidFill>
                  <a:schemeClr val="tx1"/>
                </a:solidFill>
              </a:rPr>
              <a:t>&gt;, &lt;</a:t>
            </a:r>
            <a:r>
              <a:rPr lang="ru-RU" dirty="0" err="1">
                <a:solidFill>
                  <a:schemeClr val="tx1"/>
                </a:solidFill>
              </a:rPr>
              <a:t>head</a:t>
            </a:r>
            <a:r>
              <a:rPr lang="ru-RU" dirty="0">
                <a:solidFill>
                  <a:schemeClr val="tx1"/>
                </a:solidFill>
              </a:rPr>
              <a:t>&gt; и &lt;</a:t>
            </a:r>
            <a:r>
              <a:rPr lang="ru-RU" dirty="0" err="1">
                <a:solidFill>
                  <a:schemeClr val="tx1"/>
                </a:solidFill>
              </a:rPr>
              <a:t>body</a:t>
            </a:r>
            <a:r>
              <a:rPr lang="ru-RU" dirty="0">
                <a:solidFill>
                  <a:schemeClr val="tx1"/>
                </a:solidFill>
              </a:rPr>
              <a:t>&gt;. HTML5 также ввёл семантические теги (&lt;</a:t>
            </a:r>
            <a:r>
              <a:rPr lang="ru-RU" dirty="0" err="1">
                <a:solidFill>
                  <a:schemeClr val="tx1"/>
                </a:solidFill>
              </a:rPr>
              <a:t>header</a:t>
            </a:r>
            <a:r>
              <a:rPr lang="ru-RU" dirty="0">
                <a:solidFill>
                  <a:schemeClr val="tx1"/>
                </a:solidFill>
              </a:rPr>
              <a:t>&gt;, &lt;</a:t>
            </a:r>
            <a:r>
              <a:rPr lang="ru-RU" dirty="0" err="1">
                <a:solidFill>
                  <a:schemeClr val="tx1"/>
                </a:solidFill>
              </a:rPr>
              <a:t>section</a:t>
            </a:r>
            <a:r>
              <a:rPr lang="ru-RU" dirty="0">
                <a:solidFill>
                  <a:schemeClr val="tx1"/>
                </a:solidFill>
              </a:rPr>
              <a:t>&gt;, &lt;</a:t>
            </a:r>
            <a:r>
              <a:rPr lang="ru-RU" dirty="0" err="1">
                <a:solidFill>
                  <a:schemeClr val="tx1"/>
                </a:solidFill>
              </a:rPr>
              <a:t>footer</a:t>
            </a:r>
            <a:r>
              <a:rPr lang="ru-RU" dirty="0">
                <a:solidFill>
                  <a:schemeClr val="tx1"/>
                </a:solidFill>
              </a:rPr>
              <a:t>&gt; и др.), придающие смысловую структуру документу.</a:t>
            </a:r>
          </a:p>
        </p:txBody>
      </p:sp>
      <p:pic>
        <p:nvPicPr>
          <p:cNvPr id="4" name="Рисунок 3" descr="Изображение выглядит как Графика, символ, апельси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6C6D4EC-C58B-22DD-28F4-5760B43A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31145" y="328506"/>
            <a:ext cx="2526454" cy="25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C981-6232-F521-D0C1-4B2B13BA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33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altLang="ru-RU" sz="4800" b="1" cap="none" dirty="0">
                <a:ln>
                  <a:noFill/>
                </a:ln>
                <a:latin typeface="Arial" panose="020B0604020202020204" pitchFamily="34" charset="0"/>
              </a:rPr>
              <a:t>DHTML (Dynamic HTML)</a:t>
            </a:r>
            <a:endParaRPr lang="ru-RU" sz="4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C697ED-010B-9D8A-53E0-23A6E900F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7202" y="2557474"/>
            <a:ext cx="86175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DHTML (Dynamic HTML) — это сочетание HTML, CSS, JavaScript и объектной модели документа (DOM), позволяющее создавать интерактивные веб-страницы. Он используется для динамического изменения содержимого без обращения к серверу, реализует эффекты, игры и другие интерактивные элементы прямо в браузере, без подключения к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584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02029-7813-8E79-3606-048DC34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39057"/>
            <a:ext cx="5242560" cy="2630863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Каскадные таблицы стилей</a:t>
            </a:r>
            <a:r>
              <a:rPr lang="en-US" sz="5400" dirty="0">
                <a:latin typeface="Arial Black" panose="020B0A04020102020204" pitchFamily="34" charset="0"/>
              </a:rPr>
              <a:t>(</a:t>
            </a:r>
            <a:r>
              <a:rPr lang="en-US" sz="5400" b="1" dirty="0"/>
              <a:t>CSS)</a:t>
            </a:r>
            <a:endParaRPr lang="ru-RU" sz="5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4A7560-9505-8DB8-6532-CAF227881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392" y="3429000"/>
            <a:ext cx="571920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Style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Sheets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технология для оформления HTML-страниц, позволяющая задавать внешний вид элементов (цвет, шрифт, отступы и др.). Она отделяет содержимое от представления, облегчая поддержку сайта. Стили подключаются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встроенно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внешне 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или через атрибут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CSS-правило состоит из селектора и набора свойств. При конфликте стилей действует принцип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каскадности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приоритет имеет более специфичное правило.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Графика, снимок экрана, графический дизайн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F3E117E-9C96-A828-E1BE-23261C2CC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3041" y="1022439"/>
            <a:ext cx="3646567" cy="51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4556F-6A18-F518-EA6C-2421FD99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94" y="1513840"/>
            <a:ext cx="3783012" cy="1036319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6000" b="1" cap="none" dirty="0">
                <a:ln>
                  <a:noFill/>
                </a:ln>
                <a:latin typeface="Arial" panose="020B0604020202020204" pitchFamily="34" charset="0"/>
              </a:rPr>
              <a:t>JavaScript</a:t>
            </a:r>
            <a:endParaRPr lang="ru-RU" sz="6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13E35-C2AC-1AA3-79DA-7D07C4CD4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4226" y="3367939"/>
            <a:ext cx="106035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— объектно-ориентированный скриптовый язык, работающий в браузере и используемый для создания динамики на веб-страницах. Он взаимодействует с HTML и CSS, обрабатывает события, управляет формами и обновляет содержимое без перезагрузки. Подключается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встроенно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&gt;...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или через внешний файл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="script.js"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JavaScript обеспечивает интерактивность, проверку форм и управление элементами страницы.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 descr="Изображение выглядит как желтый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806FFE8-9E7F-1B99-8CD8-485782B4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622" t="13559" r="18419" b="13909"/>
          <a:stretch>
            <a:fillRect/>
          </a:stretch>
        </p:blipFill>
        <p:spPr>
          <a:xfrm>
            <a:off x="9316720" y="262269"/>
            <a:ext cx="2461365" cy="27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72000">
              <a:schemeClr val="bg2">
                <a:shade val="96000"/>
                <a:satMod val="120000"/>
                <a:lumMod val="9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568D8202-F125-18C2-BDD6-4383903251C3}"/>
              </a:ext>
            </a:extLst>
          </p:cNvPr>
          <p:cNvSpPr/>
          <p:nvPr/>
        </p:nvSpPr>
        <p:spPr>
          <a:xfrm>
            <a:off x="10590079" y="3657266"/>
            <a:ext cx="845023" cy="830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68005-D767-A095-6C6B-922CE33B6AD1}"/>
              </a:ext>
            </a:extLst>
          </p:cNvPr>
          <p:cNvSpPr txBox="1"/>
          <p:nvPr/>
        </p:nvSpPr>
        <p:spPr>
          <a:xfrm>
            <a:off x="457684" y="2173074"/>
            <a:ext cx="6604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4800" b="1" i="0" dirty="0">
                <a:solidFill>
                  <a:srgbClr val="F8FAFF"/>
                </a:solidFill>
                <a:effectLst/>
                <a:latin typeface="DeepSeek-CJK-patch"/>
              </a:rPr>
              <a:t>Технологии разработки</a:t>
            </a:r>
          </a:p>
        </p:txBody>
      </p:sp>
      <p:pic>
        <p:nvPicPr>
          <p:cNvPr id="11" name="Рисунок 10" descr="Изображение выглядит как Графика, снимок экрана, графический дизайн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1153308-2172-C712-3997-2FC14F98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9888" y="2218818"/>
            <a:ext cx="868944" cy="121850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желтый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1A92D0-BBB4-356A-62B2-724DE839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622" t="13559" r="18419" b="13909"/>
          <a:stretch>
            <a:fillRect/>
          </a:stretch>
        </p:blipFill>
        <p:spPr>
          <a:xfrm>
            <a:off x="9066972" y="3603018"/>
            <a:ext cx="902633" cy="102362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имвол, Цвет электрик, логотип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5CB85D-BE97-F175-2EBB-3C0630E23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62" b="93385" l="9931" r="89954">
                        <a14:foregroundMark x1="65127" y1="8615" x2="65127" y2="8615"/>
                        <a14:foregroundMark x1="65358" y1="93385" x2="65358" y2="93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194" t="4703" r="14101" b="2409"/>
          <a:stretch>
            <a:fillRect/>
          </a:stretch>
        </p:blipFill>
        <p:spPr>
          <a:xfrm>
            <a:off x="9591940" y="4459442"/>
            <a:ext cx="1219900" cy="120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60B46F-66C4-738E-F051-C515902D25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516338" y="3567378"/>
            <a:ext cx="1076684" cy="1059262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Графика, Шрифт, снимок экран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B43239-B247-684F-4BD8-608E1D362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t="17004" b="16763"/>
          <a:stretch/>
        </p:blipFill>
        <p:spPr>
          <a:xfrm>
            <a:off x="9022080" y="5495139"/>
            <a:ext cx="2550622" cy="1126222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Графика, символ, апельси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16580E-D93F-2FCF-A6EE-44E3327CF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908337" y="2228503"/>
            <a:ext cx="1219901" cy="1219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D74CA-D829-F0B2-759C-7F258F4CD700}"/>
              </a:ext>
            </a:extLst>
          </p:cNvPr>
          <p:cNvSpPr txBox="1"/>
          <p:nvPr/>
        </p:nvSpPr>
        <p:spPr>
          <a:xfrm>
            <a:off x="426467" y="3696065"/>
            <a:ext cx="6162040" cy="236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Клиентская часть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HTML5, CSS3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JavaScript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поиск, интерактивность).</a:t>
            </a:r>
            <a:endParaRPr lang="ru-RU" dirty="0">
              <a:solidFill>
                <a:srgbClr val="F8FAFF"/>
              </a:solidFill>
              <a:latin typeface="DeepSeek-CJK-patch"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Инструменты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Visual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Studio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Code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, Git,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Netlify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56F06D3-A125-2725-C618-0748F90F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25" y="637489"/>
            <a:ext cx="7846854" cy="972278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ПРАКТИЧЕСКАЯ ЧАСТЬ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5506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0487-C34A-56F5-7A05-6FEAE529AEAA}"/>
              </a:ext>
            </a:extLst>
          </p:cNvPr>
          <p:cNvSpPr txBox="1"/>
          <p:nvPr/>
        </p:nvSpPr>
        <p:spPr>
          <a:xfrm>
            <a:off x="2042931" y="716805"/>
            <a:ext cx="777240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8000" b="1" i="0" dirty="0">
                <a:solidFill>
                  <a:srgbClr val="F8FAFF"/>
                </a:solidFill>
                <a:effectLst/>
                <a:latin typeface="DeepSeek-CJK-patch"/>
              </a:rPr>
              <a:t>Структура сайта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Главная страница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Герой-секция с призывом к действию.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Поисковая строка.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Популярные программы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Страница программы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Детали, скриншоты, требования.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Страница «О нас»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История, ценности, команда, контакты.</a:t>
            </a:r>
          </a:p>
        </p:txBody>
      </p:sp>
    </p:spTree>
    <p:extLst>
      <p:ext uri="{BB962C8B-B14F-4D97-AF65-F5344CB8AC3E}">
        <p14:creationId xmlns:p14="http://schemas.microsoft.com/office/powerpoint/2010/main" val="418971406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Сектор</Template>
  <TotalTime>892</TotalTime>
  <Words>1190</Words>
  <Application>Microsoft Office PowerPoint</Application>
  <PresentationFormat>Широкоэкранный</PresentationFormat>
  <Paragraphs>150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Aptos</vt:lpstr>
      <vt:lpstr>Aptos Display</vt:lpstr>
      <vt:lpstr>Arial</vt:lpstr>
      <vt:lpstr>Arial Black</vt:lpstr>
      <vt:lpstr>Arial Unicode MS</vt:lpstr>
      <vt:lpstr>Century Gothic</vt:lpstr>
      <vt:lpstr>DeepSeek-CJK-patch</vt:lpstr>
      <vt:lpstr>Sitka Text</vt:lpstr>
      <vt:lpstr>Wingdings 3</vt:lpstr>
      <vt:lpstr>Сектор</vt:lpstr>
      <vt:lpstr>Презентация PowerPoint</vt:lpstr>
      <vt:lpstr>Цели и задачи</vt:lpstr>
      <vt:lpstr>Web-программирование</vt:lpstr>
      <vt:lpstr>html</vt:lpstr>
      <vt:lpstr>DHTML (Dynamic HTML)</vt:lpstr>
      <vt:lpstr>Каскадные таблицы стилей(CSS)</vt:lpstr>
      <vt:lpstr>JavaScript</vt:lpstr>
      <vt:lpstr>ПРАКТИЧЕСКАЯ ЧАСТЬ</vt:lpstr>
      <vt:lpstr>Презентация PowerPoint</vt:lpstr>
      <vt:lpstr>Index.html</vt:lpstr>
      <vt:lpstr>Презентация PowerPoint</vt:lpstr>
      <vt:lpstr>Презентация PowerPoint</vt:lpstr>
      <vt:lpstr>Презентация PowerPoint</vt:lpstr>
      <vt:lpstr>software-details.html</vt:lpstr>
      <vt:lpstr>Заголовок программы</vt:lpstr>
      <vt:lpstr>Вкладки (Tabs)</vt:lpstr>
      <vt:lpstr>ABOUT.HTML</vt:lpstr>
      <vt:lpstr>Основной контент </vt:lpstr>
      <vt:lpstr>Блоки информации</vt:lpstr>
      <vt:lpstr>Презентация PowerPoint</vt:lpstr>
      <vt:lpstr>Styles.css</vt:lpstr>
      <vt:lpstr>Main.js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Джалил Дуньямалыев</dc:creator>
  <cp:lastModifiedBy>Джалил Дуньямалыев</cp:lastModifiedBy>
  <cp:revision>8</cp:revision>
  <dcterms:created xsi:type="dcterms:W3CDTF">2025-04-27T21:30:17Z</dcterms:created>
  <dcterms:modified xsi:type="dcterms:W3CDTF">2025-05-20T20:07:23Z</dcterms:modified>
</cp:coreProperties>
</file>