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8" r:id="rId11"/>
    <p:sldId id="259" r:id="rId12"/>
    <p:sldId id="274" r:id="rId13"/>
    <p:sldId id="275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61" r:id="rId25"/>
    <p:sldId id="288" r:id="rId26"/>
    <p:sldId id="289" r:id="rId27"/>
    <p:sldId id="290" r:id="rId28"/>
    <p:sldId id="291" r:id="rId29"/>
    <p:sldId id="292" r:id="rId30"/>
    <p:sldId id="293" r:id="rId31"/>
    <p:sldId id="262" r:id="rId32"/>
    <p:sldId id="294" r:id="rId33"/>
    <p:sldId id="295" r:id="rId34"/>
    <p:sldId id="296" r:id="rId35"/>
    <p:sldId id="297" r:id="rId36"/>
    <p:sldId id="298" r:id="rId37"/>
    <p:sldId id="300" r:id="rId38"/>
    <p:sldId id="301" r:id="rId39"/>
    <p:sldId id="299" r:id="rId40"/>
    <p:sldId id="302" r:id="rId41"/>
    <p:sldId id="303" r:id="rId42"/>
    <p:sldId id="264" r:id="rId43"/>
    <p:sldId id="304" r:id="rId44"/>
    <p:sldId id="265" r:id="rId45"/>
    <p:sldId id="26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2E1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D6323-717D-453D-B3CC-604E6874965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6C7C-2262-4B21-AD2A-4F7DFE309B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9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9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2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82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548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641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854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967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515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71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2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3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44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98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7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83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05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4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D07FBA-B388-45A5-BEEF-E668CF70911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102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fadmax.weebly.com/blog/online-visual-studio-code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designforbeginners.blogspot.com/2020/02/understand-about-css-code.html" TargetMode="External"/><Relationship Id="rId7" Type="http://schemas.microsoft.com/office/2007/relationships/hdphoto" Target="../media/hdphoto1.wdp"/><Relationship Id="rId12" Type="http://schemas.openxmlformats.org/officeDocument/2006/relationships/hyperlink" Target="https://www.netlifystatu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hyperlink" Target="https://www.vecteezy.com/png/27127560-javascript-logo-png-javascript-icon-transparent-png" TargetMode="External"/><Relationship Id="rId10" Type="http://schemas.openxmlformats.org/officeDocument/2006/relationships/hyperlink" Target="https://www.afterdawn.com/news/article.cfm/2018/06/04/microsoft-to-acquire-github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hyperlink" Target="https://www.educative.io/blog/html-beginners-tutorial-build-from-scratch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idyllic-chebakia-ee4616.netlify.app/" TargetMode="External"/><Relationship Id="rId2" Type="http://schemas.openxmlformats.org/officeDocument/2006/relationships/hyperlink" Target="https://github.com/celil-dunya2005/Kursovaya-veb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AF6F51C-55B8-3AC9-C528-A83C4F845FEA}"/>
              </a:ext>
            </a:extLst>
          </p:cNvPr>
          <p:cNvSpPr>
            <a:spLocks noGrp="1"/>
          </p:cNvSpPr>
          <p:nvPr/>
        </p:nvSpPr>
        <p:spPr>
          <a:xfrm>
            <a:off x="233541" y="325926"/>
            <a:ext cx="6228080" cy="2606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АЗЕРБАЙДЖАНСКИЙ ГОСУДАРСТВЕННЫЙ УНИВЕРСИТЕТ НЕФТИ И ПРОМЫШЛЕННОСТИ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6DEB1E6-4A27-8780-0EC4-165385FD5107}"/>
              </a:ext>
            </a:extLst>
          </p:cNvPr>
          <p:cNvSpPr>
            <a:spLocks noGrp="1"/>
          </p:cNvSpPr>
          <p:nvPr/>
        </p:nvSpPr>
        <p:spPr>
          <a:xfrm>
            <a:off x="233540" y="3753633"/>
            <a:ext cx="10353179" cy="277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Факультет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:Информационные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Технологии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Предмет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  <a:r>
              <a:rPr lang="ru-RU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Веб-системы и технологии</a:t>
            </a:r>
            <a:endParaRPr lang="ru-RU" sz="28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Тема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Разработка</a:t>
            </a:r>
            <a:r>
              <a:rPr lang="az-Latn-AZ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системы</a:t>
            </a:r>
            <a:r>
              <a:rPr lang="az-Latn-AZ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загрузки</a:t>
            </a:r>
            <a:r>
              <a:rPr lang="az-Latn-AZ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программного</a:t>
            </a:r>
            <a:r>
              <a:rPr lang="az-Latn-AZ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обеспечения</a:t>
            </a:r>
            <a:r>
              <a:rPr lang="az-Latn-AZ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онлайн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Группа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:680.22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Имя </a:t>
            </a:r>
            <a:r>
              <a:rPr kumimoji="0" lang="ru-RU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Фамилия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:Дуньямалыев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Джалил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Имя преподавателя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Халилов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Мятляб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5AA23F-6FDE-7B51-ADED-0153DD02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465" y="174733"/>
            <a:ext cx="4410394" cy="441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1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 19">
            <a:extLst>
              <a:ext uri="{FF2B5EF4-FFF2-40B4-BE49-F238E27FC236}">
                <a16:creationId xmlns:a16="http://schemas.microsoft.com/office/drawing/2014/main" id="{568D8202-F125-18C2-BDD6-4383903251C3}"/>
              </a:ext>
            </a:extLst>
          </p:cNvPr>
          <p:cNvSpPr/>
          <p:nvPr/>
        </p:nvSpPr>
        <p:spPr>
          <a:xfrm>
            <a:off x="10476889" y="2283748"/>
            <a:ext cx="1298275" cy="12876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68005-D767-A095-6C6B-922CE33B6AD1}"/>
              </a:ext>
            </a:extLst>
          </p:cNvPr>
          <p:cNvSpPr txBox="1"/>
          <p:nvPr/>
        </p:nvSpPr>
        <p:spPr>
          <a:xfrm>
            <a:off x="257625" y="728630"/>
            <a:ext cx="8702040" cy="3541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sz="6000" b="1" i="0" dirty="0">
                <a:solidFill>
                  <a:srgbClr val="F8FAFF"/>
                </a:solidFill>
                <a:effectLst/>
                <a:latin typeface="DeepSeek-CJK-patch"/>
              </a:rPr>
              <a:t>Технологии разработки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Клиентская часть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HTML5, CSS3 (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адаптивная верстка).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az-Latn-AZ" b="0" i="0" dirty="0" err="1">
                <a:solidFill>
                  <a:srgbClr val="F8FAFF"/>
                </a:solidFill>
                <a:effectLst/>
                <a:latin typeface="DeepSeek-CJK-patch"/>
              </a:rPr>
              <a:t>JavaScript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 (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динамический поиск, интерактивность).</a:t>
            </a:r>
            <a:endParaRPr lang="ru-RU" dirty="0">
              <a:solidFill>
                <a:srgbClr val="F8FAFF"/>
              </a:solidFill>
              <a:latin typeface="DeepSeek-CJK-patch"/>
            </a:endParaRP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ru-RU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Инструменты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az-Latn-AZ" b="0" i="0" dirty="0" err="1">
                <a:solidFill>
                  <a:srgbClr val="F8FAFF"/>
                </a:solidFill>
                <a:effectLst/>
                <a:latin typeface="DeepSeek-CJK-patch"/>
              </a:rPr>
              <a:t>Visual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az-Latn-AZ" b="0" i="0" dirty="0" err="1">
                <a:solidFill>
                  <a:srgbClr val="F8FAFF"/>
                </a:solidFill>
                <a:effectLst/>
                <a:latin typeface="DeepSeek-CJK-patch"/>
              </a:rPr>
              <a:t>Studio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az-Latn-AZ" b="0" i="0" dirty="0" err="1">
                <a:solidFill>
                  <a:srgbClr val="F8FAFF"/>
                </a:solidFill>
                <a:effectLst/>
                <a:latin typeface="DeepSeek-CJK-patch"/>
              </a:rPr>
              <a:t>Code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, Git, </a:t>
            </a:r>
            <a:r>
              <a:rPr lang="az-Latn-AZ" b="0" i="0" dirty="0" err="1">
                <a:solidFill>
                  <a:srgbClr val="F8FAFF"/>
                </a:solidFill>
                <a:effectLst/>
                <a:latin typeface="DeepSeek-CJK-patch"/>
              </a:rPr>
              <a:t>Netlify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</p:txBody>
      </p:sp>
      <p:pic>
        <p:nvPicPr>
          <p:cNvPr id="11" name="Рисунок 10" descr="Изображение выглядит как Графика, снимок экрана, графический дизайн, Цвет электр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1153308-2172-C712-3997-2FC14F981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96896" y="167078"/>
            <a:ext cx="1247977" cy="1750012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желтый,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81A92D0-BBB4-356A-62B2-724DE8393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55619" y="1979199"/>
            <a:ext cx="2168236" cy="2168236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символ, Цвет электрик, логотип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65CB85D-BE97-F175-2EBB-3C0630E23B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462" b="93385" l="9931" r="89954">
                        <a14:foregroundMark x1="65127" y1="8615" x2="65127" y2="8615"/>
                        <a14:foregroundMark x1="65358" y1="93385" x2="65358" y2="93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992734" y="3702353"/>
            <a:ext cx="2168236" cy="1627429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760B46F-66C4-738E-F051-C515902D25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372668" y="2152759"/>
            <a:ext cx="1627428" cy="1627428"/>
          </a:xfrm>
          <a:prstGeom prst="rect">
            <a:avLst/>
          </a:prstGeom>
        </p:spPr>
      </p:pic>
      <p:pic>
        <p:nvPicPr>
          <p:cNvPr id="23" name="Рисунок 22" descr="Изображение выглядит как Графика, Шрифт, снимок экрана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4B43239-B247-684F-4BD8-608E1D362C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t="17004" b="16763"/>
          <a:stretch/>
        </p:blipFill>
        <p:spPr>
          <a:xfrm>
            <a:off x="8202622" y="5098196"/>
            <a:ext cx="3918720" cy="1730303"/>
          </a:xfrm>
          <a:prstGeom prst="rect">
            <a:avLst/>
          </a:prstGeom>
        </p:spPr>
      </p:pic>
      <p:pic>
        <p:nvPicPr>
          <p:cNvPr id="25" name="Рисунок 24" descr="Изображение выглядит как Графика, символ, апельсин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F16580E-D93F-2FCF-A6EE-44E3327CFD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202622" y="104969"/>
            <a:ext cx="1874230" cy="18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6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370487-C34A-56F5-7A05-6FEAE529AEAA}"/>
              </a:ext>
            </a:extLst>
          </p:cNvPr>
          <p:cNvSpPr txBox="1"/>
          <p:nvPr/>
        </p:nvSpPr>
        <p:spPr>
          <a:xfrm>
            <a:off x="2042931" y="716805"/>
            <a:ext cx="7772400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sz="8000" b="1" i="0" dirty="0">
                <a:solidFill>
                  <a:srgbClr val="F8FAFF"/>
                </a:solidFill>
                <a:effectLst/>
                <a:latin typeface="DeepSeek-CJK-patch"/>
              </a:rPr>
              <a:t>Структура сайта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400" b="1" i="0" dirty="0">
                <a:solidFill>
                  <a:srgbClr val="F8FAFF"/>
                </a:solidFill>
                <a:effectLst/>
                <a:latin typeface="DeepSeek-CJK-patch"/>
              </a:rPr>
              <a:t>Главная страница</a:t>
            </a: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Герой-секция с призывом к действию.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Поисковая строка.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Популярные программы (адаптивная сетка).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400" b="1" i="0" dirty="0">
                <a:solidFill>
                  <a:srgbClr val="F8FAFF"/>
                </a:solidFill>
                <a:effectLst/>
                <a:latin typeface="DeepSeek-CJK-patch"/>
              </a:rPr>
              <a:t>Страница программы</a:t>
            </a: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Детали, скриншоты, требования.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400" b="1" i="0" dirty="0">
                <a:solidFill>
                  <a:srgbClr val="F8FAFF"/>
                </a:solidFill>
                <a:effectLst/>
                <a:latin typeface="DeepSeek-CJK-patch"/>
              </a:rPr>
              <a:t>Страница «О нас»</a:t>
            </a: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История, ценности, команда, контакты.</a:t>
            </a:r>
          </a:p>
        </p:txBody>
      </p:sp>
    </p:spTree>
    <p:extLst>
      <p:ext uri="{BB962C8B-B14F-4D97-AF65-F5344CB8AC3E}">
        <p14:creationId xmlns:p14="http://schemas.microsoft.com/office/powerpoint/2010/main" val="418971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761F1-EE5D-A20D-8876-140C8D21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335757"/>
            <a:ext cx="8534400" cy="842803"/>
          </a:xfrm>
        </p:spPr>
        <p:txBody>
          <a:bodyPr>
            <a:normAutofit/>
          </a:bodyPr>
          <a:lstStyle/>
          <a:p>
            <a:r>
              <a:rPr lang="en-US" sz="4800" b="1" dirty="0"/>
              <a:t>Index.html</a:t>
            </a:r>
            <a:endParaRPr lang="ru-RU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2A6F9-2E71-6A7D-DA94-0C0B1A89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1412"/>
            <a:ext cx="6803708" cy="269748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Шапка (</a:t>
            </a:r>
            <a:r>
              <a:rPr lang="ru-RU" b="1" dirty="0" err="1"/>
              <a:t>Header</a:t>
            </a:r>
            <a:r>
              <a:rPr lang="ru-RU" b="1" dirty="0"/>
              <a:t>)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Логотип "</a:t>
            </a:r>
            <a:r>
              <a:rPr lang="ru-RU" dirty="0" err="1"/>
              <a:t>СофтПортал</a:t>
            </a:r>
            <a:r>
              <a:rPr lang="ru-RU" dirty="0"/>
              <a:t>".</a:t>
            </a:r>
          </a:p>
          <a:p>
            <a:pPr lvl="1"/>
            <a:r>
              <a:rPr lang="ru-RU" dirty="0"/>
              <a:t>Навигационное меню с ссылками: "Главная", "Категории", "Новинки", "Популярное".</a:t>
            </a:r>
          </a:p>
          <a:p>
            <a:pPr lvl="1"/>
            <a:r>
              <a:rPr lang="ru-RU" dirty="0"/>
              <a:t>Поле поиска программ.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C99ED5-DB55-AF0F-D107-8E8DD336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791" y="1590501"/>
            <a:ext cx="5701477" cy="30932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245716-C6C1-5205-4BEB-0E52A4497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7455"/>
            <a:ext cx="12192000" cy="5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7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97B6113-2746-9B80-CFE4-11852628E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52" y="214094"/>
            <a:ext cx="8534400" cy="934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/>
              <a:t>Главный контент (</a:t>
            </a:r>
            <a:r>
              <a:rPr lang="ru-RU" sz="3200" b="1" dirty="0" err="1"/>
              <a:t>Main</a:t>
            </a:r>
            <a:r>
              <a:rPr lang="ru-RU" sz="3200" b="1" dirty="0"/>
              <a:t>)</a:t>
            </a:r>
            <a:r>
              <a:rPr lang="ru-RU" sz="32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E95C6-68FC-5822-55D9-3C007467C3C3}"/>
              </a:ext>
            </a:extLst>
          </p:cNvPr>
          <p:cNvSpPr txBox="1"/>
          <p:nvPr/>
        </p:nvSpPr>
        <p:spPr>
          <a:xfrm>
            <a:off x="572452" y="1941692"/>
            <a:ext cx="4192588" cy="301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Герой-секция (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Hero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Section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Заголовок: "Скачивайте надежное программное обеспечение".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Краткое описание и кнопки для перехода к категориям или популярным программам.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Изображение логотипа.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B7E3B8-9F53-6B02-2A26-8511C7363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528" y="1148815"/>
            <a:ext cx="6573520" cy="23777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2574E0E-C9FF-4F37-259C-C320E400F6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685"/>
          <a:stretch>
            <a:fillRect/>
          </a:stretch>
        </p:blipFill>
        <p:spPr>
          <a:xfrm>
            <a:off x="5236528" y="3937100"/>
            <a:ext cx="6573520" cy="20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7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82D4563-89DB-D163-7D44-3C5491CE6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32" y="86361"/>
            <a:ext cx="5411788" cy="288036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Секция поиска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Поле для поиска программ с подсказкой о количестве доступных программ.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B21EA8-EE3B-F7D4-7D9D-C2FBF772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172" y="829327"/>
            <a:ext cx="6168096" cy="21373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843477-1DB3-FAF4-9C58-82B4ACFD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348" y="3142123"/>
            <a:ext cx="6868484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844A48B-6924-03D4-6333-2FA689DB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76" y="1433946"/>
            <a:ext cx="6080270" cy="3615267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Популярные программы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Карточки с программами (антивирус, фоторедактор, </a:t>
            </a:r>
            <a:r>
              <a:rPr lang="ru-RU" dirty="0" err="1"/>
              <a:t>видеоконвертер</a:t>
            </a:r>
            <a:r>
              <a:rPr lang="ru-RU" dirty="0"/>
              <a:t> и др.).</a:t>
            </a:r>
          </a:p>
          <a:p>
            <a:pPr lvl="1"/>
            <a:r>
              <a:rPr lang="ru-RU" dirty="0"/>
              <a:t>Каждая карточка содержит:</a:t>
            </a:r>
          </a:p>
          <a:p>
            <a:pPr lvl="2"/>
            <a:r>
              <a:rPr lang="ru-RU" dirty="0"/>
              <a:t>Название, категорию, описание.</a:t>
            </a:r>
          </a:p>
          <a:p>
            <a:pPr lvl="2"/>
            <a:r>
              <a:rPr lang="ru-RU" dirty="0"/>
              <a:t>Рейтинг, количество загрузок.</a:t>
            </a:r>
          </a:p>
          <a:p>
            <a:pPr lvl="2"/>
            <a:r>
              <a:rPr lang="ru-RU" dirty="0"/>
              <a:t>Кнопку "Скачать".</a:t>
            </a:r>
          </a:p>
          <a:p>
            <a:pPr lvl="1"/>
            <a:r>
              <a:rPr lang="ru-RU" dirty="0"/>
              <a:t>Кнопка "Показать все программы" для перехода к полному каталогу.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99BE96-D183-0AE1-3275-F70B3AAA0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384" y="1607166"/>
            <a:ext cx="5904790" cy="381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A2725A-A8B5-79BC-761C-857063B3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0" y="204337"/>
            <a:ext cx="8170154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9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D3A9A5-C79B-DA34-AA42-1A28DC6A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52" y="26924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Подвал (</a:t>
            </a:r>
            <a:r>
              <a:rPr lang="ru-RU" b="1" dirty="0" err="1"/>
              <a:t>Footer</a:t>
            </a:r>
            <a:r>
              <a:rPr lang="ru-RU" b="1" dirty="0"/>
              <a:t>)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Логотип и копирайт.</a:t>
            </a:r>
          </a:p>
          <a:p>
            <a:pPr lvl="1"/>
            <a:r>
              <a:rPr lang="ru-RU" dirty="0"/>
              <a:t>Ссылки: "О нас", "Контакты", "Конфиденциальность", "Условия использования".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691D64-6BFF-2A85-B496-0985EB36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219" y="2507732"/>
            <a:ext cx="7815591" cy="25316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3C07C4-32B5-BC28-3AC0-68EF51F94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89" y="5838683"/>
            <a:ext cx="785922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01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6FC28-F83C-4B71-720E-E0B53F21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92" y="702733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az-Latn-AZ" sz="6000" b="1" dirty="0" err="1"/>
              <a:t>software-details</a:t>
            </a:r>
            <a:r>
              <a:rPr lang="en-US" sz="6000" b="1" dirty="0"/>
              <a:t>.html</a:t>
            </a:r>
            <a:endParaRPr lang="ru-RU" sz="6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58BC-C684-8B1A-995C-E5FE35C6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992120"/>
            <a:ext cx="8534400" cy="233510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Файл software-details.html — это страница с подробной информацией о конкретном программном продукте (в данном случае — "Антивирус Pro"). Она предназначена для отображения деталей, скриншотов, системных требований и отзывов о программе.</a:t>
            </a:r>
          </a:p>
        </p:txBody>
      </p:sp>
    </p:spTree>
    <p:extLst>
      <p:ext uri="{BB962C8B-B14F-4D97-AF65-F5344CB8AC3E}">
        <p14:creationId xmlns:p14="http://schemas.microsoft.com/office/powerpoint/2010/main" val="697646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B2E22-7E13-7FC5-E75C-7D79063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72" y="423332"/>
            <a:ext cx="8534400" cy="1507067"/>
          </a:xfrm>
        </p:spPr>
        <p:txBody>
          <a:bodyPr/>
          <a:lstStyle/>
          <a:p>
            <a:r>
              <a:rPr lang="ru-RU" b="1" dirty="0"/>
              <a:t>Хлебные крошки (</a:t>
            </a:r>
            <a:r>
              <a:rPr lang="ru-RU" b="1" dirty="0" err="1"/>
              <a:t>Breadcrumbs</a:t>
            </a:r>
            <a:r>
              <a:rPr lang="ru-RU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C2424-78AB-2930-D030-AEB8D8C92452}"/>
              </a:ext>
            </a:extLst>
          </p:cNvPr>
          <p:cNvSpPr txBox="1"/>
          <p:nvPr/>
        </p:nvSpPr>
        <p:spPr>
          <a:xfrm>
            <a:off x="541972" y="2019776"/>
            <a:ext cx="7482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Хлебные крошки (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Breadcrumbs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Показывают путь пользователя:</a:t>
            </a:r>
          </a:p>
          <a:p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Главная → Категории → Безопасность → Антивирус Pro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941D3A-173F-EB65-EA2B-53426FFC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94" y="3423486"/>
            <a:ext cx="4591691" cy="27816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AB6D61-40A4-C6A6-74DE-69CAE38B7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97" y="5766963"/>
            <a:ext cx="498227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B0FEE-3C3E-C794-847D-9BE95FBD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72" y="0"/>
            <a:ext cx="8534400" cy="1507067"/>
          </a:xfrm>
        </p:spPr>
        <p:txBody>
          <a:bodyPr>
            <a:normAutofit/>
          </a:bodyPr>
          <a:lstStyle/>
          <a:p>
            <a:r>
              <a:rPr lang="ru-RU" sz="5400" b="1" i="0" dirty="0">
                <a:solidFill>
                  <a:srgbClr val="F8FAFF"/>
                </a:solidFill>
                <a:effectLst/>
                <a:latin typeface="DeepSeek-CJK-patch"/>
              </a:rPr>
              <a:t>Цели и задачи</a:t>
            </a:r>
            <a:endParaRPr lang="ru-RU" sz="54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23E1F-0808-9305-B17D-E033A2FEB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" y="1767840"/>
            <a:ext cx="9262428" cy="4780279"/>
          </a:xfrm>
        </p:spPr>
        <p:txBody>
          <a:bodyPr>
            <a:norm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2800" b="1" i="0" dirty="0">
                <a:solidFill>
                  <a:srgbClr val="F8FAFF"/>
                </a:solidFill>
                <a:effectLst/>
                <a:latin typeface="DeepSeek-CJK-patch"/>
              </a:rPr>
              <a:t>Цель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endParaRPr lang="en-US" sz="2800" dirty="0">
              <a:solidFill>
                <a:srgbClr val="F8FAFF"/>
              </a:solidFill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b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Создание удобного, безопасного и адаптивного веб-ресурса для загрузки ПО.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2800" b="1" i="0" dirty="0">
                <a:solidFill>
                  <a:srgbClr val="F8FAFF"/>
                </a:solidFill>
                <a:effectLst/>
                <a:latin typeface="DeepSeek-CJK-patch"/>
              </a:rPr>
              <a:t>Задачи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endParaRPr lang="en-US" sz="28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ru-RU" sz="28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Изучение веб-технологий (HTML, CSS, JS).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Проектирование архитектуры сайта.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Реализация интерфейса и функциональности.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Тестирование и публикация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485856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B9BAD-D6C3-F46B-9F70-6DB904A2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"/>
            <a:ext cx="8534400" cy="1046479"/>
          </a:xfrm>
        </p:spPr>
        <p:txBody>
          <a:bodyPr>
            <a:normAutofit/>
          </a:bodyPr>
          <a:lstStyle/>
          <a:p>
            <a:r>
              <a:rPr lang="ru-RU" sz="4400" b="1" dirty="0"/>
              <a:t>Заголовок программы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FAF22-8D37-9230-75D6-175BD62F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9359"/>
            <a:ext cx="7000240" cy="2860040"/>
          </a:xfrm>
        </p:spPr>
        <p:txBody>
          <a:bodyPr>
            <a:normAutofit/>
          </a:bodyPr>
          <a:lstStyle/>
          <a:p>
            <a:r>
              <a:rPr lang="ru-RU" sz="1600" b="1" dirty="0"/>
              <a:t>Изображение</a:t>
            </a:r>
            <a:r>
              <a:rPr lang="ru-RU" sz="1600" dirty="0"/>
              <a:t>: Логотип антивируса.</a:t>
            </a:r>
          </a:p>
          <a:p>
            <a:r>
              <a:rPr lang="ru-RU" sz="1600" b="1" dirty="0"/>
              <a:t>Название и категория</a:t>
            </a:r>
            <a:r>
              <a:rPr lang="ru-RU" sz="1600" dirty="0"/>
              <a:t>: "Антивирус Pro" с тегом "Безопасность".</a:t>
            </a:r>
          </a:p>
          <a:p>
            <a:r>
              <a:rPr lang="ru-RU" sz="1600" b="1" dirty="0"/>
              <a:t>Рейтинг</a:t>
            </a:r>
            <a:r>
              <a:rPr lang="ru-RU" sz="1600" dirty="0"/>
              <a:t>: ★★★★☆ (4.8) и количество загрузок (15,000).</a:t>
            </a:r>
          </a:p>
          <a:p>
            <a:r>
              <a:rPr lang="ru-RU" sz="1600" b="1" dirty="0"/>
              <a:t>Описание</a:t>
            </a:r>
            <a:r>
              <a:rPr lang="ru-RU" sz="1600" dirty="0"/>
              <a:t>: Краткий обзор возможностей программы.</a:t>
            </a:r>
          </a:p>
          <a:p>
            <a:r>
              <a:rPr lang="ru-RU" sz="1600" b="1" dirty="0"/>
              <a:t>Кнопки</a:t>
            </a:r>
            <a:r>
              <a:rPr lang="ru-RU" sz="1600" dirty="0"/>
              <a:t>:</a:t>
            </a:r>
          </a:p>
          <a:p>
            <a:pPr lvl="1"/>
            <a:r>
              <a:rPr lang="ru-RU" sz="1400" i="1" dirty="0"/>
              <a:t>Скачать</a:t>
            </a:r>
            <a:r>
              <a:rPr lang="ru-RU" sz="1400" dirty="0"/>
              <a:t> (основная кнопка).</a:t>
            </a:r>
          </a:p>
          <a:p>
            <a:pPr lvl="1"/>
            <a:r>
              <a:rPr lang="ru-RU" sz="1400" i="1" dirty="0"/>
              <a:t>Добавить в избранное</a:t>
            </a:r>
            <a:r>
              <a:rPr lang="ru-RU" sz="1400" dirty="0"/>
              <a:t> (второстепенная).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EB679-C90B-60BA-E87B-63BF6EE1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16" y="3322068"/>
            <a:ext cx="6115824" cy="325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4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2817C0-C598-2701-922E-09B76BE07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070849"/>
            <a:ext cx="10607040" cy="2386584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2811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ECB83-5C4A-66D4-56E9-E223BBEB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52" y="321733"/>
            <a:ext cx="8534400" cy="836507"/>
          </a:xfrm>
        </p:spPr>
        <p:txBody>
          <a:bodyPr/>
          <a:lstStyle/>
          <a:p>
            <a:r>
              <a:rPr lang="ru-RU" b="1" dirty="0"/>
              <a:t>Вкладки (</a:t>
            </a:r>
            <a:r>
              <a:rPr lang="ru-RU" b="1" dirty="0" err="1"/>
              <a:t>Tabs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0CC3F-989A-01F6-C2C0-FF1ACAD3C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72" y="1518920"/>
            <a:ext cx="5442268" cy="5017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/>
              <a:t>Позволяют переключаться между разделами:</a:t>
            </a:r>
          </a:p>
          <a:p>
            <a:r>
              <a:rPr lang="ru-RU" sz="1600" b="1" dirty="0"/>
              <a:t>Детали</a:t>
            </a:r>
            <a:r>
              <a:rPr lang="ru-RU" sz="1600" dirty="0"/>
              <a:t> (активна по умолчанию):</a:t>
            </a:r>
          </a:p>
          <a:p>
            <a:pPr lvl="1"/>
            <a:r>
              <a:rPr lang="ru-RU" sz="1400" dirty="0"/>
              <a:t>Версия, разработчик, дата выпуска, размер, лицензия.</a:t>
            </a:r>
          </a:p>
          <a:p>
            <a:pPr lvl="1"/>
            <a:r>
              <a:rPr lang="ru-RU" sz="1400" dirty="0"/>
              <a:t>Поддерживаемые ОС (Windows 7/8/10/11).</a:t>
            </a:r>
          </a:p>
          <a:p>
            <a:pPr lvl="1"/>
            <a:r>
              <a:rPr lang="ru-RU" sz="1400" dirty="0"/>
              <a:t>Возможности: защита в реальном времени, сканирование по расписанию, защита от фишинга и др.</a:t>
            </a:r>
          </a:p>
          <a:p>
            <a:r>
              <a:rPr lang="ru-RU" sz="1600" b="1" dirty="0"/>
              <a:t>Скриншоты</a:t>
            </a:r>
            <a:r>
              <a:rPr lang="ru-RU" sz="1600" dirty="0"/>
              <a:t> (добавляются через JavaScript):</a:t>
            </a:r>
          </a:p>
          <a:p>
            <a:pPr lvl="1"/>
            <a:r>
              <a:rPr lang="ru-RU" sz="1400" dirty="0"/>
              <a:t>Изображения интерфейса программы с подписями.</a:t>
            </a:r>
          </a:p>
          <a:p>
            <a:r>
              <a:rPr lang="ru-RU" sz="1600" b="1" dirty="0"/>
              <a:t>Требования</a:t>
            </a:r>
            <a:r>
              <a:rPr lang="ru-RU" sz="1600" dirty="0"/>
              <a:t> (добавляются через JavaScript):</a:t>
            </a:r>
          </a:p>
          <a:p>
            <a:pPr lvl="1"/>
            <a:r>
              <a:rPr lang="ru-RU" sz="1400" dirty="0"/>
              <a:t>Минимальные системные требования (ОС, процессор, RAM, место на диске).</a:t>
            </a:r>
          </a:p>
          <a:p>
            <a:r>
              <a:rPr lang="ru-RU" sz="1600" b="1" dirty="0"/>
              <a:t>Отзывы</a:t>
            </a:r>
            <a:r>
              <a:rPr lang="ru-RU" sz="1600" dirty="0"/>
              <a:t> (добавляются через JavaScript):</a:t>
            </a:r>
          </a:p>
          <a:p>
            <a:pPr lvl="1"/>
            <a:r>
              <a:rPr lang="ru-RU" sz="1400" dirty="0"/>
              <a:t>Комментарии пользователей с рейтингами (например, от </a:t>
            </a:r>
            <a:r>
              <a:rPr lang="ru-RU" sz="1400" dirty="0" err="1"/>
              <a:t>Ishowspeed</a:t>
            </a:r>
            <a:r>
              <a:rPr lang="ru-RU" sz="1400" dirty="0"/>
              <a:t>, Филиппа Киркорова).</a:t>
            </a:r>
          </a:p>
          <a:p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210AD5-352A-0536-1540-2D45B2EE0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931" y="321733"/>
            <a:ext cx="5602069" cy="610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3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27DCE3-352B-F3FE-006F-A6D7F4E2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904074"/>
            <a:ext cx="10607040" cy="4720133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6423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EFC074-950D-C174-1651-84CEA307F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095" y="807043"/>
            <a:ext cx="6478494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01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BC89A-1F1D-68FF-6833-58835178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30" y="216668"/>
            <a:ext cx="8534400" cy="1507067"/>
          </a:xfrm>
        </p:spPr>
        <p:txBody>
          <a:bodyPr>
            <a:normAutofit/>
          </a:bodyPr>
          <a:lstStyle/>
          <a:p>
            <a:r>
              <a:rPr lang="en-US" sz="6600" b="1" dirty="0"/>
              <a:t>ABOUT.HTML</a:t>
            </a:r>
            <a:endParaRPr lang="ru-RU" sz="6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DB366-C906-3A5A-022A-1A82D8381CFF}"/>
              </a:ext>
            </a:extLst>
          </p:cNvPr>
          <p:cNvSpPr txBox="1"/>
          <p:nvPr/>
        </p:nvSpPr>
        <p:spPr>
          <a:xfrm>
            <a:off x="777730" y="2548548"/>
            <a:ext cx="97378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Файл about.html — это страница "О нас" сайта </a:t>
            </a:r>
            <a:r>
              <a:rPr lang="ru-RU" sz="3200" dirty="0" err="1"/>
              <a:t>СофтПортал</a:t>
            </a:r>
            <a:r>
              <a:rPr lang="ru-RU" sz="3200" dirty="0"/>
              <a:t>, которая знакомит пользователей с компанией, её историей, ценностями, командой и контактной информацией.</a:t>
            </a:r>
          </a:p>
        </p:txBody>
      </p:sp>
    </p:spTree>
    <p:extLst>
      <p:ext uri="{BB962C8B-B14F-4D97-AF65-F5344CB8AC3E}">
        <p14:creationId xmlns:p14="http://schemas.microsoft.com/office/powerpoint/2010/main" val="3366648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2F07-A962-F90C-5024-6FD69B51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149012"/>
            <a:ext cx="8534400" cy="1507067"/>
          </a:xfrm>
        </p:spPr>
        <p:txBody>
          <a:bodyPr/>
          <a:lstStyle/>
          <a:p>
            <a:r>
              <a:rPr lang="ru-RU" b="1" dirty="0"/>
              <a:t>Основной контент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04972F-066C-CA5E-95AD-91D3D3935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48" y="1656079"/>
            <a:ext cx="8534400" cy="12852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Заголовок</a:t>
            </a:r>
            <a:endParaRPr lang="ru-RU" dirty="0"/>
          </a:p>
          <a:p>
            <a:r>
              <a:rPr lang="ru-RU" b="1" dirty="0"/>
              <a:t>Название</a:t>
            </a:r>
            <a:r>
              <a:rPr lang="ru-RU" dirty="0"/>
              <a:t>: "О компании </a:t>
            </a:r>
            <a:r>
              <a:rPr lang="ru-RU" dirty="0" err="1"/>
              <a:t>СофтПортал</a:t>
            </a:r>
            <a:r>
              <a:rPr lang="ru-RU" dirty="0"/>
              <a:t>".</a:t>
            </a:r>
          </a:p>
          <a:p>
            <a:r>
              <a:rPr lang="ru-RU" b="1" dirty="0"/>
              <a:t>Подзаголовок</a:t>
            </a:r>
            <a:r>
              <a:rPr lang="ru-RU" dirty="0"/>
              <a:t>: "Ваш надежный источник качественного программного обеспечения с 2010 года".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56D4B8-366F-E94B-15E6-6250645D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66"/>
          <a:stretch>
            <a:fillRect/>
          </a:stretch>
        </p:blipFill>
        <p:spPr>
          <a:xfrm>
            <a:off x="1073600" y="3478108"/>
            <a:ext cx="9672320" cy="14980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672B1F-9CBE-79B6-6FCC-51EDF9CB1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00" y="5194302"/>
            <a:ext cx="9672320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14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BB240-A88D-BE9C-1F6B-2701C95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488"/>
            <a:ext cx="8534400" cy="61976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Блоки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52D58-BB57-8AD5-9B76-31A4B1460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32" y="1189616"/>
            <a:ext cx="4985068" cy="4571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Наша миссия</a:t>
            </a:r>
            <a:endParaRPr lang="ru-RU" sz="1600" dirty="0"/>
          </a:p>
          <a:p>
            <a:pPr lvl="1"/>
            <a:r>
              <a:rPr lang="ru-RU" sz="1400" dirty="0"/>
              <a:t>Описание целей компании: безопасный и удобный доступ к ПО.</a:t>
            </a:r>
          </a:p>
          <a:p>
            <a:pPr lvl="1"/>
            <a:r>
              <a:rPr lang="ru-RU" sz="1400" dirty="0"/>
              <a:t>Акцент на проверке программ на вирусы и сотрудничестве с разработчиками.</a:t>
            </a:r>
          </a:p>
          <a:p>
            <a:pPr lvl="1"/>
            <a:r>
              <a:rPr lang="ru-RU" sz="1400" dirty="0"/>
              <a:t>Изображение офиса.</a:t>
            </a:r>
          </a:p>
          <a:p>
            <a:pPr marL="0" indent="0">
              <a:buNone/>
            </a:pPr>
            <a:r>
              <a:rPr lang="ru-RU" sz="1600" b="1" dirty="0"/>
              <a:t>История компании</a:t>
            </a:r>
            <a:endParaRPr lang="ru-RU" sz="1600" dirty="0"/>
          </a:p>
          <a:p>
            <a:pPr lvl="1"/>
            <a:r>
              <a:rPr lang="ru-RU" sz="1400" dirty="0"/>
              <a:t>Основание в 2010 году, развитие от небольшого каталога до крупного портала.</a:t>
            </a:r>
          </a:p>
          <a:p>
            <a:pPr lvl="1"/>
            <a:r>
              <a:rPr lang="ru-RU" sz="1400" dirty="0"/>
              <a:t>Важные этапы: запуск системы проверки на вирусы (2015), обновление дизайна (2018).</a:t>
            </a:r>
          </a:p>
          <a:p>
            <a:pPr lvl="1"/>
            <a:r>
              <a:rPr lang="ru-RU" sz="1400" dirty="0"/>
              <a:t>Фото здания или команды.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F9C303-D143-FB56-FDF7-5B5FFE12F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159" y="1583077"/>
            <a:ext cx="6600782" cy="41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02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D2F018B-C0AC-6AE9-45EB-602C9D99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92" y="685800"/>
            <a:ext cx="5005388" cy="4881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Наши ценности</a:t>
            </a:r>
            <a:r>
              <a:rPr lang="ru-RU" dirty="0"/>
              <a:t> (в виде карточек)</a:t>
            </a:r>
          </a:p>
          <a:p>
            <a:pPr lvl="1"/>
            <a:r>
              <a:rPr lang="ru-RU" b="1" dirty="0"/>
              <a:t>Безопасность</a:t>
            </a:r>
            <a:r>
              <a:rPr lang="ru-RU" dirty="0"/>
              <a:t>: Гарантия проверки ПО на вирусы.</a:t>
            </a:r>
          </a:p>
          <a:p>
            <a:pPr lvl="1"/>
            <a:r>
              <a:rPr lang="ru-RU" b="1" dirty="0"/>
              <a:t>Актуальность</a:t>
            </a:r>
            <a:r>
              <a:rPr lang="ru-RU" dirty="0"/>
              <a:t>: Своевременное обновление каталога.</a:t>
            </a:r>
          </a:p>
          <a:p>
            <a:pPr lvl="1"/>
            <a:r>
              <a:rPr lang="ru-RU" b="1" dirty="0"/>
              <a:t>Сообщество</a:t>
            </a:r>
            <a:r>
              <a:rPr lang="ru-RU" dirty="0"/>
              <a:t>: Поддержка пользовательского взаимодействия.</a:t>
            </a:r>
          </a:p>
          <a:p>
            <a:pPr lvl="1"/>
            <a:r>
              <a:rPr lang="ru-RU" b="1" dirty="0"/>
              <a:t>Забота</a:t>
            </a:r>
            <a:r>
              <a:rPr lang="ru-RU" dirty="0"/>
              <a:t>: Подробные инструкции и описания.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8A36BC-DE6F-34E3-C925-C33CE3EE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80" y="835660"/>
            <a:ext cx="6675121" cy="53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55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308AEE-2EB6-BD0C-8668-134A825B9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92" y="0"/>
            <a:ext cx="5060508" cy="6858000"/>
          </a:xfrm>
          <a:prstGeom prst="rect">
            <a:avLst/>
          </a:prstGeom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4FBC6A4E-BFF0-0BD9-07A1-5A5456F8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726748" cy="5125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Наша команда</a:t>
            </a:r>
            <a:endParaRPr lang="ru-RU" sz="1600" dirty="0"/>
          </a:p>
          <a:p>
            <a:pPr lvl="1"/>
            <a:r>
              <a:rPr lang="ru-RU" sz="1600" dirty="0"/>
              <a:t>Фото и информация о ключевых сотрудниках:</a:t>
            </a:r>
          </a:p>
          <a:p>
            <a:pPr lvl="2"/>
            <a:r>
              <a:rPr lang="ru-RU" sz="1400" dirty="0"/>
              <a:t>Александр Петров (основатель и CEO).</a:t>
            </a:r>
          </a:p>
          <a:p>
            <a:pPr lvl="2"/>
            <a:r>
              <a:rPr lang="ru-RU" sz="1400" dirty="0"/>
              <a:t>Азер </a:t>
            </a:r>
            <a:r>
              <a:rPr lang="ru-RU" sz="1400" dirty="0" err="1"/>
              <a:t>Акшинли</a:t>
            </a:r>
            <a:r>
              <a:rPr lang="ru-RU" sz="1400" dirty="0"/>
              <a:t> (технический директор).</a:t>
            </a:r>
          </a:p>
          <a:p>
            <a:pPr lvl="2"/>
            <a:r>
              <a:rPr lang="ru-RU" sz="1400" dirty="0"/>
              <a:t>Филип Эванс (руководитель контента).</a:t>
            </a:r>
          </a:p>
          <a:p>
            <a:pPr lvl="2"/>
            <a:r>
              <a:rPr lang="ru-RU" sz="1400" dirty="0"/>
              <a:t>Чжан Вэй (руководитель поддержки).</a:t>
            </a:r>
          </a:p>
          <a:p>
            <a:pPr marL="0" indent="0">
              <a:buNone/>
            </a:pPr>
            <a:r>
              <a:rPr lang="ru-RU" sz="1600" b="1" dirty="0" err="1"/>
              <a:t>СофтПортал</a:t>
            </a:r>
            <a:r>
              <a:rPr lang="ru-RU" sz="1600" b="1" dirty="0"/>
              <a:t> в цифрах</a:t>
            </a:r>
            <a:endParaRPr lang="ru-RU" sz="1600" dirty="0"/>
          </a:p>
          <a:p>
            <a:pPr lvl="1"/>
            <a:r>
              <a:rPr lang="ru-RU" sz="1600" dirty="0"/>
              <a:t>Статистика в виде карточек:</a:t>
            </a:r>
          </a:p>
          <a:p>
            <a:pPr lvl="2"/>
            <a:r>
              <a:rPr lang="ru-RU" sz="1400" dirty="0"/>
              <a:t>10,000+ программ в каталоге.</a:t>
            </a:r>
          </a:p>
          <a:p>
            <a:pPr lvl="2"/>
            <a:r>
              <a:rPr lang="ru-RU" sz="1400" dirty="0"/>
              <a:t>5 млн+ загрузок в месяц.</a:t>
            </a:r>
          </a:p>
          <a:p>
            <a:pPr lvl="2"/>
            <a:r>
              <a:rPr lang="ru-RU" sz="1400" dirty="0"/>
              <a:t>2 млн+ активных пользователей.</a:t>
            </a:r>
          </a:p>
          <a:p>
            <a:pPr lvl="2"/>
            <a:r>
              <a:rPr lang="ru-RU" sz="1400" dirty="0"/>
              <a:t>500+ партнеров-разработчиков.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8076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4B0DE-14CA-229F-9E7D-75A3AFD7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226" y="1513839"/>
            <a:ext cx="7555548" cy="2905761"/>
          </a:xfrm>
        </p:spPr>
        <p:txBody>
          <a:bodyPr>
            <a:noAutofit/>
          </a:bodyPr>
          <a:lstStyle/>
          <a:p>
            <a:pPr algn="ctr"/>
            <a:r>
              <a:rPr lang="az-Latn-AZ" sz="7200" b="1" dirty="0"/>
              <a:t>ТЕОРЕТИЧЕСКАЯ ЧАСТЬ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608037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26EA5D-5AEA-7F4F-0F53-D223F0C5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5" y="581628"/>
            <a:ext cx="5173884" cy="5862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Контактная информация:</a:t>
            </a:r>
          </a:p>
          <a:p>
            <a:pPr marL="536575"/>
            <a:r>
              <a:rPr lang="ru-RU" dirty="0" err="1">
                <a:solidFill>
                  <a:schemeClr val="tx1"/>
                </a:solidFill>
              </a:rPr>
              <a:t>Email</a:t>
            </a:r>
            <a:r>
              <a:rPr lang="ru-RU" dirty="0">
                <a:solidFill>
                  <a:schemeClr val="tx1"/>
                </a:solidFill>
              </a:rPr>
              <a:t>: info@softportal.ru, support@softportal.ru.</a:t>
            </a:r>
          </a:p>
          <a:p>
            <a:pPr marL="536575"/>
            <a:r>
              <a:rPr lang="ru-RU" dirty="0">
                <a:solidFill>
                  <a:schemeClr val="tx1"/>
                </a:solidFill>
              </a:rPr>
              <a:t>Телефоны: +994 01 123 45 67 (основной), +994 02 123 45 67 (бесплатный для Азербайджана).</a:t>
            </a:r>
          </a:p>
          <a:p>
            <a:pPr marL="536575"/>
            <a:r>
              <a:rPr lang="ru-RU" dirty="0">
                <a:solidFill>
                  <a:schemeClr val="tx1"/>
                </a:solidFill>
              </a:rPr>
              <a:t>Адрес: г. Баку, ул. Программистов, д. 42.</a:t>
            </a:r>
          </a:p>
          <a:p>
            <a:pPr marL="536575"/>
            <a:r>
              <a:rPr lang="ru-RU" dirty="0">
                <a:solidFill>
                  <a:schemeClr val="tx1"/>
                </a:solidFill>
              </a:rPr>
              <a:t>Интерактивная карта (Google Maps).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Форма обратной связи:</a:t>
            </a:r>
          </a:p>
          <a:p>
            <a:pPr marL="536575"/>
            <a:r>
              <a:rPr lang="ru-RU" dirty="0">
                <a:solidFill>
                  <a:schemeClr val="tx1"/>
                </a:solidFill>
              </a:rPr>
              <a:t> Поля для имени, </a:t>
            </a:r>
            <a:r>
              <a:rPr lang="ru-RU" dirty="0" err="1">
                <a:solidFill>
                  <a:schemeClr val="tx1"/>
                </a:solidFill>
              </a:rPr>
              <a:t>email</a:t>
            </a:r>
            <a:r>
              <a:rPr lang="ru-RU" dirty="0">
                <a:solidFill>
                  <a:schemeClr val="tx1"/>
                </a:solidFill>
              </a:rPr>
              <a:t>, темы и сообщения.</a:t>
            </a:r>
          </a:p>
          <a:p>
            <a:pPr marL="536575"/>
            <a:r>
              <a:rPr lang="ru-RU" dirty="0">
                <a:solidFill>
                  <a:schemeClr val="tx1"/>
                </a:solidFill>
              </a:rPr>
              <a:t> Кнопка "Отправить сообщение".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D83C61-B19D-FA78-6404-C8C7B794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52" y="413795"/>
            <a:ext cx="6368701" cy="603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77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7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A3B073-4E30-B656-9F2D-77C0ECD0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0" y="650497"/>
            <a:ext cx="6312823" cy="5571066"/>
          </a:xfrm>
          <a:prstGeom prst="rect">
            <a:avLst/>
          </a:prstGeom>
        </p:spPr>
      </p:pic>
      <p:sp>
        <p:nvSpPr>
          <p:cNvPr id="38" name="Rectangle 31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143B30-5DAD-8784-2C54-4A6F831A5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556" y="643467"/>
            <a:ext cx="2845578" cy="2475653"/>
          </a:xfrm>
          <a:prstGeom prst="rect">
            <a:avLst/>
          </a:prstGeom>
        </p:spPr>
      </p:pic>
      <p:sp>
        <p:nvSpPr>
          <p:cNvPr id="39" name="Rectangle 33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DCE230-3F79-D9A8-6480-51159B18B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976" y="3748194"/>
            <a:ext cx="3716738" cy="2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00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91952-AC96-A387-96BC-2C2F086F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535093"/>
            <a:ext cx="8534400" cy="1090508"/>
          </a:xfrm>
        </p:spPr>
        <p:txBody>
          <a:bodyPr>
            <a:normAutofit/>
          </a:bodyPr>
          <a:lstStyle/>
          <a:p>
            <a:r>
              <a:rPr lang="en-US" sz="6000" b="1" dirty="0"/>
              <a:t>Styles.css</a:t>
            </a:r>
            <a:endParaRPr lang="ru-RU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44636-5FCA-85CE-8506-65B9DC6AF58C}"/>
              </a:ext>
            </a:extLst>
          </p:cNvPr>
          <p:cNvSpPr txBox="1"/>
          <p:nvPr/>
        </p:nvSpPr>
        <p:spPr>
          <a:xfrm>
            <a:off x="396240" y="3125599"/>
            <a:ext cx="116738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Базовые стили</a:t>
            </a:r>
          </a:p>
          <a:p>
            <a:endParaRPr lang="ru-RU" sz="2800" dirty="0"/>
          </a:p>
          <a:p>
            <a:pPr marL="468313" indent="-285750">
              <a:buFont typeface="Arial" panose="020B0604020202020204" pitchFamily="34" charset="0"/>
              <a:buChar char="•"/>
            </a:pPr>
            <a:r>
              <a:rPr lang="ru-RU" sz="2800" dirty="0"/>
              <a:t>Сброс отступов (</a:t>
            </a:r>
            <a:r>
              <a:rPr lang="ru-RU" sz="2800" dirty="0" err="1"/>
              <a:t>margin</a:t>
            </a:r>
            <a:r>
              <a:rPr lang="ru-RU" sz="2800" dirty="0"/>
              <a:t>: 0, </a:t>
            </a:r>
            <a:r>
              <a:rPr lang="ru-RU" sz="2800" dirty="0" err="1"/>
              <a:t>padding</a:t>
            </a:r>
            <a:r>
              <a:rPr lang="ru-RU" sz="2800" dirty="0"/>
              <a:t>: 0).</a:t>
            </a:r>
          </a:p>
          <a:p>
            <a:pPr marL="468313" indent="-285750">
              <a:buFont typeface="Arial" panose="020B0604020202020204" pitchFamily="34" charset="0"/>
              <a:buChar char="•"/>
            </a:pPr>
            <a:r>
              <a:rPr lang="ru-RU" sz="2800" dirty="0"/>
              <a:t>Шрифт: Inter (с запасными вариантами).</a:t>
            </a:r>
          </a:p>
          <a:p>
            <a:pPr marL="468313" indent="-285750">
              <a:buFont typeface="Arial" panose="020B0604020202020204" pitchFamily="34" charset="0"/>
              <a:buChar char="•"/>
            </a:pPr>
            <a:r>
              <a:rPr lang="ru-RU" sz="2800" dirty="0"/>
              <a:t>Цветовые переменные (например, --</a:t>
            </a:r>
            <a:r>
              <a:rPr lang="ru-RU" sz="2800" dirty="0" err="1"/>
              <a:t>primary-color</a:t>
            </a:r>
            <a:r>
              <a:rPr lang="ru-RU" sz="2800" dirty="0"/>
              <a:t>: #0070f3).</a:t>
            </a:r>
          </a:p>
        </p:txBody>
      </p:sp>
    </p:spTree>
    <p:extLst>
      <p:ext uri="{BB962C8B-B14F-4D97-AF65-F5344CB8AC3E}">
        <p14:creationId xmlns:p14="http://schemas.microsoft.com/office/powerpoint/2010/main" val="319456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3E799A-865E-95F0-390F-970C7D26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3" y="685800"/>
            <a:ext cx="11638953" cy="1572831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69D3E7C-A3FC-F02E-70FF-A2B6DCB36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52894"/>
              </p:ext>
            </p:extLst>
          </p:nvPr>
        </p:nvGraphicFramePr>
        <p:xfrm>
          <a:off x="1478280" y="2674417"/>
          <a:ext cx="7536974" cy="3101543"/>
        </p:xfrm>
        <a:graphic>
          <a:graphicData uri="http://schemas.openxmlformats.org/drawingml/2006/table">
            <a:tbl>
              <a:tblPr/>
              <a:tblGrid>
                <a:gridCol w="3768487">
                  <a:extLst>
                    <a:ext uri="{9D8B030D-6E8A-4147-A177-3AD203B41FA5}">
                      <a16:colId xmlns:a16="http://schemas.microsoft.com/office/drawing/2014/main" val="2260409019"/>
                    </a:ext>
                  </a:extLst>
                </a:gridCol>
                <a:gridCol w="3768487">
                  <a:extLst>
                    <a:ext uri="{9D8B030D-6E8A-4147-A177-3AD203B41FA5}">
                      <a16:colId xmlns:a16="http://schemas.microsoft.com/office/drawing/2014/main" val="4228612791"/>
                    </a:ext>
                  </a:extLst>
                </a:gridCol>
              </a:tblGrid>
              <a:tr h="174622">
                <a:tc>
                  <a:txBody>
                    <a:bodyPr/>
                    <a:lstStyle/>
                    <a:p>
                      <a:r>
                        <a:rPr lang="ru-RU" sz="1300"/>
                        <a:t>Свойство</a:t>
                      </a:r>
                    </a:p>
                  </a:txBody>
                  <a:tcPr marL="64549" marR="64549" marT="32274" marB="322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Назначение</a:t>
                      </a:r>
                    </a:p>
                  </a:txBody>
                  <a:tcPr marL="64549" marR="64549" marT="32274" marB="322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578443"/>
                  </a:ext>
                </a:extLst>
              </a:tr>
              <a:tr h="569754">
                <a:tc>
                  <a:txBody>
                    <a:bodyPr/>
                    <a:lstStyle/>
                    <a:p>
                      <a:r>
                        <a:rPr lang="az-Latn-AZ" sz="1300" dirty="0" err="1"/>
                        <a:t>margin</a:t>
                      </a:r>
                      <a:r>
                        <a:rPr lang="az-Latn-AZ" sz="1300" dirty="0"/>
                        <a:t>: 0;</a:t>
                      </a:r>
                    </a:p>
                  </a:txBody>
                  <a:tcPr marL="64549" marR="64549" marT="32274" marB="322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Обнуляет внешние отступы у всех элементов. Это нужно, чтобы избежать разницы между браузерами.</a:t>
                      </a:r>
                    </a:p>
                  </a:txBody>
                  <a:tcPr marL="64549" marR="64549" marT="32274" marB="322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14822"/>
                  </a:ext>
                </a:extLst>
              </a:tr>
              <a:tr h="465911">
                <a:tc>
                  <a:txBody>
                    <a:bodyPr/>
                    <a:lstStyle/>
                    <a:p>
                      <a:r>
                        <a:rPr lang="az-Latn-AZ" sz="1300"/>
                        <a:t>padding: 0;</a:t>
                      </a:r>
                    </a:p>
                  </a:txBody>
                  <a:tcPr marL="64549" marR="64549" marT="32274" marB="322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То же самое, но для внутренних отступов.</a:t>
                      </a:r>
                    </a:p>
                  </a:txBody>
                  <a:tcPr marL="64549" marR="64549" marT="32274" marB="322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51016"/>
                  </a:ext>
                </a:extLst>
              </a:tr>
              <a:tr h="701464">
                <a:tc>
                  <a:txBody>
                    <a:bodyPr/>
                    <a:lstStyle/>
                    <a:p>
                      <a:r>
                        <a:rPr lang="az-Latn-AZ" sz="1300" dirty="0" err="1"/>
                        <a:t>box-sizing</a:t>
                      </a:r>
                      <a:r>
                        <a:rPr lang="az-Latn-AZ" sz="1300" dirty="0"/>
                        <a:t>: </a:t>
                      </a:r>
                      <a:r>
                        <a:rPr lang="az-Latn-AZ" sz="1300" dirty="0" err="1"/>
                        <a:t>border-box</a:t>
                      </a:r>
                      <a:r>
                        <a:rPr lang="az-Latn-AZ" sz="1300" dirty="0"/>
                        <a:t>;</a:t>
                      </a:r>
                    </a:p>
                  </a:txBody>
                  <a:tcPr marL="64549" marR="64549" marT="32274" marB="322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Заставляет браузер считать padding и border частью общей ширины и высоты элемента. Это делает верстку более предсказуемой.</a:t>
                      </a:r>
                    </a:p>
                  </a:txBody>
                  <a:tcPr marL="64549" marR="64549" marT="32274" marB="322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615135"/>
                  </a:ext>
                </a:extLst>
              </a:tr>
              <a:tr h="701464">
                <a:tc>
                  <a:txBody>
                    <a:bodyPr/>
                    <a:lstStyle/>
                    <a:p>
                      <a:r>
                        <a:rPr lang="az-Latn-AZ" sz="1300"/>
                        <a:t>font-family: ...</a:t>
                      </a:r>
                    </a:p>
                  </a:txBody>
                  <a:tcPr marL="64549" marR="64549" marT="32274" marB="322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Устанавливает шрифт по умолчанию для всего проекта. Указаны популярные системные и веб-шрифты, а также предпочтительный — </a:t>
                      </a:r>
                      <a:r>
                        <a:rPr lang="ru-RU" sz="1300" b="1" dirty="0"/>
                        <a:t>Inter</a:t>
                      </a:r>
                      <a:r>
                        <a:rPr lang="ru-RU" sz="1300" dirty="0"/>
                        <a:t>.</a:t>
                      </a:r>
                    </a:p>
                  </a:txBody>
                  <a:tcPr marL="64549" marR="64549" marT="32274" marB="322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2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944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5AEA0C-C994-4869-07E5-6299E2FEA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14" y="411480"/>
            <a:ext cx="11171972" cy="18288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70747FA-843E-6570-BE87-8B881A9FD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14" y="3094191"/>
            <a:ext cx="854964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font-family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используется современный шрифт Inter и системные аналоги.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min-height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100vh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страница всегда занимает всю высоту окна.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структура сайта: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header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footer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transition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плавные переходы при смене темы.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62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4654B-4195-2490-8BBB-2AE9B299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92" y="387772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b="1" dirty="0"/>
              <a:t>Main.js</a:t>
            </a:r>
            <a:endParaRPr lang="ru-RU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FAD5-0AD5-8418-AF6E-48AF6901B022}"/>
              </a:ext>
            </a:extLst>
          </p:cNvPr>
          <p:cNvSpPr txBox="1"/>
          <p:nvPr/>
        </p:nvSpPr>
        <p:spPr>
          <a:xfrm>
            <a:off x="409892" y="1894839"/>
            <a:ext cx="66157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ru-RU" sz="3200" b="1" i="0" dirty="0">
                <a:solidFill>
                  <a:srgbClr val="F8FAFF"/>
                </a:solidFill>
                <a:effectLst/>
                <a:latin typeface="DeepSeek-CJK-patch"/>
              </a:rPr>
              <a:t>Поиск программ (</a:t>
            </a:r>
            <a:r>
              <a:rPr lang="az-Latn-AZ" sz="3200" b="1" i="0" dirty="0">
                <a:solidFill>
                  <a:srgbClr val="F8FAFF"/>
                </a:solidFill>
                <a:effectLst/>
                <a:latin typeface="DeepSeek-CJK-patch"/>
              </a:rPr>
              <a:t>Real-</a:t>
            </a:r>
            <a:r>
              <a:rPr lang="az-Latn-AZ" sz="3200" b="1" i="0" dirty="0" err="1">
                <a:solidFill>
                  <a:srgbClr val="F8FAFF"/>
                </a:solidFill>
                <a:effectLst/>
                <a:latin typeface="DeepSeek-CJK-patch"/>
              </a:rPr>
              <a:t>Time</a:t>
            </a:r>
            <a:r>
              <a:rPr lang="az-Latn-AZ" sz="3200" b="1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az-Latn-AZ" sz="3200" b="1" i="0" dirty="0" err="1">
                <a:solidFill>
                  <a:srgbClr val="F8FAFF"/>
                </a:solidFill>
                <a:effectLst/>
                <a:latin typeface="DeepSeek-CJK-patch"/>
              </a:rPr>
              <a:t>Search</a:t>
            </a:r>
            <a:r>
              <a:rPr lang="az-Latn-AZ" sz="3200" b="1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  <a:endParaRPr lang="az-Latn-AZ" sz="3200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361F7-492A-ED8C-EDAA-23AF587E960B}"/>
              </a:ext>
            </a:extLst>
          </p:cNvPr>
          <p:cNvSpPr txBox="1"/>
          <p:nvPr/>
        </p:nvSpPr>
        <p:spPr>
          <a:xfrm>
            <a:off x="409892" y="2479614"/>
            <a:ext cx="10151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Данные хранятся в виде массива объектов. Каждый объект — это программа с полями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70C029-003D-4B0F-6385-046C12AC3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2" y="3192614"/>
            <a:ext cx="8866802" cy="310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7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9F071-B27F-D4D0-8CF6-562AF4B0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06" y="252306"/>
            <a:ext cx="11888788" cy="1507067"/>
          </a:xfrm>
        </p:spPr>
        <p:txBody>
          <a:bodyPr>
            <a:normAutofit/>
          </a:bodyPr>
          <a:lstStyle/>
          <a:p>
            <a:r>
              <a:rPr lang="ru-RU" sz="3200" b="1" dirty="0"/>
              <a:t>Инициализация поиска -</a:t>
            </a:r>
            <a:r>
              <a:rPr lang="az-Latn-AZ" sz="3200" b="1" dirty="0" err="1"/>
              <a:t>initRealTimeSearch</a:t>
            </a:r>
            <a:r>
              <a:rPr lang="az-Latn-AZ" sz="3200" b="1" dirty="0"/>
              <a:t>()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388A7D-3B4E-119A-7C83-64DFAB64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06" y="1428885"/>
            <a:ext cx="6391199" cy="107124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Эта функция настраивает поиск для всех полей ввода (.</a:t>
            </a:r>
            <a:r>
              <a:rPr lang="ru-RU" dirty="0" err="1">
                <a:solidFill>
                  <a:schemeClr val="tx1"/>
                </a:solidFill>
              </a:rPr>
              <a:t>search-input</a:t>
            </a:r>
            <a:r>
              <a:rPr lang="ru-RU" dirty="0">
                <a:solidFill>
                  <a:schemeClr val="tx1"/>
                </a:solidFill>
              </a:rPr>
              <a:t>, .</a:t>
            </a:r>
            <a:r>
              <a:rPr lang="ru-RU" dirty="0" err="1">
                <a:solidFill>
                  <a:schemeClr val="tx1"/>
                </a:solidFill>
              </a:rPr>
              <a:t>main-search-input</a:t>
            </a:r>
            <a:r>
              <a:rPr lang="ru-RU" dirty="0">
                <a:solidFill>
                  <a:schemeClr val="tx1"/>
                </a:solidFill>
              </a:rPr>
              <a:t>):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C6665D-2696-E936-BF21-43BE57EB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88" y="1428885"/>
            <a:ext cx="5124606" cy="5176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2D792-632D-874E-22A7-B16777482880}"/>
              </a:ext>
            </a:extLst>
          </p:cNvPr>
          <p:cNvSpPr txBox="1"/>
          <p:nvPr/>
        </p:nvSpPr>
        <p:spPr>
          <a:xfrm>
            <a:off x="151606" y="2846478"/>
            <a:ext cx="62445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Что происходит: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каждого поля ввода создаётся </a:t>
            </a:r>
            <a:r>
              <a:rPr lang="ru-RU" dirty="0" err="1"/>
              <a:t>div</a:t>
            </a:r>
            <a:r>
              <a:rPr lang="ru-RU" dirty="0"/>
              <a:t> для отображения результатов.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вводе текста (</a:t>
            </a:r>
            <a:r>
              <a:rPr lang="ru-RU" dirty="0" err="1"/>
              <a:t>input</a:t>
            </a:r>
            <a:r>
              <a:rPr lang="ru-RU" dirty="0"/>
              <a:t> событие) вызывается </a:t>
            </a:r>
            <a:r>
              <a:rPr lang="ru-RU" dirty="0" err="1"/>
              <a:t>performRealTimeSearch</a:t>
            </a:r>
            <a:r>
              <a:rPr lang="ru-RU" dirty="0"/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нажатии Enter запрос выводится в консоль (можно заменить на переход к полному поиску).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Результаты скрываются, если пользователь кликнул вне поля поиска.</a:t>
            </a:r>
          </a:p>
        </p:txBody>
      </p:sp>
    </p:spTree>
    <p:extLst>
      <p:ext uri="{BB962C8B-B14F-4D97-AF65-F5344CB8AC3E}">
        <p14:creationId xmlns:p14="http://schemas.microsoft.com/office/powerpoint/2010/main" val="3531297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BDEF0-3DB7-ADBE-9596-4F25BAF1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5" y="266753"/>
            <a:ext cx="7511970" cy="786543"/>
          </a:xfrm>
        </p:spPr>
        <p:txBody>
          <a:bodyPr>
            <a:noAutofit/>
          </a:bodyPr>
          <a:lstStyle/>
          <a:p>
            <a:r>
              <a:rPr lang="ru-RU" sz="2800" b="1" dirty="0"/>
              <a:t>Фильтрация и отображение -</a:t>
            </a:r>
            <a:r>
              <a:rPr lang="az-Latn-AZ" sz="2800" b="1" dirty="0" err="1"/>
              <a:t>performRealTimeSearch</a:t>
            </a:r>
            <a:r>
              <a:rPr lang="az-Latn-AZ" sz="2800" b="1" dirty="0"/>
              <a:t>()</a:t>
            </a:r>
            <a:endParaRPr lang="ru-RU" sz="2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B401F-B3D3-60F4-2A30-30A97565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95" y="1472879"/>
            <a:ext cx="5910805" cy="91150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Эта функция ищет совпадения в </a:t>
            </a:r>
            <a:r>
              <a:rPr lang="ru-RU" dirty="0" err="1">
                <a:solidFill>
                  <a:schemeClr val="tx1"/>
                </a:solidFill>
              </a:rPr>
              <a:t>softwareProducts</a:t>
            </a:r>
            <a:r>
              <a:rPr lang="ru-RU" dirty="0">
                <a:solidFill>
                  <a:schemeClr val="tx1"/>
                </a:solidFill>
              </a:rPr>
              <a:t> и выводит результаты: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3C5C5F-EB43-0CD4-08F0-C6738F355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50" y="0"/>
            <a:ext cx="550555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A6E1EF-B924-7CDA-CB69-B04AB79EEC0B}"/>
              </a:ext>
            </a:extLst>
          </p:cNvPr>
          <p:cNvSpPr txBox="1"/>
          <p:nvPr/>
        </p:nvSpPr>
        <p:spPr>
          <a:xfrm>
            <a:off x="185195" y="2569579"/>
            <a:ext cx="61307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Что происходит:</a:t>
            </a:r>
          </a:p>
          <a:p>
            <a:r>
              <a:rPr lang="ru-RU" sz="1600" dirty="0"/>
              <a:t>Проверка пустого запроса: Если строка пуста — скрываем результаты.</a:t>
            </a:r>
          </a:p>
          <a:p>
            <a:r>
              <a:rPr lang="ru-RU" sz="1600" dirty="0"/>
              <a:t>Фильтрация: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Ищем совпадения в </a:t>
            </a:r>
            <a:r>
              <a:rPr lang="ru-RU" sz="1600" dirty="0" err="1"/>
              <a:t>title</a:t>
            </a:r>
            <a:r>
              <a:rPr lang="ru-RU" sz="1600" dirty="0"/>
              <a:t>, </a:t>
            </a:r>
            <a:r>
              <a:rPr lang="ru-RU" sz="1600" dirty="0" err="1"/>
              <a:t>description</a:t>
            </a:r>
            <a:r>
              <a:rPr lang="ru-RU" sz="1600" dirty="0"/>
              <a:t>, </a:t>
            </a:r>
            <a:r>
              <a:rPr lang="ru-RU" sz="1600" dirty="0" err="1"/>
              <a:t>category</a:t>
            </a:r>
            <a:r>
              <a:rPr lang="ru-RU" sz="1600" dirty="0"/>
              <a:t> (без учёта регистра).</a:t>
            </a:r>
          </a:p>
          <a:p>
            <a:r>
              <a:rPr lang="ru-RU" sz="1600" dirty="0"/>
              <a:t>Генерация HTML: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Для каждой найденной программы создаётся карточка с изображением и названием.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Если результатов нет — выводим "Приложение не найдено".</a:t>
            </a:r>
          </a:p>
          <a:p>
            <a:r>
              <a:rPr lang="ru-RU" sz="1600" dirty="0"/>
              <a:t>Отображение: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Вставляем HTML в контейнер и делаем его видимым (</a:t>
            </a:r>
            <a:r>
              <a:rPr lang="ru-RU" sz="1600" dirty="0" err="1"/>
              <a:t>display</a:t>
            </a:r>
            <a:r>
              <a:rPr lang="ru-RU" sz="1600" dirty="0"/>
              <a:t>: </a:t>
            </a:r>
            <a:r>
              <a:rPr lang="ru-RU" sz="1600" dirty="0" err="1"/>
              <a:t>block</a:t>
            </a:r>
            <a:r>
              <a:rPr lang="ru-RU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23802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6070B-A4D9-1FD5-A1AD-890D6D52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44" y="239423"/>
            <a:ext cx="8534400" cy="1507067"/>
          </a:xfrm>
        </p:spPr>
        <p:txBody>
          <a:bodyPr>
            <a:normAutofit/>
          </a:bodyPr>
          <a:lstStyle/>
          <a:p>
            <a:r>
              <a:rPr lang="ru-RU" b="1" dirty="0"/>
              <a:t>Как работает обновление года в подвале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0C418-9163-026B-1855-1C9496ECBC83}"/>
              </a:ext>
            </a:extLst>
          </p:cNvPr>
          <p:cNvSpPr txBox="1"/>
          <p:nvPr/>
        </p:nvSpPr>
        <p:spPr>
          <a:xfrm>
            <a:off x="688693" y="1746490"/>
            <a:ext cx="6099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Получаем текущий год</a:t>
            </a:r>
          </a:p>
          <a:p>
            <a:endParaRPr lang="ru-RU" dirty="0"/>
          </a:p>
          <a:p>
            <a:r>
              <a:rPr lang="ru-RU" dirty="0"/>
              <a:t>JavaScript использует встроенный объект </a:t>
            </a:r>
            <a:r>
              <a:rPr lang="ru-RU" dirty="0" err="1"/>
              <a:t>Date</a:t>
            </a:r>
            <a:r>
              <a:rPr lang="ru-RU" dirty="0"/>
              <a:t>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FF6322-C160-291A-3183-52E86386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15" y="2846934"/>
            <a:ext cx="6211167" cy="238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7E5085-D64B-52CE-0F5A-54B84468E82A}"/>
              </a:ext>
            </a:extLst>
          </p:cNvPr>
          <p:cNvSpPr txBox="1"/>
          <p:nvPr/>
        </p:nvSpPr>
        <p:spPr>
          <a:xfrm>
            <a:off x="816015" y="3308599"/>
            <a:ext cx="8631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Вставляем год в DOM</a:t>
            </a:r>
          </a:p>
          <a:p>
            <a:endParaRPr lang="ru-RU" dirty="0"/>
          </a:p>
          <a:p>
            <a:r>
              <a:rPr lang="ru-RU" dirty="0"/>
              <a:t>Метод </a:t>
            </a:r>
            <a:r>
              <a:rPr lang="ru-RU" dirty="0" err="1"/>
              <a:t>innerHTML</a:t>
            </a:r>
            <a:r>
              <a:rPr lang="ru-RU" dirty="0"/>
              <a:t> заменяет содержимое элемента #current-year на полученное значение: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4D12D22-4C90-B672-4A89-045D5A816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15" y="4732435"/>
            <a:ext cx="769727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77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D8B3F-A9B4-83C6-2421-5071D9E7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7297"/>
            <a:ext cx="8534400" cy="1507067"/>
          </a:xfrm>
        </p:spPr>
        <p:txBody>
          <a:bodyPr>
            <a:normAutofit/>
          </a:bodyPr>
          <a:lstStyle/>
          <a:p>
            <a:r>
              <a:rPr lang="ru-RU" b="1" dirty="0"/>
              <a:t>Как работает переключение между вкладками (</a:t>
            </a:r>
            <a:r>
              <a:rPr lang="ru-RU" b="1" dirty="0" err="1"/>
              <a:t>Tabs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28E5E-A845-2C26-9F44-424117F63E36}"/>
              </a:ext>
            </a:extLst>
          </p:cNvPr>
          <p:cNvSpPr txBox="1"/>
          <p:nvPr/>
        </p:nvSpPr>
        <p:spPr>
          <a:xfrm>
            <a:off x="422476" y="2216405"/>
            <a:ext cx="6099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Логика переключения</a:t>
            </a:r>
            <a:r>
              <a:rPr lang="en-US" sz="2800" b="1" dirty="0"/>
              <a:t>-</a:t>
            </a:r>
            <a:r>
              <a:rPr lang="az-Latn-AZ" sz="2800" b="1" dirty="0" err="1"/>
              <a:t>initTabs</a:t>
            </a:r>
            <a:r>
              <a:rPr lang="az-Latn-AZ" sz="2800" b="1" dirty="0"/>
              <a:t>()</a:t>
            </a:r>
            <a:endParaRPr lang="ru-RU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F6AF4-1723-6BD2-D3F8-BFB65E93CCF7}"/>
              </a:ext>
            </a:extLst>
          </p:cNvPr>
          <p:cNvSpPr txBox="1"/>
          <p:nvPr/>
        </p:nvSpPr>
        <p:spPr>
          <a:xfrm>
            <a:off x="422476" y="3674886"/>
            <a:ext cx="5576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Функция </a:t>
            </a:r>
            <a:r>
              <a:rPr lang="ru-RU" dirty="0" err="1"/>
              <a:t>initTabs</a:t>
            </a:r>
            <a:r>
              <a:rPr lang="ru-RU" dirty="0"/>
              <a:t>() навешивает обработчики клика на кнопки: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3653AE2-5334-5929-AB9C-D461137AE5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2" t="4358"/>
          <a:stretch>
            <a:fillRect/>
          </a:stretch>
        </p:blipFill>
        <p:spPr>
          <a:xfrm>
            <a:off x="6678592" y="1932972"/>
            <a:ext cx="5407930" cy="47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0241B-CD38-B981-2F13-509F18B1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52" y="472439"/>
            <a:ext cx="8534400" cy="1507067"/>
          </a:xfrm>
        </p:spPr>
        <p:txBody>
          <a:bodyPr/>
          <a:lstStyle/>
          <a:p>
            <a:r>
              <a:rPr lang="az-Latn-AZ" b="1" dirty="0" err="1"/>
              <a:t>Web-программирование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85D78-1CD0-48AB-594F-00BE48891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52" y="184404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Веб-программирование — это создание веб-приложений, включающее разработку клиентской (HTML, CSS, JavaScript) и серверной (PHP, Python, Ruby, Java) частей. Клиентская часть работает в браузере, обеспечивая интерактивность, а серверная — обрабатывает данные и взаимодействует с базами данных. В разработке часто применяются фреймворки и архитектурные шаблоны, для упрощения и структурирования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2284496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3040D-6F4F-7434-0097-66BEAB45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22" y="274148"/>
            <a:ext cx="9941348" cy="1507067"/>
          </a:xfrm>
        </p:spPr>
        <p:txBody>
          <a:bodyPr/>
          <a:lstStyle/>
          <a:p>
            <a:r>
              <a:rPr lang="ru-RU" b="1" dirty="0"/>
              <a:t>Динамическое создание вкладок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03BE5-3EDF-025D-FAB3-70183ACD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22" y="1542327"/>
            <a:ext cx="8534400" cy="84077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Если вкладок нет в HTML (например, "Требования"), JS создаёт их автоматически: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39DF66-570E-1D01-0BC5-369610B8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986" y="2528879"/>
            <a:ext cx="6706950" cy="334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61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B2E8382-25CF-C22C-2B45-AF7E3F507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58137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Функция </a:t>
            </a:r>
            <a:r>
              <a:rPr lang="az-Latn-AZ" dirty="0" err="1">
                <a:solidFill>
                  <a:schemeClr val="tx1"/>
                </a:solidFill>
              </a:rPr>
              <a:t>createRequirementsTab</a:t>
            </a:r>
            <a:r>
              <a:rPr lang="az-Latn-AZ" dirty="0">
                <a:solidFill>
                  <a:schemeClr val="tx1"/>
                </a:solidFill>
              </a:rPr>
              <a:t>() </a:t>
            </a:r>
            <a:r>
              <a:rPr lang="ru-RU" dirty="0">
                <a:solidFill>
                  <a:schemeClr val="tx1"/>
                </a:solidFill>
              </a:rPr>
              <a:t>возвращает готовый </a:t>
            </a:r>
            <a:r>
              <a:rPr lang="az-Latn-AZ" dirty="0">
                <a:solidFill>
                  <a:schemeClr val="tx1"/>
                </a:solidFill>
              </a:rPr>
              <a:t>HTML-</a:t>
            </a:r>
            <a:r>
              <a:rPr lang="ru-RU" dirty="0">
                <a:solidFill>
                  <a:schemeClr val="tx1"/>
                </a:solidFill>
              </a:rPr>
              <a:t>блок: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10697-6EE7-4E2F-3B69-E2B14BF1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222" y="2395245"/>
            <a:ext cx="7570271" cy="29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86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7C283D-4AD3-BEE2-0FB9-AFA30671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99" y="0"/>
            <a:ext cx="7839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26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FFC4DCE-D297-73ED-12FE-848B4684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3" y="119903"/>
            <a:ext cx="6958815" cy="2857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521439-F1FD-C506-C849-964AF72E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62" y="119903"/>
            <a:ext cx="4957820" cy="2142455"/>
          </a:xfrm>
          <a:prstGeom prst="rect">
            <a:avLst/>
          </a:prstGeom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437A851-A54C-EB18-5326-CF9CB511C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6789"/>
            <a:ext cx="12143982" cy="35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55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E8539A-5204-8CD0-7594-5B83EC33B539}"/>
              </a:ext>
            </a:extLst>
          </p:cNvPr>
          <p:cNvSpPr txBox="1"/>
          <p:nvPr/>
        </p:nvSpPr>
        <p:spPr>
          <a:xfrm>
            <a:off x="761165" y="598103"/>
            <a:ext cx="9850120" cy="5870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sz="7200" b="1" i="0" dirty="0">
                <a:solidFill>
                  <a:srgbClr val="F8FAFF"/>
                </a:solidFill>
                <a:effectLst/>
                <a:latin typeface="DeepSeek-CJK-patch"/>
              </a:rPr>
              <a:t>Результаты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3200" b="1" i="0" dirty="0">
                <a:solidFill>
                  <a:srgbClr val="F8FAFF"/>
                </a:solidFill>
                <a:effectLst/>
                <a:latin typeface="DeepSeek-CJK-patch"/>
              </a:rPr>
              <a:t>Реализовано</a:t>
            </a: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endParaRPr lang="ru-RU" sz="3200" dirty="0">
              <a:solidFill>
                <a:srgbClr val="F8FAFF"/>
              </a:solidFill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endParaRPr lang="ru-RU" sz="3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3 страницы с адаптивным дизайном.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Динамический поиск, карточки программ, формы.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3200" b="1" i="0" dirty="0">
                <a:solidFill>
                  <a:srgbClr val="F8FAFF"/>
                </a:solidFill>
                <a:effectLst/>
                <a:latin typeface="DeepSeek-CJK-patch"/>
              </a:rPr>
              <a:t>Публикация</a:t>
            </a: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u-RU" sz="3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Хостинг: </a:t>
            </a:r>
            <a:r>
              <a:rPr lang="ru-RU" sz="3200" b="0" i="0" dirty="0" err="1">
                <a:solidFill>
                  <a:srgbClr val="F8FAFF"/>
                </a:solidFill>
                <a:effectLst/>
                <a:latin typeface="DeepSeek-CJK-patch"/>
              </a:rPr>
              <a:t>Netlify</a:t>
            </a: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Репозиторий:</a:t>
            </a:r>
            <a:r>
              <a:rPr lang="en-US" sz="3200" b="0" i="0" dirty="0">
                <a:solidFill>
                  <a:srgbClr val="3B82F6"/>
                </a:solidFill>
                <a:effectLst/>
                <a:latin typeface="DeepSeek-CJK-patch"/>
                <a:hlinkClick r:id="rId2"/>
              </a:rPr>
              <a:t>Github</a:t>
            </a:r>
            <a:endParaRPr lang="ru-RU" sz="3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ru-RU" sz="3200" b="1" i="0" dirty="0">
                <a:solidFill>
                  <a:srgbClr val="F8FAFF"/>
                </a:solidFill>
                <a:effectLst/>
                <a:latin typeface="DeepSeek-CJK-patch"/>
              </a:rPr>
              <a:t>Ссылка на сайт</a:t>
            </a: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b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az-Latn-AZ" sz="3200" dirty="0">
                <a:solidFill>
                  <a:srgbClr val="3B82F6"/>
                </a:solidFill>
                <a:latin typeface="DeepSeek-CJK-patch"/>
                <a:hlinkClick r:id="rId3"/>
              </a:rPr>
              <a:t>https://idyllic-chebakia-ee4616.netlify.app/</a:t>
            </a:r>
            <a:endParaRPr lang="ru-RU" sz="3200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02482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D60581-9F1E-1A16-F53C-FF141501F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706" y="1993900"/>
            <a:ext cx="8510588" cy="287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6000" b="1" i="0" dirty="0">
                <a:solidFill>
                  <a:srgbClr val="F8FAFF"/>
                </a:solidFill>
                <a:effectLst/>
                <a:latin typeface="DeepSeek-CJK-patch"/>
              </a:rPr>
              <a:t>Спасибо за внимание!</a:t>
            </a:r>
            <a:r>
              <a:rPr lang="az-Latn-AZ" sz="6000" b="1" i="0" dirty="0">
                <a:solidFill>
                  <a:srgbClr val="F8FAFF"/>
                </a:solidFill>
                <a:effectLst/>
                <a:latin typeface="DeepSeek-CJK-patch"/>
              </a:rPr>
              <a:t>!!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22373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CECF5-A8D1-E362-4276-5B1A1329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946" y="491066"/>
            <a:ext cx="2892108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/>
              <a:t>html</a:t>
            </a:r>
            <a:endParaRPr lang="ru-RU" sz="8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9DE3D-F107-9507-51F0-363F88463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219960"/>
            <a:ext cx="8534400" cy="361526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</a:rPr>
              <a:t>HTML (</a:t>
            </a:r>
            <a:r>
              <a:rPr lang="ru-RU" dirty="0" err="1">
                <a:solidFill>
                  <a:schemeClr val="tx1"/>
                </a:solidFill>
              </a:rPr>
              <a:t>HyperText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Markup</a:t>
            </a:r>
            <a:r>
              <a:rPr lang="ru-RU" dirty="0">
                <a:solidFill>
                  <a:schemeClr val="tx1"/>
                </a:solidFill>
              </a:rPr>
              <a:t> Language) — язык разметки для структурирования и отображения содержимого веб-страниц. Он использует элементы (например, &lt;p&gt;текст&lt;/p&gt;), атрибуты (&lt;</a:t>
            </a:r>
            <a:r>
              <a:rPr lang="ru-RU" dirty="0" err="1">
                <a:solidFill>
                  <a:schemeClr val="tx1"/>
                </a:solidFill>
              </a:rPr>
              <a:t>img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src</a:t>
            </a:r>
            <a:r>
              <a:rPr lang="ru-RU" dirty="0">
                <a:solidFill>
                  <a:schemeClr val="tx1"/>
                </a:solidFill>
              </a:rPr>
              <a:t>="..." </a:t>
            </a:r>
            <a:r>
              <a:rPr lang="ru-RU" dirty="0" err="1">
                <a:solidFill>
                  <a:schemeClr val="tx1"/>
                </a:solidFill>
              </a:rPr>
              <a:t>alt</a:t>
            </a:r>
            <a:r>
              <a:rPr lang="ru-RU" dirty="0">
                <a:solidFill>
                  <a:schemeClr val="tx1"/>
                </a:solidFill>
              </a:rPr>
              <a:t>="..."&gt;) и имеет стандартную структуру с тегами &lt;</a:t>
            </a:r>
            <a:r>
              <a:rPr lang="ru-RU" dirty="0" err="1">
                <a:solidFill>
                  <a:schemeClr val="tx1"/>
                </a:solidFill>
              </a:rPr>
              <a:t>html</a:t>
            </a:r>
            <a:r>
              <a:rPr lang="ru-RU" dirty="0">
                <a:solidFill>
                  <a:schemeClr val="tx1"/>
                </a:solidFill>
              </a:rPr>
              <a:t>&gt;, &lt;</a:t>
            </a:r>
            <a:r>
              <a:rPr lang="ru-RU" dirty="0" err="1">
                <a:solidFill>
                  <a:schemeClr val="tx1"/>
                </a:solidFill>
              </a:rPr>
              <a:t>head</a:t>
            </a:r>
            <a:r>
              <a:rPr lang="ru-RU" dirty="0">
                <a:solidFill>
                  <a:schemeClr val="tx1"/>
                </a:solidFill>
              </a:rPr>
              <a:t>&gt; и &lt;</a:t>
            </a:r>
            <a:r>
              <a:rPr lang="ru-RU" dirty="0" err="1">
                <a:solidFill>
                  <a:schemeClr val="tx1"/>
                </a:solidFill>
              </a:rPr>
              <a:t>body</a:t>
            </a:r>
            <a:r>
              <a:rPr lang="ru-RU" dirty="0">
                <a:solidFill>
                  <a:schemeClr val="tx1"/>
                </a:solidFill>
              </a:rPr>
              <a:t>&gt;. HTML5 также ввёл семантические теги (&lt;</a:t>
            </a:r>
            <a:r>
              <a:rPr lang="ru-RU" dirty="0" err="1">
                <a:solidFill>
                  <a:schemeClr val="tx1"/>
                </a:solidFill>
              </a:rPr>
              <a:t>header</a:t>
            </a:r>
            <a:r>
              <a:rPr lang="ru-RU" dirty="0">
                <a:solidFill>
                  <a:schemeClr val="tx1"/>
                </a:solidFill>
              </a:rPr>
              <a:t>&gt;, &lt;</a:t>
            </a:r>
            <a:r>
              <a:rPr lang="ru-RU" dirty="0" err="1">
                <a:solidFill>
                  <a:schemeClr val="tx1"/>
                </a:solidFill>
              </a:rPr>
              <a:t>section</a:t>
            </a:r>
            <a:r>
              <a:rPr lang="ru-RU" dirty="0">
                <a:solidFill>
                  <a:schemeClr val="tx1"/>
                </a:solidFill>
              </a:rPr>
              <a:t>&gt;, &lt;</a:t>
            </a:r>
            <a:r>
              <a:rPr lang="ru-RU" dirty="0" err="1">
                <a:solidFill>
                  <a:schemeClr val="tx1"/>
                </a:solidFill>
              </a:rPr>
              <a:t>footer</a:t>
            </a:r>
            <a:r>
              <a:rPr lang="ru-RU" dirty="0">
                <a:solidFill>
                  <a:schemeClr val="tx1"/>
                </a:solidFill>
              </a:rPr>
              <a:t>&gt; и др.), придающие смысловую структуру документу.</a:t>
            </a:r>
          </a:p>
        </p:txBody>
      </p:sp>
    </p:spTree>
    <p:extLst>
      <p:ext uri="{BB962C8B-B14F-4D97-AF65-F5344CB8AC3E}">
        <p14:creationId xmlns:p14="http://schemas.microsoft.com/office/powerpoint/2010/main" val="226280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C981-6232-F521-D0C1-4B2B13BA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2333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altLang="ru-RU" sz="4800" b="1" cap="none" dirty="0">
                <a:ln>
                  <a:noFill/>
                </a:ln>
                <a:latin typeface="Arial" panose="020B0604020202020204" pitchFamily="34" charset="0"/>
              </a:rPr>
              <a:t>DHTML (Dynamic HTML)</a:t>
            </a:r>
            <a:endParaRPr lang="ru-RU" sz="4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C697ED-010B-9D8A-53E0-23A6E900F0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87202" y="2557474"/>
            <a:ext cx="861759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DHTML (Dynamic HTML) — это сочетание HTML, CSS, JavaScript и объектной модели документа (DOM), позволяющее создавать интерактивные веб-страницы. Он используется для динамического изменения содержимого без обращения к серверу, реализует эффекты, игры и другие интерактивные элементы прямо в браузере, без подключения к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75842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02029-7813-8E79-3606-048DC348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75699"/>
            <a:ext cx="8534400" cy="1507067"/>
          </a:xfrm>
        </p:spPr>
        <p:txBody>
          <a:bodyPr/>
          <a:lstStyle/>
          <a:p>
            <a:pPr algn="ctr"/>
            <a:r>
              <a:rPr lang="en-US" sz="7200" b="1" dirty="0"/>
              <a:t>CSS</a:t>
            </a:r>
            <a:endParaRPr lang="ru-R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4A7560-9505-8DB8-6532-CAF2278818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066" y="2935296"/>
            <a:ext cx="757586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Cascading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Style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Sheets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— технология для оформления HTML-страниц, позволяющая задавать внешний вид элементов (цвет, шрифт, отступы и др.). Она отделяет содержимое от представления, облегчая поддержку сайта. Стили подключаются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встроенно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внешне 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или через атрибут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CSS-правило состоит из селектора и набора свойств. При конфликте стилей действует принцип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каскадности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приоритет имеет более специфичное правило.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14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4556F-6A18-F518-EA6C-2421FD99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494" y="1043092"/>
            <a:ext cx="3783012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6000" b="1" cap="none" dirty="0">
                <a:ln>
                  <a:noFill/>
                </a:ln>
                <a:latin typeface="Arial" panose="020B0604020202020204" pitchFamily="34" charset="0"/>
              </a:rPr>
              <a:t>JavaScript</a:t>
            </a:r>
            <a:endParaRPr lang="ru-RU" sz="6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D13E35-C2AC-1AA3-79DA-7D07C4CD4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4226" y="3214051"/>
            <a:ext cx="1060354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— объектно-ориентированный скриптовый язык, работающий в браузере и используемый для создания динамики на веб-страницах. Он взаимодействует с HTML и CSS, обрабатывает события, управляет формами и обновляет содержимое без перезагрузки. Язык имеет динамическую типизацию и синтаксис, схожий с C. Подключается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встроенно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script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&gt;...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или через внешний файл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="script.js"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JavaScript обеспечивает интерактивность, проверку форм и управление элементами страницы.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6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CBF10-D7AC-D4B5-420A-3EDFA50F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86" y="1857586"/>
            <a:ext cx="7789228" cy="3142828"/>
          </a:xfrm>
        </p:spPr>
        <p:txBody>
          <a:bodyPr>
            <a:noAutofit/>
          </a:bodyPr>
          <a:lstStyle/>
          <a:p>
            <a:pPr algn="ctr"/>
            <a:r>
              <a:rPr lang="ru-RU" sz="7200" b="1" dirty="0"/>
              <a:t>ПРАКТИЧЕСКАЯ ЧАСТЬ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61661667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Сектор</Template>
  <TotalTime>543</TotalTime>
  <Words>1620</Words>
  <Application>Microsoft Office PowerPoint</Application>
  <PresentationFormat>Широкоэкранный</PresentationFormat>
  <Paragraphs>203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Aptos</vt:lpstr>
      <vt:lpstr>Aptos Display</vt:lpstr>
      <vt:lpstr>Arial</vt:lpstr>
      <vt:lpstr>Arial Unicode MS</vt:lpstr>
      <vt:lpstr>Century Gothic</vt:lpstr>
      <vt:lpstr>DeepSeek-CJK-patch</vt:lpstr>
      <vt:lpstr>Wingdings 3</vt:lpstr>
      <vt:lpstr>Сектор</vt:lpstr>
      <vt:lpstr>Презентация PowerPoint</vt:lpstr>
      <vt:lpstr>Цели и задачи</vt:lpstr>
      <vt:lpstr>ТЕОРЕТИЧЕСКАЯ ЧАСТЬ</vt:lpstr>
      <vt:lpstr>Web-программирование</vt:lpstr>
      <vt:lpstr>html</vt:lpstr>
      <vt:lpstr>DHTML (Dynamic HTML)</vt:lpstr>
      <vt:lpstr>CSS</vt:lpstr>
      <vt:lpstr>JavaScript</vt:lpstr>
      <vt:lpstr>ПРАКТИЧЕСКАЯ ЧАСТЬ</vt:lpstr>
      <vt:lpstr>Презентация PowerPoint</vt:lpstr>
      <vt:lpstr>Презентация PowerPoint</vt:lpstr>
      <vt:lpstr>Index.html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software-details.html</vt:lpstr>
      <vt:lpstr>Хлебные крошки (Breadcrumbs)</vt:lpstr>
      <vt:lpstr>Заголовок программы</vt:lpstr>
      <vt:lpstr>Презентация PowerPoint</vt:lpstr>
      <vt:lpstr>Вкладки (Tabs)</vt:lpstr>
      <vt:lpstr>Презентация PowerPoint</vt:lpstr>
      <vt:lpstr>Презентация PowerPoint</vt:lpstr>
      <vt:lpstr>ABOUT.HTML</vt:lpstr>
      <vt:lpstr>Основной контент </vt:lpstr>
      <vt:lpstr>Блоки информации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Styles.css</vt:lpstr>
      <vt:lpstr>Презентация PowerPoint</vt:lpstr>
      <vt:lpstr>Презентация PowerPoint</vt:lpstr>
      <vt:lpstr>Main.js</vt:lpstr>
      <vt:lpstr>Инициализация поиска -initRealTimeSearch()</vt:lpstr>
      <vt:lpstr>Фильтрация и отображение -performRealTimeSearch()</vt:lpstr>
      <vt:lpstr>Как работает обновление года в подвале</vt:lpstr>
      <vt:lpstr>Как работает переключение между вкладками (Tabs)</vt:lpstr>
      <vt:lpstr>Динамическое создание вкладок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Джалил Дуньямалыев</dc:creator>
  <cp:lastModifiedBy>Джалил Дуньямалыев</cp:lastModifiedBy>
  <cp:revision>2</cp:revision>
  <dcterms:created xsi:type="dcterms:W3CDTF">2025-04-27T21:30:17Z</dcterms:created>
  <dcterms:modified xsi:type="dcterms:W3CDTF">2025-05-18T14:53:42Z</dcterms:modified>
</cp:coreProperties>
</file>