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71" r:id="rId7"/>
    <p:sldId id="260" r:id="rId8"/>
    <p:sldId id="272" r:id="rId9"/>
    <p:sldId id="261" r:id="rId10"/>
    <p:sldId id="262" r:id="rId11"/>
    <p:sldId id="263" r:id="rId12"/>
    <p:sldId id="273" r:id="rId13"/>
    <p:sldId id="264" r:id="rId14"/>
    <p:sldId id="265" r:id="rId15"/>
    <p:sldId id="266" r:id="rId16"/>
    <p:sldId id="274" r:id="rId17"/>
    <p:sldId id="267" r:id="rId18"/>
    <p:sldId id="26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SÜREÇLER	</a:t>
            </a:r>
          </a:p>
        </p:txBody>
      </p:sp>
    </p:spTree>
    <p:extLst>
      <p:ext uri="{BB962C8B-B14F-4D97-AF65-F5344CB8AC3E}">
        <p14:creationId xmlns:p14="http://schemas.microsoft.com/office/powerpoint/2010/main" val="3700825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661481"/>
            <a:ext cx="9601196" cy="1040860"/>
          </a:xfrm>
        </p:spPr>
        <p:txBody>
          <a:bodyPr>
            <a:normAutofit/>
          </a:bodyPr>
          <a:lstStyle/>
          <a:p>
            <a:r>
              <a:rPr lang="tr-TR" dirty="0"/>
              <a:t>SÜREÇLERİN ÖNCELİKLERİ -1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478605"/>
            <a:ext cx="9601196" cy="4397264"/>
          </a:xfrm>
        </p:spPr>
        <p:txBody>
          <a:bodyPr/>
          <a:lstStyle/>
          <a:p>
            <a:r>
              <a:rPr lang="tr-TR" dirty="0"/>
              <a:t>* Süreçlerin öncelikleri “nice” komutu ile belirlenmektedir </a:t>
            </a:r>
          </a:p>
          <a:p>
            <a:r>
              <a:rPr lang="tr-TR" dirty="0"/>
              <a:t>  --&gt; “nice” geçerli öncelik değerini gösterir </a:t>
            </a:r>
          </a:p>
          <a:p>
            <a:r>
              <a:rPr lang="tr-TR" dirty="0"/>
              <a:t>  --&gt;“nice komut parametreler” komutun önceliğini 10 azaltır (nice değerini 10 artırır) </a:t>
            </a:r>
          </a:p>
          <a:p>
            <a:r>
              <a:rPr lang="tr-TR" dirty="0"/>
              <a:t>  --&gt; “nice –n 12 komut parametreler” komutun önceliğini 12 azaltır (nice değerini 12 artırır)</a:t>
            </a:r>
          </a:p>
          <a:p>
            <a:r>
              <a:rPr lang="tr-TR" dirty="0"/>
              <a:t>  --&gt; Nice değeri -20 +19 arasında değişir.</a:t>
            </a:r>
          </a:p>
          <a:p>
            <a:r>
              <a:rPr lang="tr-TR" dirty="0"/>
              <a:t>  --&gt; Varsayılan nice değeri 0'dır.</a:t>
            </a:r>
          </a:p>
        </p:txBody>
      </p:sp>
    </p:spTree>
    <p:extLst>
      <p:ext uri="{BB962C8B-B14F-4D97-AF65-F5344CB8AC3E}">
        <p14:creationId xmlns:p14="http://schemas.microsoft.com/office/powerpoint/2010/main" val="18814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612844"/>
            <a:ext cx="9601196" cy="914399"/>
          </a:xfrm>
        </p:spPr>
        <p:txBody>
          <a:bodyPr/>
          <a:lstStyle/>
          <a:p>
            <a:r>
              <a:rPr lang="tr-TR" dirty="0"/>
              <a:t>SÜREÇLERİN ÖNCELİKLERİ -2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293779"/>
            <a:ext cx="9601196" cy="4795736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 *Çalışmakta olan süreçlerin öncelikleri “</a:t>
            </a:r>
            <a:r>
              <a:rPr lang="tr-TR" dirty="0" err="1"/>
              <a:t>renice</a:t>
            </a:r>
            <a:r>
              <a:rPr lang="tr-TR" dirty="0"/>
              <a:t>” değiştirilmektedir </a:t>
            </a:r>
          </a:p>
          <a:p>
            <a:r>
              <a:rPr lang="tr-TR" dirty="0"/>
              <a:t>    --&gt; </a:t>
            </a:r>
            <a:r>
              <a:rPr lang="tr-TR" dirty="0" err="1"/>
              <a:t>renice</a:t>
            </a:r>
            <a:r>
              <a:rPr lang="tr-TR" dirty="0"/>
              <a:t> öncelik [–p] </a:t>
            </a:r>
            <a:r>
              <a:rPr lang="tr-TR" dirty="0" err="1"/>
              <a:t>pid</a:t>
            </a:r>
            <a:r>
              <a:rPr lang="tr-TR" dirty="0"/>
              <a:t> ... –g grup ... –u kullanıcı ...</a:t>
            </a:r>
          </a:p>
          <a:p>
            <a:r>
              <a:rPr lang="tr-TR" dirty="0"/>
              <a:t> ** </a:t>
            </a:r>
            <a:r>
              <a:rPr lang="tr-TR" dirty="0" err="1"/>
              <a:t>renice</a:t>
            </a:r>
            <a:r>
              <a:rPr lang="tr-TR" dirty="0"/>
              <a:t> +1 987 -u </a:t>
            </a:r>
            <a:r>
              <a:rPr lang="tr-TR" dirty="0" err="1"/>
              <a:t>daemon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-p 32 </a:t>
            </a:r>
          </a:p>
          <a:p>
            <a:r>
              <a:rPr lang="tr-TR" dirty="0"/>
              <a:t>    --&gt;987 ve 32 </a:t>
            </a:r>
            <a:r>
              <a:rPr lang="tr-TR" dirty="0" err="1"/>
              <a:t>pid</a:t>
            </a:r>
            <a:r>
              <a:rPr lang="tr-TR" dirty="0"/>
              <a:t> numarasına sahip süreçlerin ve “</a:t>
            </a:r>
            <a:r>
              <a:rPr lang="tr-TR" dirty="0" err="1"/>
              <a:t>daemon</a:t>
            </a:r>
            <a:r>
              <a:rPr lang="tr-TR" dirty="0"/>
              <a:t>” ve “</a:t>
            </a:r>
            <a:r>
              <a:rPr lang="tr-TR" dirty="0" err="1"/>
              <a:t>root</a:t>
            </a:r>
            <a:r>
              <a:rPr lang="tr-TR" dirty="0"/>
              <a:t>” kullanıcı kimliği </a:t>
            </a:r>
          </a:p>
          <a:p>
            <a:r>
              <a:rPr lang="tr-TR" dirty="0"/>
              <a:t>ile çalışan tüm süreçlerin önceliğini 1 azalt (nice değerini 1 artır)</a:t>
            </a:r>
          </a:p>
          <a:p>
            <a:endParaRPr lang="tr-TR" dirty="0"/>
          </a:p>
          <a:p>
            <a:r>
              <a:rPr lang="tr-TR" dirty="0"/>
              <a:t>Bir veya daha fazla sürecin önceliği kullanıcı ve grup belirterek “</a:t>
            </a:r>
            <a:r>
              <a:rPr lang="tr-TR" dirty="0" err="1"/>
              <a:t>renice</a:t>
            </a:r>
            <a:r>
              <a:rPr lang="tr-TR" dirty="0"/>
              <a:t>” komutu ile</a:t>
            </a:r>
          </a:p>
          <a:p>
            <a:r>
              <a:rPr lang="tr-TR" dirty="0"/>
              <a:t>değiştirilebilmektedir.</a:t>
            </a:r>
          </a:p>
          <a:p>
            <a:endParaRPr lang="tr-TR" dirty="0"/>
          </a:p>
          <a:p>
            <a:r>
              <a:rPr lang="tr-TR" dirty="0"/>
              <a:t> * Oturumu kapatmanıza rağmen sürecinizin artalanda çalışması için “</a:t>
            </a:r>
            <a:r>
              <a:rPr lang="tr-TR" dirty="0" err="1"/>
              <a:t>nohup</a:t>
            </a:r>
            <a:r>
              <a:rPr lang="tr-TR" dirty="0"/>
              <a:t>” komut </a:t>
            </a:r>
          </a:p>
          <a:p>
            <a:r>
              <a:rPr lang="tr-TR" dirty="0"/>
              <a:t>kullanılır. </a:t>
            </a:r>
          </a:p>
          <a:p>
            <a:r>
              <a:rPr lang="tr-TR" dirty="0"/>
              <a:t>   --&gt;</a:t>
            </a:r>
            <a:r>
              <a:rPr lang="tr-TR" dirty="0" err="1"/>
              <a:t>nohup</a:t>
            </a:r>
            <a:r>
              <a:rPr lang="tr-TR" dirty="0"/>
              <a:t> komut parametreler &amp;</a:t>
            </a:r>
          </a:p>
          <a:p>
            <a:r>
              <a:rPr lang="tr-TR" dirty="0"/>
              <a:t>** Art alanda işletilen süreçlerin bir listesi </a:t>
            </a:r>
            <a:r>
              <a:rPr lang="tr-TR" dirty="0" err="1"/>
              <a:t>jobs</a:t>
            </a:r>
            <a:r>
              <a:rPr lang="tr-TR" dirty="0"/>
              <a:t> komutu ile alınabilir</a:t>
            </a:r>
          </a:p>
        </p:txBody>
      </p:sp>
    </p:spTree>
    <p:extLst>
      <p:ext uri="{BB962C8B-B14F-4D97-AF65-F5344CB8AC3E}">
        <p14:creationId xmlns:p14="http://schemas.microsoft.com/office/powerpoint/2010/main" val="2053466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54" y="677008"/>
            <a:ext cx="7620000" cy="254097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54" y="3613637"/>
            <a:ext cx="7620000" cy="22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7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671209"/>
            <a:ext cx="9601196" cy="875490"/>
          </a:xfrm>
        </p:spPr>
        <p:txBody>
          <a:bodyPr>
            <a:normAutofit/>
          </a:bodyPr>
          <a:lstStyle/>
          <a:p>
            <a:r>
              <a:rPr lang="tr-TR" dirty="0"/>
              <a:t>SÜREÇ YÖNETİMİ: İŞ KONTROLÜ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546699"/>
            <a:ext cx="9601196" cy="4542815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 * Bir kabuktan aynı anda birden fazla iş çalıştırılabilir </a:t>
            </a:r>
          </a:p>
          <a:p>
            <a:r>
              <a:rPr lang="tr-TR" dirty="0"/>
              <a:t>       ** Aynı kabuktan çalıştırılmakta olan süreçler, o kabuğun çalıştırdığı “</a:t>
            </a:r>
            <a:r>
              <a:rPr lang="tr-TR" dirty="0" err="1"/>
              <a:t>iş”ler</a:t>
            </a:r>
            <a:r>
              <a:rPr lang="tr-TR" dirty="0"/>
              <a:t> (</a:t>
            </a:r>
            <a:r>
              <a:rPr lang="tr-TR" dirty="0" err="1"/>
              <a:t>job</a:t>
            </a:r>
            <a:r>
              <a:rPr lang="tr-TR" dirty="0"/>
              <a:t>) olarak da </a:t>
            </a:r>
          </a:p>
          <a:p>
            <a:r>
              <a:rPr lang="tr-TR" dirty="0"/>
              <a:t>bilinir </a:t>
            </a:r>
          </a:p>
          <a:p>
            <a:r>
              <a:rPr lang="tr-TR" dirty="0"/>
              <a:t>      ***Her “</a:t>
            </a:r>
            <a:r>
              <a:rPr lang="tr-TR" dirty="0" err="1"/>
              <a:t>iş”in</a:t>
            </a:r>
            <a:r>
              <a:rPr lang="tr-TR" dirty="0"/>
              <a:t> onu diğer işlerden ayıran bir tanımlayıcı numarası vardır (</a:t>
            </a:r>
            <a:r>
              <a:rPr lang="tr-TR" dirty="0" err="1"/>
              <a:t>job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) </a:t>
            </a:r>
          </a:p>
          <a:p>
            <a:r>
              <a:rPr lang="tr-TR" dirty="0"/>
              <a:t>    ****İşlerin listelenmesi: </a:t>
            </a:r>
            <a:r>
              <a:rPr lang="tr-TR" dirty="0" err="1"/>
              <a:t>jobs</a:t>
            </a:r>
            <a:r>
              <a:rPr lang="tr-TR" dirty="0"/>
              <a:t> </a:t>
            </a:r>
          </a:p>
          <a:p>
            <a:r>
              <a:rPr lang="tr-TR" dirty="0"/>
              <a:t>   *****Bir işin ön plana alınması: </a:t>
            </a:r>
            <a:r>
              <a:rPr lang="tr-TR" dirty="0" err="1"/>
              <a:t>fg</a:t>
            </a:r>
            <a:r>
              <a:rPr lang="tr-TR" dirty="0"/>
              <a:t> (</a:t>
            </a:r>
            <a:r>
              <a:rPr lang="tr-TR" dirty="0" err="1"/>
              <a:t>ForeGround</a:t>
            </a:r>
            <a:r>
              <a:rPr lang="tr-TR" dirty="0"/>
              <a:t>) </a:t>
            </a:r>
          </a:p>
          <a:p>
            <a:r>
              <a:rPr lang="tr-TR" dirty="0"/>
              <a:t>  ******Bir işin arka plana alınması: </a:t>
            </a:r>
            <a:r>
              <a:rPr lang="tr-TR" dirty="0" err="1"/>
              <a:t>bg</a:t>
            </a:r>
            <a:r>
              <a:rPr lang="tr-TR" dirty="0"/>
              <a:t> (</a:t>
            </a:r>
            <a:r>
              <a:rPr lang="tr-TR" dirty="0" err="1"/>
              <a:t>BackGround</a:t>
            </a:r>
            <a:r>
              <a:rPr lang="tr-TR" dirty="0"/>
              <a:t>) </a:t>
            </a:r>
          </a:p>
          <a:p>
            <a:r>
              <a:rPr lang="tr-TR" dirty="0"/>
              <a:t> *******Bir işin duraklatılması: </a:t>
            </a:r>
            <a:r>
              <a:rPr lang="tr-TR" dirty="0" err="1"/>
              <a:t>ctrl</a:t>
            </a:r>
            <a:r>
              <a:rPr lang="tr-TR" dirty="0"/>
              <a:t>-z </a:t>
            </a:r>
          </a:p>
          <a:p>
            <a:r>
              <a:rPr lang="tr-TR" dirty="0"/>
              <a:t>********Bir işin arka planda başlatılması: &amp;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8701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739303"/>
            <a:ext cx="9601196" cy="5194570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program1, aşağıdaki gibi bir kabuk programıdır: </a:t>
            </a:r>
          </a:p>
          <a:p>
            <a:endParaRPr lang="tr-TR" dirty="0"/>
          </a:p>
          <a:p>
            <a:r>
              <a:rPr lang="tr-TR" dirty="0"/>
              <a:t>!#/bin/</a:t>
            </a:r>
            <a:r>
              <a:rPr lang="tr-TR" dirty="0" err="1"/>
              <a:t>bash</a:t>
            </a:r>
            <a:r>
              <a:rPr lang="tr-TR" dirty="0"/>
              <a:t> </a:t>
            </a:r>
          </a:p>
          <a:p>
            <a:r>
              <a:rPr lang="tr-TR" dirty="0" err="1"/>
              <a:t>sleep</a:t>
            </a:r>
            <a:r>
              <a:rPr lang="tr-TR" dirty="0"/>
              <a:t> 50 </a:t>
            </a:r>
          </a:p>
          <a:p>
            <a:r>
              <a:rPr lang="tr-TR" dirty="0" err="1"/>
              <a:t>echo</a:t>
            </a:r>
            <a:r>
              <a:rPr lang="tr-TR" dirty="0"/>
              <a:t> “Program 1 </a:t>
            </a:r>
            <a:r>
              <a:rPr lang="tr-TR" dirty="0" err="1"/>
              <a:t>sonlaniyor</a:t>
            </a:r>
            <a:r>
              <a:rPr lang="tr-TR" dirty="0"/>
              <a:t>”</a:t>
            </a:r>
          </a:p>
          <a:p>
            <a:endParaRPr lang="tr-TR" dirty="0"/>
          </a:p>
          <a:p>
            <a:r>
              <a:rPr lang="tr-TR" dirty="0"/>
              <a:t>program2, aşağıdaki gibi bir kabuk programıdır: </a:t>
            </a:r>
          </a:p>
          <a:p>
            <a:r>
              <a:rPr lang="tr-TR" dirty="0"/>
              <a:t>#!/bin/</a:t>
            </a:r>
            <a:r>
              <a:rPr lang="tr-TR" dirty="0" err="1"/>
              <a:t>bash</a:t>
            </a:r>
            <a:r>
              <a:rPr lang="tr-TR" dirty="0"/>
              <a:t> </a:t>
            </a:r>
          </a:p>
          <a:p>
            <a:r>
              <a:rPr lang="tr-TR" dirty="0" err="1"/>
              <a:t>sleep</a:t>
            </a:r>
            <a:r>
              <a:rPr lang="tr-TR" dirty="0"/>
              <a:t> 10 </a:t>
            </a:r>
          </a:p>
          <a:p>
            <a:r>
              <a:rPr lang="tr-TR" dirty="0" err="1"/>
              <a:t>echo</a:t>
            </a:r>
            <a:r>
              <a:rPr lang="tr-TR" dirty="0"/>
              <a:t> "Program 2 </a:t>
            </a:r>
            <a:r>
              <a:rPr lang="tr-TR" dirty="0" err="1"/>
              <a:t>Calisiyor</a:t>
            </a:r>
            <a:r>
              <a:rPr lang="tr-TR" dirty="0"/>
              <a:t>“ </a:t>
            </a:r>
          </a:p>
          <a:p>
            <a:r>
              <a:rPr lang="tr-TR" dirty="0" err="1"/>
              <a:t>sleep</a:t>
            </a:r>
            <a:r>
              <a:rPr lang="tr-TR" dirty="0"/>
              <a:t> 10 </a:t>
            </a:r>
          </a:p>
          <a:p>
            <a:r>
              <a:rPr lang="tr-TR" dirty="0" err="1"/>
              <a:t>echo</a:t>
            </a:r>
            <a:r>
              <a:rPr lang="tr-TR" dirty="0"/>
              <a:t> "Program 2 </a:t>
            </a:r>
            <a:r>
              <a:rPr lang="tr-TR" dirty="0" err="1"/>
              <a:t>Calisiyor</a:t>
            </a:r>
            <a:r>
              <a:rPr lang="tr-TR" dirty="0"/>
              <a:t>“ </a:t>
            </a:r>
          </a:p>
          <a:p>
            <a:r>
              <a:rPr lang="tr-TR" dirty="0" err="1"/>
              <a:t>sleep</a:t>
            </a:r>
            <a:r>
              <a:rPr lang="tr-TR" dirty="0"/>
              <a:t> 10 </a:t>
            </a:r>
          </a:p>
          <a:p>
            <a:r>
              <a:rPr lang="tr-TR" dirty="0" err="1"/>
              <a:t>echo</a:t>
            </a:r>
            <a:r>
              <a:rPr lang="tr-TR" dirty="0"/>
              <a:t> "Program 2 Bitiyor“</a:t>
            </a:r>
          </a:p>
        </p:txBody>
      </p:sp>
    </p:spTree>
    <p:extLst>
      <p:ext uri="{BB962C8B-B14F-4D97-AF65-F5344CB8AC3E}">
        <p14:creationId xmlns:p14="http://schemas.microsoft.com/office/powerpoint/2010/main" val="4012807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972766"/>
            <a:ext cx="9601196" cy="4903102"/>
          </a:xfrm>
        </p:spPr>
        <p:txBody>
          <a:bodyPr/>
          <a:lstStyle/>
          <a:p>
            <a:r>
              <a:rPr lang="tr-TR" dirty="0"/>
              <a:t>Örnekte “program1” ön planda başlatılmış, sonra durdurulmuştur. Daha sonra program2 </a:t>
            </a:r>
          </a:p>
          <a:p>
            <a:r>
              <a:rPr lang="tr-TR" dirty="0"/>
              <a:t>ön planda başlatılmış ve durdurulmuştur. Bu noktada, “</a:t>
            </a:r>
            <a:r>
              <a:rPr lang="tr-TR" dirty="0" err="1"/>
              <a:t>jobs</a:t>
            </a:r>
            <a:r>
              <a:rPr lang="tr-TR" dirty="0"/>
              <a:t>” iki adet durdurulmuş </a:t>
            </a:r>
          </a:p>
          <a:p>
            <a:r>
              <a:rPr lang="tr-TR" dirty="0"/>
              <a:t>(</a:t>
            </a:r>
            <a:r>
              <a:rPr lang="tr-TR" dirty="0" err="1"/>
              <a:t>Stopped</a:t>
            </a:r>
            <a:r>
              <a:rPr lang="tr-TR" dirty="0"/>
              <a:t>) işin olduğunu belirtmektedir. Daha sonra 1. iş arka plana alınmıştır (./program1). </a:t>
            </a:r>
          </a:p>
          <a:p>
            <a:r>
              <a:rPr lang="tr-TR" dirty="0"/>
              <a:t>Bu noktada “</a:t>
            </a:r>
            <a:r>
              <a:rPr lang="tr-TR" dirty="0" err="1"/>
              <a:t>jobs</a:t>
            </a:r>
            <a:r>
              <a:rPr lang="tr-TR" dirty="0"/>
              <a:t>” bir çalışan bir de durdurulmuş işin olduğunu belirtmektedir.</a:t>
            </a:r>
          </a:p>
          <a:p>
            <a:r>
              <a:rPr lang="tr-TR" dirty="0"/>
              <a:t>Her iki iş de arka planda çalıştıktan sonra çıkmıştır. Kabuk, işlerin bittiğini “Done  komut” </a:t>
            </a:r>
          </a:p>
          <a:p>
            <a:r>
              <a:rPr lang="tr-TR" dirty="0"/>
              <a:t>biçimindeki iletilerle bildirmektedir.</a:t>
            </a:r>
          </a:p>
        </p:txBody>
      </p:sp>
    </p:spTree>
    <p:extLst>
      <p:ext uri="{BB962C8B-B14F-4D97-AF65-F5344CB8AC3E}">
        <p14:creationId xmlns:p14="http://schemas.microsoft.com/office/powerpoint/2010/main" val="4152600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43" y="752027"/>
            <a:ext cx="5709649" cy="53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11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700392"/>
            <a:ext cx="9601196" cy="622570"/>
          </a:xfrm>
        </p:spPr>
        <p:txBody>
          <a:bodyPr>
            <a:normAutofit fontScale="90000"/>
          </a:bodyPr>
          <a:lstStyle/>
          <a:p>
            <a:r>
              <a:rPr lang="tr-TR" dirty="0"/>
              <a:t>ÖZET -1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1449422"/>
            <a:ext cx="9601196" cy="4552906"/>
          </a:xfrm>
        </p:spPr>
        <p:txBody>
          <a:bodyPr/>
          <a:lstStyle/>
          <a:p>
            <a:r>
              <a:rPr lang="tr-TR" dirty="0"/>
              <a:t>*Bir programın çalışması ile sonlanması sırasındaki durumuna “süreç” denir</a:t>
            </a:r>
          </a:p>
          <a:p>
            <a:r>
              <a:rPr lang="tr-TR" dirty="0"/>
              <a:t> **Çok görevli bir işletim sistemi olan UNIX, birden fazla süreci aynı anda işletebilmektedir</a:t>
            </a:r>
          </a:p>
          <a:p>
            <a:r>
              <a:rPr lang="tr-TR" dirty="0"/>
              <a:t>   --&gt;Süreç sayısı kadar işlemci varsa gerçek paralellik sağlanabilmektedir; aksi durumda </a:t>
            </a:r>
          </a:p>
          <a:p>
            <a:r>
              <a:rPr lang="tr-TR" dirty="0"/>
              <a:t>zaman paylaşımı zorunludur</a:t>
            </a:r>
          </a:p>
          <a:p>
            <a:r>
              <a:rPr lang="tr-TR" dirty="0"/>
              <a:t>***Süreçlerin durumuna ilişkin sorgulamalar </a:t>
            </a:r>
            <a:r>
              <a:rPr lang="tr-TR" dirty="0" err="1"/>
              <a:t>ps</a:t>
            </a:r>
            <a:r>
              <a:rPr lang="tr-TR" dirty="0"/>
              <a:t> programı aracılığı ile gerçekleştirilebilir</a:t>
            </a:r>
          </a:p>
        </p:txBody>
      </p:sp>
    </p:spTree>
    <p:extLst>
      <p:ext uri="{BB962C8B-B14F-4D97-AF65-F5344CB8AC3E}">
        <p14:creationId xmlns:p14="http://schemas.microsoft.com/office/powerpoint/2010/main" val="2607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719848"/>
            <a:ext cx="9601196" cy="700390"/>
          </a:xfrm>
        </p:spPr>
        <p:txBody>
          <a:bodyPr>
            <a:normAutofit fontScale="90000"/>
          </a:bodyPr>
          <a:lstStyle/>
          <a:p>
            <a:r>
              <a:rPr lang="tr-TR" dirty="0"/>
              <a:t>ÖZET -2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254868"/>
            <a:ext cx="9601196" cy="5077837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*Sinyal mekanizması süreçler arasında iletişim için kullanılabilecek en temel iletişim </a:t>
            </a:r>
          </a:p>
          <a:p>
            <a:r>
              <a:rPr lang="tr-TR" dirty="0"/>
              <a:t>biçimidir </a:t>
            </a:r>
          </a:p>
          <a:p>
            <a:r>
              <a:rPr lang="tr-TR" dirty="0"/>
              <a:t>  **Standartlaşmış sinyallerin anlamları </a:t>
            </a:r>
          </a:p>
          <a:p>
            <a:r>
              <a:rPr lang="tr-TR" dirty="0"/>
              <a:t>    --&gt; Çalışan bir süreci sonlandırmak (SIGTERM) </a:t>
            </a:r>
          </a:p>
          <a:p>
            <a:r>
              <a:rPr lang="tr-TR" dirty="0"/>
              <a:t>    --&gt; Çalışan bir süreci kaba kuvvetle sonlandırmak (SIGKILL) </a:t>
            </a:r>
          </a:p>
          <a:p>
            <a:r>
              <a:rPr lang="tr-TR" dirty="0"/>
              <a:t>    --&gt;Çalışan bir süreci duraklatmak (SIGSTOP) </a:t>
            </a:r>
          </a:p>
          <a:p>
            <a:r>
              <a:rPr lang="tr-TR" dirty="0"/>
              <a:t>    --&gt;Duraklatılmış bir süreci yeniden başlatmak (SIGCONT) </a:t>
            </a:r>
          </a:p>
          <a:p>
            <a:r>
              <a:rPr lang="tr-TR" dirty="0"/>
              <a:t>    --&gt;Ayar dosyalarının yeniden okutulması (SIGHUP) </a:t>
            </a:r>
          </a:p>
          <a:p>
            <a:r>
              <a:rPr lang="tr-TR" dirty="0"/>
              <a:t> ***Süreç öncelikleri çalıştırma anında nice ile ve çalıştırıldıktan sonra da </a:t>
            </a:r>
            <a:r>
              <a:rPr lang="tr-TR" dirty="0" err="1"/>
              <a:t>renice</a:t>
            </a:r>
            <a:r>
              <a:rPr lang="tr-TR" dirty="0"/>
              <a:t> ile </a:t>
            </a:r>
          </a:p>
          <a:p>
            <a:r>
              <a:rPr lang="tr-TR" dirty="0"/>
              <a:t>düzenlenebilir </a:t>
            </a:r>
          </a:p>
          <a:p>
            <a:r>
              <a:rPr lang="tr-TR" dirty="0"/>
              <a:t>****Süreçler ön planda ya da art alanda işletilebilir </a:t>
            </a:r>
          </a:p>
          <a:p>
            <a:r>
              <a:rPr lang="tr-TR" dirty="0"/>
              <a:t>    --&gt;Art alanda süreç işletimi için komutun sonuna &amp; işareti konması yeterlidir </a:t>
            </a:r>
          </a:p>
          <a:p>
            <a:r>
              <a:rPr lang="tr-TR" dirty="0"/>
              <a:t>    --&gt;Kullanıcılar süreci Control + Z ile duraklattıktan sonra </a:t>
            </a:r>
            <a:r>
              <a:rPr lang="tr-TR" dirty="0" err="1"/>
              <a:t>bg</a:t>
            </a:r>
            <a:r>
              <a:rPr lang="tr-TR" dirty="0"/>
              <a:t> ile art alanda çalıştırılmaya </a:t>
            </a:r>
          </a:p>
          <a:p>
            <a:r>
              <a:rPr lang="tr-TR" dirty="0"/>
              <a:t>devam edilmesini </a:t>
            </a:r>
            <a:r>
              <a:rPr lang="tr-TR" dirty="0" err="1"/>
              <a:t>sağlayabilirle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2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677008"/>
            <a:ext cx="9601196" cy="729761"/>
          </a:xfrm>
        </p:spPr>
        <p:txBody>
          <a:bodyPr>
            <a:normAutofit fontScale="90000"/>
          </a:bodyPr>
          <a:lstStyle/>
          <a:p>
            <a:r>
              <a:rPr lang="tr-TR" dirty="0"/>
              <a:t>Son Olarak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713" y="1406769"/>
            <a:ext cx="8939035" cy="4601933"/>
          </a:xfrm>
        </p:spPr>
      </p:pic>
    </p:spTree>
    <p:extLst>
      <p:ext uri="{BB962C8B-B14F-4D97-AF65-F5344CB8AC3E}">
        <p14:creationId xmlns:p14="http://schemas.microsoft.com/office/powerpoint/2010/main" val="262252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73" y="869031"/>
            <a:ext cx="6560703" cy="51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021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6580" y="573933"/>
            <a:ext cx="10642058" cy="5301936"/>
          </a:xfrm>
        </p:spPr>
        <p:txBody>
          <a:bodyPr>
            <a:normAutofit fontScale="62500" lnSpcReduction="20000"/>
          </a:bodyPr>
          <a:lstStyle/>
          <a:p>
            <a:r>
              <a:rPr lang="tr-TR" dirty="0"/>
              <a:t>Çalışması ile sonlanması arasında her program SÜREÇ adını</a:t>
            </a:r>
          </a:p>
          <a:p>
            <a:r>
              <a:rPr lang="tr-TR" dirty="0"/>
              <a:t>alır.</a:t>
            </a:r>
          </a:p>
          <a:p>
            <a:r>
              <a:rPr lang="tr-TR" dirty="0"/>
              <a:t>   PİD (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) süreçlerin kendilerini tarif eden kimlikleridir. Bu kimlikler sürecin i</a:t>
            </a:r>
          </a:p>
          <a:p>
            <a:r>
              <a:rPr lang="tr-TR" dirty="0" err="1"/>
              <a:t>zlenmesinde</a:t>
            </a:r>
            <a:r>
              <a:rPr lang="tr-TR" dirty="0"/>
              <a:t> görev alır.</a:t>
            </a:r>
          </a:p>
          <a:p>
            <a:r>
              <a:rPr lang="tr-TR" dirty="0"/>
              <a:t>   PPİD (</a:t>
            </a:r>
            <a:r>
              <a:rPr lang="tr-TR" dirty="0" err="1"/>
              <a:t>Parent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İd</a:t>
            </a:r>
            <a:r>
              <a:rPr lang="tr-TR" dirty="0"/>
              <a:t>) süreçlerin ata sürecidir. "1" süreç numarasıyla çalışan "</a:t>
            </a:r>
            <a:r>
              <a:rPr lang="tr-TR" dirty="0" err="1"/>
              <a:t>init</a:t>
            </a:r>
            <a:r>
              <a:rPr lang="tr-TR" dirty="0"/>
              <a:t>" dışında </a:t>
            </a:r>
          </a:p>
          <a:p>
            <a:r>
              <a:rPr lang="tr-TR" dirty="0"/>
              <a:t>her sürecin vardır ve ata sürece ait bir numara (</a:t>
            </a:r>
            <a:r>
              <a:rPr lang="tr-TR" dirty="0" err="1"/>
              <a:t>ppid</a:t>
            </a:r>
            <a:r>
              <a:rPr lang="tr-TR" dirty="0"/>
              <a:t>) vardır. Her süreç başka bir sürecin </a:t>
            </a:r>
          </a:p>
          <a:p>
            <a:r>
              <a:rPr lang="tr-TR" dirty="0"/>
              <a:t>oğludur.  </a:t>
            </a:r>
          </a:p>
          <a:p>
            <a:endParaRPr lang="tr-TR" dirty="0"/>
          </a:p>
          <a:p>
            <a:r>
              <a:rPr lang="tr-TR" dirty="0"/>
              <a:t>   SÜREÇ denetimi sinyal mekanizması ile yapılır. Çalışan herhangi bir sürece, süreç </a:t>
            </a:r>
          </a:p>
          <a:p>
            <a:r>
              <a:rPr lang="tr-TR" dirty="0"/>
              <a:t>numarası belirtilerek "</a:t>
            </a:r>
            <a:r>
              <a:rPr lang="tr-TR" dirty="0" err="1"/>
              <a:t>kill</a:t>
            </a:r>
            <a:r>
              <a:rPr lang="tr-TR" dirty="0"/>
              <a:t>" komutu vasıtasıyla sinyal gönderilebilir. Bir sürecin kendine</a:t>
            </a:r>
          </a:p>
          <a:p>
            <a:r>
              <a:rPr lang="tr-TR" dirty="0"/>
              <a:t>gelen sinyali nasıl ele alacağı </a:t>
            </a:r>
            <a:r>
              <a:rPr lang="tr-TR" dirty="0" err="1"/>
              <a:t>programo</a:t>
            </a:r>
            <a:r>
              <a:rPr lang="tr-TR" dirty="0"/>
              <a:t> geliştiren tarafından belirlenir.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   UNIX dosya sistemi üzerindeki bir program çalıştırıldığı andan itibaren bir süreçtir.</a:t>
            </a:r>
          </a:p>
          <a:p>
            <a:r>
              <a:rPr lang="tr-TR" dirty="0"/>
              <a:t>   UNIX sisteminde en fazla işlemci sayısı kadar SÜREÇ aynı anda çalışır durumda olur. </a:t>
            </a:r>
          </a:p>
          <a:p>
            <a:r>
              <a:rPr lang="tr-TR" dirty="0"/>
              <a:t>   </a:t>
            </a:r>
          </a:p>
          <a:p>
            <a:r>
              <a:rPr lang="tr-TR" dirty="0"/>
              <a:t>	SÜREÇLER "</a:t>
            </a:r>
            <a:r>
              <a:rPr lang="tr-TR" dirty="0" err="1"/>
              <a:t>ps</a:t>
            </a:r>
            <a:r>
              <a:rPr lang="tr-TR" dirty="0"/>
              <a:t>" (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Status</a:t>
            </a:r>
            <a:r>
              <a:rPr lang="tr-TR" dirty="0"/>
              <a:t>) KOMUTU İLE İZLENİR.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9817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894945"/>
            <a:ext cx="9601196" cy="4980923"/>
          </a:xfrm>
        </p:spPr>
        <p:txBody>
          <a:bodyPr>
            <a:normAutofit fontScale="62500" lnSpcReduction="20000"/>
          </a:bodyPr>
          <a:lstStyle/>
          <a:p>
            <a:r>
              <a:rPr lang="tr-TR" dirty="0"/>
              <a:t>"</a:t>
            </a:r>
            <a:r>
              <a:rPr lang="tr-TR" dirty="0" err="1"/>
              <a:t>ps</a:t>
            </a:r>
            <a:r>
              <a:rPr lang="tr-TR" dirty="0"/>
              <a:t>" komutu tek başına kullanıldığında sadece giriş yapıldıktan sonra ki kabuktan </a:t>
            </a:r>
          </a:p>
          <a:p>
            <a:r>
              <a:rPr lang="tr-TR" dirty="0"/>
              <a:t>başlatılmış olan süreçleri listeler. Sistemde ki tüm süreçleri görmek için "</a:t>
            </a:r>
            <a:r>
              <a:rPr lang="tr-TR" dirty="0" err="1"/>
              <a:t>aux</a:t>
            </a:r>
            <a:r>
              <a:rPr lang="tr-TR" dirty="0"/>
              <a:t>" parametresi</a:t>
            </a:r>
          </a:p>
          <a:p>
            <a:r>
              <a:rPr lang="tr-TR" dirty="0"/>
              <a:t>kullanılmalıdır. ("</a:t>
            </a:r>
            <a:r>
              <a:rPr lang="tr-TR" dirty="0" err="1"/>
              <a:t>ps</a:t>
            </a:r>
            <a:r>
              <a:rPr lang="tr-TR" dirty="0"/>
              <a:t> </a:t>
            </a:r>
            <a:r>
              <a:rPr lang="tr-TR" dirty="0" err="1"/>
              <a:t>aux</a:t>
            </a:r>
            <a:r>
              <a:rPr lang="tr-TR" dirty="0"/>
              <a:t>")</a:t>
            </a:r>
          </a:p>
          <a:p>
            <a:endParaRPr lang="tr-TR" dirty="0"/>
          </a:p>
          <a:p>
            <a:r>
              <a:rPr lang="tr-TR" dirty="0"/>
              <a:t>"USER", süreci başlatan kullanıcıyı gösterir.</a:t>
            </a:r>
          </a:p>
          <a:p>
            <a:r>
              <a:rPr lang="tr-TR" dirty="0"/>
              <a:t>"PID", süreç numarasını gösterir.</a:t>
            </a:r>
          </a:p>
          <a:p>
            <a:r>
              <a:rPr lang="tr-TR" dirty="0"/>
              <a:t>"STAT" sürecin durumunu gösterir. "S" süreç 20 saniyeden az bir süredir uyuyor, "R" süreç</a:t>
            </a:r>
          </a:p>
          <a:p>
            <a:r>
              <a:rPr lang="tr-TR" dirty="0"/>
              <a:t>işletiliyor, "T" süre. durdurulmuş durumda, "P" süreç diskten bir sayfa yüklemesi bekliyor,</a:t>
            </a:r>
          </a:p>
          <a:p>
            <a:r>
              <a:rPr lang="tr-TR" dirty="0"/>
              <a:t>"D" süreç diskten bilgi yüklenmesini bekliyor, "I" süre. 20 saniyeden daha uzun süredir </a:t>
            </a:r>
          </a:p>
          <a:p>
            <a:r>
              <a:rPr lang="tr-TR" dirty="0"/>
              <a:t>uyuyor, "Z" süreç sonlandı süreç ölmedi (</a:t>
            </a:r>
            <a:r>
              <a:rPr lang="tr-TR" dirty="0" err="1"/>
              <a:t>zombie,defunct</a:t>
            </a:r>
            <a:r>
              <a:rPr lang="tr-TR" dirty="0"/>
              <a:t>), "W" süreç diske aktarıldı,</a:t>
            </a:r>
          </a:p>
          <a:p>
            <a:r>
              <a:rPr lang="tr-TR" dirty="0"/>
              <a:t>"&gt;" süreç kendisine verilen bellek limitini aşmış, "N" süreç düşük öncelikle işletiliyor,</a:t>
            </a:r>
          </a:p>
          <a:p>
            <a:r>
              <a:rPr lang="tr-TR" dirty="0"/>
              <a:t>"&lt;" süreç yüksek öncelikle işletiliyor anlamına gelir.</a:t>
            </a:r>
          </a:p>
          <a:p>
            <a:r>
              <a:rPr lang="tr-TR" dirty="0"/>
              <a:t>"START", sürecin başlatılma zamanını gösterir.</a:t>
            </a:r>
          </a:p>
          <a:p>
            <a:r>
              <a:rPr lang="tr-TR" dirty="0"/>
              <a:t>"TIME", sürecin ne kadar ana işlem birimi zamanı kullandığını gösterir.</a:t>
            </a:r>
          </a:p>
          <a:p>
            <a:r>
              <a:rPr lang="tr-TR" dirty="0"/>
              <a:t>"COMMAND", sürecin başlatılma komut satırını gösterir.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11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439693" y="1483231"/>
            <a:ext cx="100875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Süreçler arasındaki iletişim için en temel olarak sinyal mekanizması kullanılır.</a:t>
            </a:r>
          </a:p>
          <a:p>
            <a:r>
              <a:rPr lang="tr-TR" dirty="0"/>
              <a:t>Bir süreç diğer sürece sinyal göndererek uygun eylemi gerçekleştirmesini umar. Aynı sinyal</a:t>
            </a:r>
          </a:p>
          <a:p>
            <a:r>
              <a:rPr lang="tr-TR" dirty="0"/>
              <a:t>türünü alan iki farklı süreç farklı davranışlar sergileyebilir, çünkü geliştiricileri farklıdır.</a:t>
            </a:r>
          </a:p>
          <a:p>
            <a:endParaRPr lang="tr-TR" dirty="0"/>
          </a:p>
          <a:p>
            <a:r>
              <a:rPr lang="tr-TR" dirty="0"/>
              <a:t>60’ın üzerinde sinyal türü olmasına rağmen pek çok farklı işlem için ön-tanımlı sinyaller </a:t>
            </a:r>
          </a:p>
          <a:p>
            <a:r>
              <a:rPr lang="tr-TR" dirty="0"/>
              <a:t>bulunur. </a:t>
            </a:r>
          </a:p>
          <a:p>
            <a:r>
              <a:rPr lang="tr-TR" dirty="0"/>
              <a:t>SIGTERM : çalışan sürece sonlanmasını bildirir.</a:t>
            </a:r>
          </a:p>
          <a:p>
            <a:r>
              <a:rPr lang="tr-TR" dirty="0"/>
              <a:t>SIGKILL : çalışan bir sürecin zorla sonlandırılmasını sağlar. </a:t>
            </a:r>
          </a:p>
          <a:p>
            <a:r>
              <a:rPr lang="tr-TR" dirty="0"/>
              <a:t>SIGSTOP : çalışan süreci duraklatır. </a:t>
            </a:r>
          </a:p>
          <a:p>
            <a:r>
              <a:rPr lang="tr-TR" dirty="0"/>
              <a:t>SIGCONT : </a:t>
            </a:r>
            <a:r>
              <a:rPr lang="tr-TR" dirty="0" err="1"/>
              <a:t>durklatılmış</a:t>
            </a:r>
            <a:r>
              <a:rPr lang="tr-TR" dirty="0"/>
              <a:t> bir süreci kaldığı yerden işletmeye devam eder.</a:t>
            </a:r>
          </a:p>
          <a:p>
            <a:r>
              <a:rPr lang="tr-TR" dirty="0"/>
              <a:t>SIGHUP : program ayar dosyalarının yeniden okunması, sürecin yeni </a:t>
            </a:r>
          </a:p>
          <a:p>
            <a:r>
              <a:rPr lang="tr-TR" dirty="0"/>
              <a:t>ayarları ile çalışmasını sürdürmesini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297311123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08" y="690197"/>
            <a:ext cx="5981700" cy="54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680936"/>
            <a:ext cx="9601196" cy="1021405"/>
          </a:xfrm>
        </p:spPr>
        <p:txBody>
          <a:bodyPr>
            <a:normAutofit/>
          </a:bodyPr>
          <a:lstStyle/>
          <a:p>
            <a:r>
              <a:rPr lang="tr-TR" dirty="0"/>
              <a:t>KİLL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420238"/>
            <a:ext cx="10056778" cy="4737371"/>
          </a:xfrm>
        </p:spPr>
        <p:txBody>
          <a:bodyPr>
            <a:normAutofit fontScale="62500" lnSpcReduction="20000"/>
          </a:bodyPr>
          <a:lstStyle/>
          <a:p>
            <a:r>
              <a:rPr lang="tr-TR" dirty="0"/>
              <a:t>*Süreçler sinyallerle yönetilir.</a:t>
            </a:r>
          </a:p>
          <a:p>
            <a:r>
              <a:rPr lang="tr-TR" dirty="0"/>
              <a:t> </a:t>
            </a:r>
          </a:p>
          <a:p>
            <a:r>
              <a:rPr lang="tr-TR" dirty="0"/>
              <a:t> **Sinyaller "</a:t>
            </a:r>
            <a:r>
              <a:rPr lang="tr-TR" dirty="0" err="1"/>
              <a:t>kill</a:t>
            </a:r>
            <a:r>
              <a:rPr lang="tr-TR" dirty="0"/>
              <a:t>" komutu ile iletilir.</a:t>
            </a:r>
          </a:p>
          <a:p>
            <a:r>
              <a:rPr lang="tr-TR" dirty="0"/>
              <a:t>   --&gt; </a:t>
            </a:r>
            <a:r>
              <a:rPr lang="tr-TR" dirty="0" err="1"/>
              <a:t>kill</a:t>
            </a:r>
            <a:r>
              <a:rPr lang="tr-TR" dirty="0"/>
              <a:t> -SIGHUP </a:t>
            </a:r>
            <a:r>
              <a:rPr lang="tr-TR" dirty="0" err="1"/>
              <a:t>süreçnumarası</a:t>
            </a:r>
            <a:endParaRPr lang="tr-TR" dirty="0"/>
          </a:p>
          <a:p>
            <a:endParaRPr lang="tr-TR" dirty="0"/>
          </a:p>
          <a:p>
            <a:r>
              <a:rPr lang="tr-TR" dirty="0"/>
              <a:t>***Çok sayıda farklı sinyal vardır. Ancak en sık;</a:t>
            </a:r>
          </a:p>
          <a:p>
            <a:r>
              <a:rPr lang="tr-TR" dirty="0"/>
              <a:t>   --&gt; SIGHUP dinamik yapılandırma</a:t>
            </a:r>
          </a:p>
          <a:p>
            <a:r>
              <a:rPr lang="tr-TR" dirty="0"/>
              <a:t>   --&gt; SIGKILL süreç işletimini acilen sonlandırma</a:t>
            </a:r>
          </a:p>
          <a:p>
            <a:r>
              <a:rPr lang="tr-TR" dirty="0"/>
              <a:t>   --&gt; SIGTERM süreç işletimini sonlandırma</a:t>
            </a:r>
          </a:p>
          <a:p>
            <a:r>
              <a:rPr lang="tr-TR" dirty="0"/>
              <a:t>   --&gt; SIGSTOP süreci durdurma</a:t>
            </a:r>
          </a:p>
          <a:p>
            <a:r>
              <a:rPr lang="tr-TR" dirty="0"/>
              <a:t>   --&gt; SOGCONT duran süreci çalıştırma</a:t>
            </a:r>
          </a:p>
          <a:p>
            <a:r>
              <a:rPr lang="tr-TR" dirty="0"/>
              <a:t>    			komutları kullanılır.</a:t>
            </a:r>
          </a:p>
          <a:p>
            <a:endParaRPr lang="tr-TR" dirty="0"/>
          </a:p>
          <a:p>
            <a:r>
              <a:rPr lang="tr-TR" dirty="0"/>
              <a:t>Sinyal sürece "</a:t>
            </a:r>
            <a:r>
              <a:rPr lang="tr-TR" dirty="0" err="1"/>
              <a:t>kill</a:t>
            </a:r>
            <a:r>
              <a:rPr lang="tr-TR" dirty="0"/>
              <a:t>" komutu ile iletilir.</a:t>
            </a:r>
          </a:p>
          <a:p>
            <a:r>
              <a:rPr lang="tr-TR" dirty="0"/>
              <a:t>"</a:t>
            </a:r>
            <a:r>
              <a:rPr lang="tr-TR" dirty="0" err="1"/>
              <a:t>kill</a:t>
            </a:r>
            <a:r>
              <a:rPr lang="tr-TR" dirty="0"/>
              <a:t> -sinyal </a:t>
            </a:r>
            <a:r>
              <a:rPr lang="tr-TR" dirty="0" err="1"/>
              <a:t>pid</a:t>
            </a:r>
            <a:r>
              <a:rPr lang="tr-TR" dirty="0"/>
              <a:t>" - "</a:t>
            </a:r>
            <a:r>
              <a:rPr lang="tr-TR" dirty="0" err="1"/>
              <a:t>pid</a:t>
            </a:r>
            <a:r>
              <a:rPr lang="tr-TR" dirty="0"/>
              <a:t>" süreç numaralı sürece "sinyal" sinyalini iletir.</a:t>
            </a:r>
          </a:p>
        </p:txBody>
      </p:sp>
    </p:spTree>
    <p:extLst>
      <p:ext uri="{BB962C8B-B14F-4D97-AF65-F5344CB8AC3E}">
        <p14:creationId xmlns:p14="http://schemas.microsoft.com/office/powerpoint/2010/main" val="40735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24" y="1283677"/>
            <a:ext cx="7928208" cy="43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593388"/>
            <a:ext cx="9601196" cy="807395"/>
          </a:xfrm>
        </p:spPr>
        <p:txBody>
          <a:bodyPr/>
          <a:lstStyle/>
          <a:p>
            <a:r>
              <a:rPr lang="tr-TR" dirty="0"/>
              <a:t>KİLLALL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1400783"/>
            <a:ext cx="9601196" cy="4475085"/>
          </a:xfrm>
        </p:spPr>
        <p:txBody>
          <a:bodyPr/>
          <a:lstStyle/>
          <a:p>
            <a:r>
              <a:rPr lang="tr-TR"/>
              <a:t>* killall</a:t>
            </a:r>
          </a:p>
          <a:p>
            <a:r>
              <a:rPr lang="tr-TR"/>
              <a:t>      --&gt;süreçlere sinyalleri süreç ismi ile iletmektedir.</a:t>
            </a:r>
          </a:p>
          <a:p>
            <a:r>
              <a:rPr lang="tr-TR"/>
              <a:t>  ** killall -SIGSTOP httpd</a:t>
            </a:r>
          </a:p>
          <a:p>
            <a:r>
              <a:rPr lang="tr-TR"/>
              <a:t>*** kilall -SIGCONT httpd</a:t>
            </a:r>
          </a:p>
          <a:p>
            <a:endParaRPr lang="tr-TR"/>
          </a:p>
          <a:p>
            <a:r>
              <a:rPr lang="tr-TR"/>
              <a:t>"killall", "kill" ' in aksine sinyalleri süreçlere isimleri ile iletir.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50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1139</Words>
  <Application>Microsoft Office PowerPoint</Application>
  <PresentationFormat>Geniş ekran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Organik</vt:lpstr>
      <vt:lpstr>SÜREÇLER </vt:lpstr>
      <vt:lpstr>PowerPoint Sunusu</vt:lpstr>
      <vt:lpstr>PowerPoint Sunusu</vt:lpstr>
      <vt:lpstr>PowerPoint Sunusu</vt:lpstr>
      <vt:lpstr>PowerPoint Sunusu</vt:lpstr>
      <vt:lpstr>PowerPoint Sunusu</vt:lpstr>
      <vt:lpstr>KİLL</vt:lpstr>
      <vt:lpstr>PowerPoint Sunusu</vt:lpstr>
      <vt:lpstr>KİLLALL</vt:lpstr>
      <vt:lpstr>SÜREÇLERİN ÖNCELİKLERİ -1</vt:lpstr>
      <vt:lpstr>SÜREÇLERİN ÖNCELİKLERİ -2</vt:lpstr>
      <vt:lpstr>PowerPoint Sunusu</vt:lpstr>
      <vt:lpstr>SÜREÇ YÖNETİMİ: İŞ KONTROLÜ</vt:lpstr>
      <vt:lpstr>PowerPoint Sunusu</vt:lpstr>
      <vt:lpstr>PowerPoint Sunusu</vt:lpstr>
      <vt:lpstr>PowerPoint Sunusu</vt:lpstr>
      <vt:lpstr>ÖZET -1</vt:lpstr>
      <vt:lpstr>ÖZET -2</vt:lpstr>
      <vt:lpstr>Son Olarak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SÜREÇLER</dc:title>
  <dc:creator>ilteriş keskin</dc:creator>
  <cp:lastModifiedBy>ilteriş keskin</cp:lastModifiedBy>
  <cp:revision>9</cp:revision>
  <dcterms:created xsi:type="dcterms:W3CDTF">2016-08-14T13:56:34Z</dcterms:created>
  <dcterms:modified xsi:type="dcterms:W3CDTF">2016-08-15T07:30:15Z</dcterms:modified>
</cp:coreProperties>
</file>