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CB5-F38F-4F86-9873-90DFA9E3EAEF}"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37FEF-6F11-44B1-9289-40A5E6EA754B}" type="slidenum">
              <a:rPr lang="en-IN" smtClean="0"/>
              <a:t>‹#›</a:t>
            </a:fld>
            <a:endParaRPr lang="en-IN"/>
          </a:p>
        </p:txBody>
      </p:sp>
    </p:spTree>
    <p:extLst>
      <p:ext uri="{BB962C8B-B14F-4D97-AF65-F5344CB8AC3E}">
        <p14:creationId xmlns:p14="http://schemas.microsoft.com/office/powerpoint/2010/main" val="302286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837FEF-6F11-44B1-9289-40A5E6EA754B}" type="slidenum">
              <a:rPr lang="en-IN" smtClean="0"/>
              <a:t>11</a:t>
            </a:fld>
            <a:endParaRPr lang="en-IN"/>
          </a:p>
        </p:txBody>
      </p:sp>
    </p:spTree>
    <p:extLst>
      <p:ext uri="{BB962C8B-B14F-4D97-AF65-F5344CB8AC3E}">
        <p14:creationId xmlns:p14="http://schemas.microsoft.com/office/powerpoint/2010/main" val="95098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8552-6A04-6ED4-A09B-7ECCCD92B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52C7D-55FC-B368-6AB0-790405BA5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9FB832-AB1B-E016-84E8-6FE4DC76A19C}"/>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5" name="Footer Placeholder 4">
            <a:extLst>
              <a:ext uri="{FF2B5EF4-FFF2-40B4-BE49-F238E27FC236}">
                <a16:creationId xmlns:a16="http://schemas.microsoft.com/office/drawing/2014/main" id="{F73844D7-EA3A-D3EB-70E3-83CCE64BB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972CA-4491-2D40-568C-662DFFFD930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163737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25AA-F4AC-B55E-C9CB-363770BB6D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B36E3-6749-B408-6BAF-0DB88BDAA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1FA9A-37E4-C3A7-AE4F-DAFCB9136FFD}"/>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5" name="Footer Placeholder 4">
            <a:extLst>
              <a:ext uri="{FF2B5EF4-FFF2-40B4-BE49-F238E27FC236}">
                <a16:creationId xmlns:a16="http://schemas.microsoft.com/office/drawing/2014/main" id="{07AB6931-8B30-75F5-A371-146251C15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BB772-DD94-27ED-B83F-C82BE2AB5C7C}"/>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9285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DCCDB-5C9A-6AC2-5691-4518F4C0A6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BA631-BF68-748C-6FEB-2B4DCEF64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C0179-2898-F02F-8CD4-828799FF0091}"/>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5" name="Footer Placeholder 4">
            <a:extLst>
              <a:ext uri="{FF2B5EF4-FFF2-40B4-BE49-F238E27FC236}">
                <a16:creationId xmlns:a16="http://schemas.microsoft.com/office/drawing/2014/main" id="{A8438DFA-BCEB-0549-78DF-FDAF457B1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7F974-D4D5-2E22-A6D1-A6E9B7117B77}"/>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247515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A20B-BED3-D3D6-9A99-04D5138A44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3BA536-2BA7-856A-353C-5D9989D79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69B-EC47-FF6A-9893-0EC3D20A962B}"/>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5" name="Footer Placeholder 4">
            <a:extLst>
              <a:ext uri="{FF2B5EF4-FFF2-40B4-BE49-F238E27FC236}">
                <a16:creationId xmlns:a16="http://schemas.microsoft.com/office/drawing/2014/main" id="{FBFD616D-6224-BABC-E53B-75EDFB9B1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A1947C-81D1-9B4D-750C-A30737D711C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108282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5B3-4B91-5D1D-8566-73BDAEBDD7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F84ECF-975F-5CAF-2BAC-E4E906618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66861-3FF2-B144-6204-AA8850206220}"/>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5" name="Footer Placeholder 4">
            <a:extLst>
              <a:ext uri="{FF2B5EF4-FFF2-40B4-BE49-F238E27FC236}">
                <a16:creationId xmlns:a16="http://schemas.microsoft.com/office/drawing/2014/main" id="{2E73C636-63CF-12A7-2DF6-47DE56F37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26842-8A80-7817-AF73-38CCC610886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27653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CF9D-68F0-40E1-CED1-916F09674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67022-3399-7F31-22F1-EC62CC268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DCB42F-FC9B-EC4E-CFF0-B3B5EE231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67F35F-A203-EC3F-8F66-ACBDFF8D5A93}"/>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6" name="Footer Placeholder 5">
            <a:extLst>
              <a:ext uri="{FF2B5EF4-FFF2-40B4-BE49-F238E27FC236}">
                <a16:creationId xmlns:a16="http://schemas.microsoft.com/office/drawing/2014/main" id="{EE3AF6D1-F6DE-38DB-4A8C-18FECE86B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50D265-AA1B-79BB-DE52-684D376176CD}"/>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69242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01F0-E321-C798-1566-E623859F0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A7E0A1-9A97-81AE-62DD-381EB6883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C82CD-EE60-A58E-2C60-E209A7FFA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FFEB62-3738-DE65-E67E-BFEA4DFF7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4B48C-BBC3-D4F6-6D47-852B8FCC6C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9739D0-3948-935A-6F6F-151B8651A5C4}"/>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8" name="Footer Placeholder 7">
            <a:extLst>
              <a:ext uri="{FF2B5EF4-FFF2-40B4-BE49-F238E27FC236}">
                <a16:creationId xmlns:a16="http://schemas.microsoft.com/office/drawing/2014/main" id="{97AFE759-869B-EDFE-F989-D7F81040E1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05149C-06D0-10B5-7AA4-0104C6C80B4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47301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C4A7-7A50-2E88-A739-38119DBE6A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6DB1E1-3BA4-1A8C-6563-A17B51D12DD9}"/>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4" name="Footer Placeholder 3">
            <a:extLst>
              <a:ext uri="{FF2B5EF4-FFF2-40B4-BE49-F238E27FC236}">
                <a16:creationId xmlns:a16="http://schemas.microsoft.com/office/drawing/2014/main" id="{4D1A0151-6D16-D9A5-0258-8F92A0A418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F2FCD7-C452-9803-D149-C585D26BD3EC}"/>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406887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D3EF5-C3BB-FC64-E97E-F14890A2FB62}"/>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3" name="Footer Placeholder 2">
            <a:extLst>
              <a:ext uri="{FF2B5EF4-FFF2-40B4-BE49-F238E27FC236}">
                <a16:creationId xmlns:a16="http://schemas.microsoft.com/office/drawing/2014/main" id="{D0FAEBB8-0ED8-A061-662D-E785E0AFD6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BFB3FE-B55B-10E0-6918-B523437BA72C}"/>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143372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1BB6-352F-E334-5601-2E97F712D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9BFE2A-0CDA-08B6-07AA-5FBEA69A4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40887-AE00-DC79-00D4-A03E8341D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ACC19-0CE8-653F-213A-0420A7892E88}"/>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6" name="Footer Placeholder 5">
            <a:extLst>
              <a:ext uri="{FF2B5EF4-FFF2-40B4-BE49-F238E27FC236}">
                <a16:creationId xmlns:a16="http://schemas.microsoft.com/office/drawing/2014/main" id="{7F86B958-618F-CC09-99F9-0CF1232EF0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FA188-0510-DCA9-B9BA-1884E7433724}"/>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06329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69F4-C2F8-6E56-E1DD-13998CF21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D5A28E-8B2C-16E4-CB35-D1A64A957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89C708-CCB1-40B2-4F2D-42E06B5FA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F4BB-3ACE-5684-E76C-3A3EB03C408B}"/>
              </a:ext>
            </a:extLst>
          </p:cNvPr>
          <p:cNvSpPr>
            <a:spLocks noGrp="1"/>
          </p:cNvSpPr>
          <p:nvPr>
            <p:ph type="dt" sz="half" idx="10"/>
          </p:nvPr>
        </p:nvSpPr>
        <p:spPr/>
        <p:txBody>
          <a:bodyPr/>
          <a:lstStyle/>
          <a:p>
            <a:fld id="{8364A557-4F89-4A3D-BCB7-5F03DE2ACCD1}" type="datetimeFigureOut">
              <a:rPr lang="en-IN" smtClean="0"/>
              <a:t>17-03-2025</a:t>
            </a:fld>
            <a:endParaRPr lang="en-IN"/>
          </a:p>
        </p:txBody>
      </p:sp>
      <p:sp>
        <p:nvSpPr>
          <p:cNvPr id="6" name="Footer Placeholder 5">
            <a:extLst>
              <a:ext uri="{FF2B5EF4-FFF2-40B4-BE49-F238E27FC236}">
                <a16:creationId xmlns:a16="http://schemas.microsoft.com/office/drawing/2014/main" id="{961F33C3-84ED-A843-0F20-FEB9D5A413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C27F2-2A54-F234-331A-6B8E5740D855}"/>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90179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43F8F-CA67-CEE9-AB48-5AB8EBBF1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C71FF-BCD2-7F17-BD5B-A4AD2DE8A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E3912-A966-63A9-FB72-539821BDC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4A557-4F89-4A3D-BCB7-5F03DE2ACCD1}" type="datetimeFigureOut">
              <a:rPr lang="en-IN" smtClean="0"/>
              <a:t>17-03-2025</a:t>
            </a:fld>
            <a:endParaRPr lang="en-IN"/>
          </a:p>
        </p:txBody>
      </p:sp>
      <p:sp>
        <p:nvSpPr>
          <p:cNvPr id="5" name="Footer Placeholder 4">
            <a:extLst>
              <a:ext uri="{FF2B5EF4-FFF2-40B4-BE49-F238E27FC236}">
                <a16:creationId xmlns:a16="http://schemas.microsoft.com/office/drawing/2014/main" id="{AF498A13-B18B-01B5-5609-69FD35963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6E1731-BCF5-5C14-9F82-76E1801E2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03D01-63E9-4014-963E-8DF909B6A493}" type="slidenum">
              <a:rPr lang="en-IN" smtClean="0"/>
              <a:t>‹#›</a:t>
            </a:fld>
            <a:endParaRPr lang="en-IN"/>
          </a:p>
        </p:txBody>
      </p:sp>
    </p:spTree>
    <p:extLst>
      <p:ext uri="{BB962C8B-B14F-4D97-AF65-F5344CB8AC3E}">
        <p14:creationId xmlns:p14="http://schemas.microsoft.com/office/powerpoint/2010/main" val="3192752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57F218-0DAD-58DD-1C87-634FAF2DAD0A}"/>
              </a:ext>
            </a:extLst>
          </p:cNvPr>
          <p:cNvSpPr>
            <a:spLocks noChangeArrowheads="1"/>
          </p:cNvSpPr>
          <p:nvPr/>
        </p:nvSpPr>
        <p:spPr bwMode="auto">
          <a:xfrm>
            <a:off x="-4319700" y="1091361"/>
            <a:ext cx="21352869" cy="303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58510" tIns="228528" rIns="1144227" bIns="76176" numCol="1" anchor="ctr" anchorCtr="0" compatLnSpc="1">
            <a:prstTxWarp prst="textNoShape">
              <a:avLst/>
            </a:prstTxWarp>
            <a:spAutoFit/>
          </a:bodyPr>
          <a:lstStyle>
            <a:lvl1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1pPr>
            <a:lvl2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2pPr>
            <a:lvl3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3pPr>
            <a:lvl4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4pPr>
            <a:lvl5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5pPr>
            <a:lvl6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6pPr>
            <a:lvl7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7pPr>
            <a:lvl8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8pPr>
            <a:lvl9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2800" b="1" i="0" u="none" strike="noStrike" cap="none" normalizeH="0" baseline="0" dirty="0">
                <a:ln>
                  <a:noFill/>
                </a:ln>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“HANDWRITTEN DIGIT RECOGNITION USING DEEP LEARNING”</a:t>
            </a:r>
            <a:endParaRPr kumimoji="0" lang="en-US" altLang="en-US" sz="1000" b="0" i="0" u="none" strike="noStrike" cap="none" normalizeH="0" baseline="0" dirty="0">
              <a:ln>
                <a:noFill/>
              </a:ln>
              <a:solidFill>
                <a:srgbClr val="FF000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endParaRPr kumimoji="0" lang="en-US" altLang="en-US" sz="800" b="0" i="0" u="none" strike="noStrike" cap="none" normalizeH="0" baseline="0" dirty="0">
              <a:ln>
                <a:noFill/>
              </a:ln>
              <a:solidFill>
                <a:srgbClr val="FF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a:t>
            </a: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endParaRPr lang="en-US" alt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ea typeface="Times New Roman" panose="02020603050405020304" pitchFamily="18" charset="0"/>
              </a:rPr>
              <a:t>                                                                   MUHAMMAD SAALIM</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USN: 23BTRCL019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image1.png">
            <a:extLst>
              <a:ext uri="{FF2B5EF4-FFF2-40B4-BE49-F238E27FC236}">
                <a16:creationId xmlns:a16="http://schemas.microsoft.com/office/drawing/2014/main" id="{7BFF3A83-0AC0-88E1-C041-AE9D7BAB1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246" y="3707843"/>
            <a:ext cx="5606979" cy="196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93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1234E-0733-05A7-10E4-3015C1525551}"/>
              </a:ext>
            </a:extLst>
          </p:cNvPr>
          <p:cNvSpPr txBox="1"/>
          <p:nvPr/>
        </p:nvSpPr>
        <p:spPr>
          <a:xfrm>
            <a:off x="117987" y="103656"/>
            <a:ext cx="9026013" cy="5178277"/>
          </a:xfrm>
          <a:prstGeom prst="rect">
            <a:avLst/>
          </a:prstGeom>
          <a:noFill/>
        </p:spPr>
        <p:txBody>
          <a:bodyPr wrap="square">
            <a:spAutoFit/>
          </a:bodyPr>
          <a:lstStyle/>
          <a:p>
            <a:pPr>
              <a:lnSpc>
                <a:spcPct val="200000"/>
              </a:lnSpc>
              <a:buNone/>
            </a:pPr>
            <a:r>
              <a:rPr lang="en-IN" sz="2800" b="1" dirty="0">
                <a:effectLst/>
                <a:latin typeface="Times New Roman" panose="02020603050405020304" pitchFamily="18" charset="0"/>
                <a:ea typeface="Times New Roman" panose="02020603050405020304" pitchFamily="18" charset="0"/>
              </a:rPr>
              <a:t>Conclusion</a:t>
            </a:r>
            <a:endParaRPr lang="en-IN" sz="2000" dirty="0">
              <a:effectLst/>
              <a:latin typeface="Arial" panose="020B0604020202020204" pitchFamily="34" charset="0"/>
              <a:ea typeface="Arial" panose="020B0604020202020204" pitchFamily="34" charset="0"/>
            </a:endParaRPr>
          </a:p>
          <a:p>
            <a:pPr>
              <a:lnSpc>
                <a:spcPct val="200000"/>
              </a:lnSpc>
              <a:buNone/>
            </a:pPr>
            <a:endParaRPr lang="en-IN" sz="1400"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Times New Roman" panose="02020603050405020304" pitchFamily="18" charset="0"/>
              </a:rPr>
              <a:t>The implementation of the digit recognition system successfully demonstrates the power of deep learning in image classification. By leveraging a CNN model trained on the EMNIST dataset, we achieved high accuracy and real-time prediction capabilities. The project’s deployment using Flask ensures accessibility for end-users, making it a practical application of artificial intelligence in handwritten digit recognition. Future improvements may focus on increasing the dataset size, optimizing the model, and integrating additional preprocessing techniques to improve robustness.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3748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60B1-724B-F406-A78F-3C9AE4B59D6D}"/>
              </a:ext>
            </a:extLst>
          </p:cNvPr>
          <p:cNvSpPr>
            <a:spLocks noGrp="1"/>
          </p:cNvSpPr>
          <p:nvPr>
            <p:ph type="ctrTitle"/>
          </p:nvPr>
        </p:nvSpPr>
        <p:spPr/>
        <p:txBody>
          <a:bodyPr>
            <a:normAutofit/>
          </a:bodyPr>
          <a:lstStyle/>
          <a:p>
            <a:r>
              <a:rPr lang="en-US" sz="7200" b="1" dirty="0">
                <a:solidFill>
                  <a:srgbClr val="FF0000"/>
                </a:solidFill>
              </a:rPr>
              <a:t>THANK YOU</a:t>
            </a:r>
            <a:endParaRPr lang="en-IN" sz="7200" b="1" dirty="0">
              <a:solidFill>
                <a:srgbClr val="FF0000"/>
              </a:solidFill>
            </a:endParaRPr>
          </a:p>
        </p:txBody>
      </p:sp>
      <p:sp>
        <p:nvSpPr>
          <p:cNvPr id="3" name="Subtitle 2">
            <a:extLst>
              <a:ext uri="{FF2B5EF4-FFF2-40B4-BE49-F238E27FC236}">
                <a16:creationId xmlns:a16="http://schemas.microsoft.com/office/drawing/2014/main" id="{63883CB4-53ED-C367-A852-26C501539609}"/>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16378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987E23-E002-1E5D-03CC-8E7C197E5C94}"/>
              </a:ext>
            </a:extLst>
          </p:cNvPr>
          <p:cNvSpPr txBox="1"/>
          <p:nvPr/>
        </p:nvSpPr>
        <p:spPr>
          <a:xfrm>
            <a:off x="0" y="20556"/>
            <a:ext cx="11793894" cy="5583580"/>
          </a:xfrm>
          <a:prstGeom prst="rect">
            <a:avLst/>
          </a:prstGeom>
          <a:noFill/>
        </p:spPr>
        <p:txBody>
          <a:bodyPr wrap="square">
            <a:spAutoFit/>
          </a:bodyPr>
          <a:lstStyle/>
          <a:p>
            <a:pPr>
              <a:lnSpc>
                <a:spcPct val="115000"/>
              </a:lnSpc>
              <a:buNone/>
            </a:pPr>
            <a:r>
              <a:rPr lang="en-IN" sz="2400" b="1" dirty="0">
                <a:effectLst/>
                <a:latin typeface="Times New Roman" panose="02020603050405020304" pitchFamily="18" charset="0"/>
                <a:ea typeface="Arial" panose="020B0604020202020204" pitchFamily="34" charset="0"/>
              </a:rPr>
              <a:t> </a:t>
            </a:r>
            <a:r>
              <a:rPr lang="en-IN" sz="3200" b="1" dirty="0">
                <a:effectLst/>
                <a:latin typeface="Times New Roman" panose="02020603050405020304" pitchFamily="18" charset="0"/>
                <a:ea typeface="Arial" panose="020B0604020202020204" pitchFamily="34" charset="0"/>
              </a:rPr>
              <a:t>INTRODUCTION</a:t>
            </a:r>
          </a:p>
          <a:p>
            <a:pPr marL="342900" indent="-342900">
              <a:lnSpc>
                <a:spcPct val="115000"/>
              </a:lnSpc>
              <a:buFont typeface="Wingdings" panose="05000000000000000000" pitchFamily="2" charset="2"/>
              <a:buChar char="Ø"/>
            </a:pPr>
            <a:endParaRPr lang="en-IN" sz="2000" dirty="0">
              <a:effectLst/>
              <a:latin typeface="Arial" panose="020B0604020202020204" pitchFamily="34" charset="0"/>
              <a:ea typeface="Arial" panose="020B0604020202020204" pitchFamily="34" charset="0"/>
            </a:endParaRPr>
          </a:p>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Arial" panose="020B0604020202020204" pitchFamily="34" charset="0"/>
              </a:rPr>
              <a:t>In the modern era of automation and artificial intelligence, the ability to recognize and interpret handwritten text has become an essential technological advancement. Handwritten digit recognition is widely used in various applications, including banking systems for check verification, postal services for automatic mail sorting, and educational platforms for digitizing handwritten notes. Traditional methods of digit recognition relied on rule-based algorithms and pattern-matching techniques, which often struggled to handle variations in handwriting styles, orientations, and distortions.</a:t>
            </a:r>
          </a:p>
          <a:p>
            <a:pPr marL="285750" indent="-285750" algn="just">
              <a:lnSpc>
                <a:spcPct val="150000"/>
              </a:lnSpc>
              <a:buFont typeface="Wingdings" panose="05000000000000000000" pitchFamily="2" charset="2"/>
              <a:buChar char="Ø"/>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Arial" panose="020B0604020202020204" pitchFamily="34" charset="0"/>
              </a:rPr>
              <a:t>By leveraging Convolutional Neural Networks (CNNs), the system is trained to identify and classify handwritten digits with high precision. The model is integrated into a web-based application using Flask, allowing users to upload images and receive real-time predictions. This project not only demonstrates the effectiveness of deep learning in pattern recognition but also highlights its potential for real-world applications where digit classification plays a vital role.</a:t>
            </a:r>
            <a:endParaRPr lang="en-IN" sz="1800" dirty="0">
              <a:effectLst/>
              <a:latin typeface="Arial" panose="020B0604020202020204" pitchFamily="34" charset="0"/>
              <a:ea typeface="Arial" panose="020B0604020202020204" pitchFamily="34" charset="0"/>
            </a:endParaRPr>
          </a:p>
          <a:p>
            <a:pPr algn="just">
              <a:lnSpc>
                <a:spcPct val="200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5335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871B4-9496-196D-F44F-214028415C14}"/>
              </a:ext>
            </a:extLst>
          </p:cNvPr>
          <p:cNvSpPr txBox="1"/>
          <p:nvPr/>
        </p:nvSpPr>
        <p:spPr>
          <a:xfrm>
            <a:off x="167150" y="220429"/>
            <a:ext cx="11926528" cy="5796459"/>
          </a:xfrm>
          <a:prstGeom prst="rect">
            <a:avLst/>
          </a:prstGeom>
          <a:noFill/>
        </p:spPr>
        <p:txBody>
          <a:bodyPr wrap="square">
            <a:spAutoFit/>
          </a:bodyPr>
          <a:lstStyle/>
          <a:p>
            <a:pPr algn="just">
              <a:lnSpc>
                <a:spcPct val="150000"/>
              </a:lnSpc>
              <a:spcBef>
                <a:spcPts val="1800"/>
              </a:spcBef>
              <a:spcAft>
                <a:spcPts val="600"/>
              </a:spcAft>
              <a:buNone/>
            </a:pPr>
            <a:r>
              <a:rPr lang="en-IN" sz="2400" b="1" dirty="0">
                <a:effectLst/>
                <a:latin typeface="Times New Roman" panose="02020603050405020304" pitchFamily="18" charset="0"/>
                <a:ea typeface="Times New Roman" panose="02020603050405020304" pitchFamily="18" charset="0"/>
              </a:rPr>
              <a:t>SCOPE</a:t>
            </a:r>
            <a:endParaRPr lang="en-IN" sz="2800" b="1" dirty="0">
              <a:effectLst/>
              <a:latin typeface="Arial" panose="020B0604020202020204" pitchFamily="34"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dirty="0">
                <a:effectLst/>
                <a:latin typeface="Arial" panose="020B0604020202020204" pitchFamily="34" charset="0"/>
                <a:ea typeface="Arial" panose="020B0604020202020204" pitchFamily="34" charset="0"/>
              </a:rPr>
              <a:t>The scope of this project extends beyond simple digit recognition by exploring the potential of deep learning in handwritten character analysis. It focuses on creating a robust and scalable system that can be expanded to recognize not just digits but also letters and symbols in the future. The project encompasses various stages, including data preprocessing, model training, web application integration, and user interaction through an intuitive interface. </a:t>
            </a:r>
          </a:p>
          <a:p>
            <a:pPr algn="just">
              <a:lnSpc>
                <a:spcPct val="150000"/>
              </a:lnSpc>
              <a:buNone/>
            </a:pPr>
            <a:endParaRPr lang="en-IN" dirty="0">
              <a:latin typeface="Arial" panose="020B0604020202020204" pitchFamily="34" charset="0"/>
              <a:ea typeface="Arial" panose="020B0604020202020204" pitchFamily="34" charset="0"/>
            </a:endParaRPr>
          </a:p>
          <a:p>
            <a:pPr algn="just">
              <a:lnSpc>
                <a:spcPct val="150000"/>
              </a:lnSpc>
              <a:buNone/>
            </a:pPr>
            <a:endParaRPr lang="en-IN" sz="1800" dirty="0">
              <a:effectLst/>
              <a:latin typeface="Arial" panose="020B0604020202020204" pitchFamily="34" charset="0"/>
              <a:ea typeface="Arial" panose="020B0604020202020204" pitchFamily="34" charset="0"/>
            </a:endParaRPr>
          </a:p>
          <a:p>
            <a:pPr algn="just">
              <a:lnSpc>
                <a:spcPct val="150000"/>
              </a:lnSpc>
              <a:buNone/>
            </a:pPr>
            <a:r>
              <a:rPr lang="en-IN" sz="2400" b="1" dirty="0">
                <a:effectLst/>
                <a:latin typeface="Times New Roman" panose="02020603050405020304" pitchFamily="18" charset="0"/>
                <a:ea typeface="Times New Roman" panose="02020603050405020304" pitchFamily="18" charset="0"/>
              </a:rPr>
              <a:t>OBJECTIVE</a:t>
            </a:r>
            <a:endParaRPr lang="en-IN" sz="2800" b="1" dirty="0">
              <a:effectLst/>
              <a:latin typeface="Arial" panose="020B0604020202020204" pitchFamily="34"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dirty="0">
                <a:effectLst/>
                <a:latin typeface="Arial" panose="020B0604020202020204" pitchFamily="34" charset="0"/>
                <a:ea typeface="Arial" panose="020B0604020202020204" pitchFamily="34" charset="0"/>
              </a:rPr>
              <a:t>The primary objectives of this project are to develop a deep learning model that can accurately classify handwritten digits, preprocess input images to match the dataset format, and deploy the trained model as a user-friendly web application using Flask. The project aims to bridge the gap between theoretical deep learning concepts and their practical implementation, ensuring real-time usability</a:t>
            </a:r>
          </a:p>
        </p:txBody>
      </p:sp>
    </p:spTree>
    <p:extLst>
      <p:ext uri="{BB962C8B-B14F-4D97-AF65-F5344CB8AC3E}">
        <p14:creationId xmlns:p14="http://schemas.microsoft.com/office/powerpoint/2010/main" val="20379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D4AA7-3EBD-6607-A165-CC4E537CAE5E}"/>
              </a:ext>
            </a:extLst>
          </p:cNvPr>
          <p:cNvSpPr txBox="1"/>
          <p:nvPr/>
        </p:nvSpPr>
        <p:spPr>
          <a:xfrm>
            <a:off x="235974" y="0"/>
            <a:ext cx="11956025" cy="2839175"/>
          </a:xfrm>
          <a:prstGeom prst="rect">
            <a:avLst/>
          </a:prstGeom>
          <a:noFill/>
        </p:spPr>
        <p:txBody>
          <a:bodyPr wrap="square">
            <a:spAutoFit/>
          </a:bodyPr>
          <a:lstStyle/>
          <a:p>
            <a:pPr algn="just">
              <a:lnSpc>
                <a:spcPct val="200000"/>
              </a:lnSpc>
              <a:buNone/>
            </a:pPr>
            <a:r>
              <a:rPr lang="en-IN" sz="2000" b="1" dirty="0">
                <a:effectLst/>
                <a:latin typeface="Times New Roman" panose="02020603050405020304" pitchFamily="18" charset="0"/>
                <a:ea typeface="Arial" panose="020B0604020202020204" pitchFamily="34" charset="0"/>
              </a:rPr>
              <a:t>Image Processing Techniques</a:t>
            </a:r>
            <a:endParaRPr lang="en-IN"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Arial" panose="020B0604020202020204" pitchFamily="34" charset="0"/>
              </a:rPr>
              <a:t>Before feeding handwritten digit images into the model, preprocessing is essential to enhance accuracy. The system applies various techniques, including grayscale conversion, normalization, noise reduction, and resizing to 28x28 pixels, the standard input size for CNN-based digit recognition. Edge detection techniques, such as Sobel filtering, can also be used to improve feature extraction.</a:t>
            </a:r>
            <a:endParaRPr lang="en-IN" sz="16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8A95A3ED-7D60-B134-B2AC-9104E963D2FF}"/>
              </a:ext>
            </a:extLst>
          </p:cNvPr>
          <p:cNvSpPr txBox="1"/>
          <p:nvPr/>
        </p:nvSpPr>
        <p:spPr>
          <a:xfrm>
            <a:off x="235974" y="2777620"/>
            <a:ext cx="12024852" cy="3398816"/>
          </a:xfrm>
          <a:prstGeom prst="rect">
            <a:avLst/>
          </a:prstGeom>
          <a:noFill/>
        </p:spPr>
        <p:txBody>
          <a:bodyPr wrap="square">
            <a:spAutoFit/>
          </a:bodyPr>
          <a:lstStyle/>
          <a:p>
            <a:pPr algn="just">
              <a:lnSpc>
                <a:spcPct val="200000"/>
              </a:lnSpc>
              <a:buNone/>
            </a:pPr>
            <a:r>
              <a:rPr lang="en-IN" sz="2000" b="1" dirty="0">
                <a:effectLst/>
                <a:latin typeface="Times New Roman" panose="02020603050405020304" pitchFamily="18" charset="0"/>
                <a:ea typeface="Arial" panose="020B0604020202020204" pitchFamily="34" charset="0"/>
              </a:rPr>
              <a:t>Advantages of Deep Learning in Digit Recognition</a:t>
            </a:r>
            <a:endParaRPr lang="en-IN" dirty="0">
              <a:effectLst/>
              <a:latin typeface="Arial" panose="020B0604020202020204" pitchFamily="34" charset="0"/>
              <a:ea typeface="Arial" panose="020B0604020202020204" pitchFamily="34" charset="0"/>
            </a:endParaRPr>
          </a:p>
          <a:p>
            <a:pPr algn="just">
              <a:lnSpc>
                <a:spcPct val="200000"/>
              </a:lnSpc>
              <a:buNone/>
            </a:pPr>
            <a:r>
              <a:rPr lang="en-IN" sz="1800" dirty="0">
                <a:effectLst/>
                <a:latin typeface="Times New Roman" panose="02020603050405020304" pitchFamily="18" charset="0"/>
                <a:ea typeface="Arial" panose="020B0604020202020204" pitchFamily="34" charset="0"/>
              </a:rPr>
              <a:t>Deep learning, specifically CNNs, provides superior performance in image classification tasks. Unlike traditional machine learning methods that require handcrafted features, CNNs automatically learn spatial hierarchies of features. This results in higher accuracy, robustness to variations in handwriting styles, and adaptability to new datasets without extensive feature engineering. CNN-based recognition systems also outperform rule-based and template-matching approaches in digit classification</a:t>
            </a:r>
            <a:endParaRPr lang="en-IN" dirty="0"/>
          </a:p>
        </p:txBody>
      </p:sp>
    </p:spTree>
    <p:extLst>
      <p:ext uri="{BB962C8B-B14F-4D97-AF65-F5344CB8AC3E}">
        <p14:creationId xmlns:p14="http://schemas.microsoft.com/office/powerpoint/2010/main" val="112530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EDECE-D0E9-B567-F0CC-F460ED17230B}"/>
              </a:ext>
            </a:extLst>
          </p:cNvPr>
          <p:cNvSpPr txBox="1"/>
          <p:nvPr/>
        </p:nvSpPr>
        <p:spPr>
          <a:xfrm>
            <a:off x="0" y="195591"/>
            <a:ext cx="6096000" cy="523220"/>
          </a:xfrm>
          <a:prstGeom prst="rect">
            <a:avLst/>
          </a:prstGeom>
          <a:noFill/>
        </p:spPr>
        <p:txBody>
          <a:bodyPr wrap="square">
            <a:spAutoFit/>
          </a:bodyPr>
          <a:lstStyle/>
          <a:p>
            <a:r>
              <a:rPr lang="en-IN" sz="2800" b="1" dirty="0">
                <a:effectLst/>
                <a:latin typeface="Times New Roman" panose="02020603050405020304" pitchFamily="18" charset="0"/>
                <a:ea typeface="Arial" panose="020B0604020202020204" pitchFamily="34" charset="0"/>
              </a:rPr>
              <a:t>Architecture Diagram</a:t>
            </a:r>
            <a:endParaRPr lang="en-IN" sz="2800" dirty="0"/>
          </a:p>
        </p:txBody>
      </p:sp>
      <p:pic>
        <p:nvPicPr>
          <p:cNvPr id="5" name="Picture 4">
            <a:extLst>
              <a:ext uri="{FF2B5EF4-FFF2-40B4-BE49-F238E27FC236}">
                <a16:creationId xmlns:a16="http://schemas.microsoft.com/office/drawing/2014/main" id="{C6D09CA4-6CD2-519B-9EB0-3AEC545A4C07}"/>
              </a:ext>
            </a:extLst>
          </p:cNvPr>
          <p:cNvPicPr>
            <a:picLocks noChangeAspect="1"/>
          </p:cNvPicPr>
          <p:nvPr/>
        </p:nvPicPr>
        <p:blipFill>
          <a:blip r:embed="rId2"/>
          <a:stretch>
            <a:fillRect/>
          </a:stretch>
        </p:blipFill>
        <p:spPr>
          <a:xfrm>
            <a:off x="2192593" y="1120876"/>
            <a:ext cx="8681883" cy="5279923"/>
          </a:xfrm>
          <a:prstGeom prst="rect">
            <a:avLst/>
          </a:prstGeom>
        </p:spPr>
      </p:pic>
    </p:spTree>
    <p:extLst>
      <p:ext uri="{BB962C8B-B14F-4D97-AF65-F5344CB8AC3E}">
        <p14:creationId xmlns:p14="http://schemas.microsoft.com/office/powerpoint/2010/main" val="389673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3BA74-4354-9AC6-5B4A-EC8768266D86}"/>
              </a:ext>
            </a:extLst>
          </p:cNvPr>
          <p:cNvSpPr txBox="1"/>
          <p:nvPr/>
        </p:nvSpPr>
        <p:spPr>
          <a:xfrm>
            <a:off x="93407" y="-95000"/>
            <a:ext cx="12359148" cy="4079707"/>
          </a:xfrm>
          <a:prstGeom prst="rect">
            <a:avLst/>
          </a:prstGeom>
          <a:noFill/>
        </p:spPr>
        <p:txBody>
          <a:bodyPr wrap="square">
            <a:spAutoFit/>
          </a:bodyPr>
          <a:lstStyle/>
          <a:p>
            <a:pPr algn="just">
              <a:lnSpc>
                <a:spcPct val="200000"/>
              </a:lnSpc>
              <a:buNone/>
            </a:pPr>
            <a:r>
              <a:rPr lang="en-IN" sz="2000" b="1" dirty="0">
                <a:effectLst/>
                <a:latin typeface="Times New Roman" panose="02020603050405020304" pitchFamily="18" charset="0"/>
                <a:ea typeface="Arial" panose="020B0604020202020204" pitchFamily="34" charset="0"/>
              </a:rPr>
              <a:t>Hardware Requirements</a:t>
            </a:r>
            <a:endParaRPr lang="en-IN" dirty="0">
              <a:effectLst/>
              <a:latin typeface="Arial" panose="020B0604020202020204" pitchFamily="34" charset="0"/>
              <a:ea typeface="Arial" panose="020B0604020202020204" pitchFamily="34" charset="0"/>
            </a:endParaRPr>
          </a:p>
          <a:p>
            <a:pPr algn="just">
              <a:lnSpc>
                <a:spcPct val="200000"/>
              </a:lnSpc>
              <a:buNone/>
            </a:pPr>
            <a:r>
              <a:rPr lang="en-IN" sz="1600" dirty="0">
                <a:effectLst/>
                <a:latin typeface="Times New Roman" panose="02020603050405020304" pitchFamily="18" charset="0"/>
                <a:ea typeface="Arial" panose="020B0604020202020204" pitchFamily="34" charset="0"/>
              </a:rPr>
              <a:t>For training the CNN model, high-performance hardware is recommended:</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Wingdings" panose="05000000000000000000" pitchFamily="2" charset="2"/>
              <a:buChar char="Ø"/>
              <a:tabLst>
                <a:tab pos="457200" algn="l"/>
              </a:tabLst>
            </a:pPr>
            <a:r>
              <a:rPr lang="en-IN" sz="1600" b="1" dirty="0">
                <a:effectLst/>
                <a:latin typeface="Times New Roman" panose="02020603050405020304" pitchFamily="18" charset="0"/>
                <a:ea typeface="Arial" panose="020B0604020202020204" pitchFamily="34" charset="0"/>
              </a:rPr>
              <a:t>Processor:</a:t>
            </a:r>
            <a:r>
              <a:rPr lang="en-IN" sz="1600" dirty="0">
                <a:effectLst/>
                <a:latin typeface="Times New Roman" panose="02020603050405020304" pitchFamily="18" charset="0"/>
                <a:ea typeface="Arial" panose="020B0604020202020204" pitchFamily="34" charset="0"/>
              </a:rPr>
              <a:t> Intel i7 or higher / AMD </a:t>
            </a:r>
            <a:r>
              <a:rPr lang="en-IN" sz="1600" dirty="0" err="1">
                <a:effectLst/>
                <a:latin typeface="Times New Roman" panose="02020603050405020304" pitchFamily="18" charset="0"/>
                <a:ea typeface="Arial" panose="020B0604020202020204" pitchFamily="34" charset="0"/>
              </a:rPr>
              <a:t>Ryzen</a:t>
            </a:r>
            <a:r>
              <a:rPr lang="en-IN" sz="1600" dirty="0">
                <a:effectLst/>
                <a:latin typeface="Times New Roman" panose="02020603050405020304" pitchFamily="18" charset="0"/>
                <a:ea typeface="Arial" panose="020B0604020202020204" pitchFamily="34" charset="0"/>
              </a:rPr>
              <a:t> 7 or higher</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Wingdings" panose="05000000000000000000" pitchFamily="2" charset="2"/>
              <a:buChar char="Ø"/>
              <a:tabLst>
                <a:tab pos="457200" algn="l"/>
              </a:tabLst>
            </a:pPr>
            <a:r>
              <a:rPr lang="en-IN" sz="1600" b="1" dirty="0">
                <a:effectLst/>
                <a:latin typeface="Times New Roman" panose="02020603050405020304" pitchFamily="18" charset="0"/>
                <a:ea typeface="Arial" panose="020B0604020202020204" pitchFamily="34" charset="0"/>
              </a:rPr>
              <a:t>RAM:</a:t>
            </a:r>
            <a:r>
              <a:rPr lang="en-IN" sz="1600" dirty="0">
                <a:effectLst/>
                <a:latin typeface="Times New Roman" panose="02020603050405020304" pitchFamily="18" charset="0"/>
                <a:ea typeface="Arial" panose="020B0604020202020204" pitchFamily="34" charset="0"/>
              </a:rPr>
              <a:t> 16GB or more</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Wingdings" panose="05000000000000000000" pitchFamily="2" charset="2"/>
              <a:buChar char="Ø"/>
              <a:tabLst>
                <a:tab pos="457200" algn="l"/>
              </a:tabLst>
            </a:pPr>
            <a:r>
              <a:rPr lang="en-IN" sz="1600" b="1" dirty="0">
                <a:effectLst/>
                <a:latin typeface="Times New Roman" panose="02020603050405020304" pitchFamily="18" charset="0"/>
                <a:ea typeface="Arial" panose="020B0604020202020204" pitchFamily="34" charset="0"/>
              </a:rPr>
              <a:t>GPU:</a:t>
            </a:r>
            <a:r>
              <a:rPr lang="en-IN" sz="1600" dirty="0">
                <a:effectLst/>
                <a:latin typeface="Times New Roman" panose="02020603050405020304" pitchFamily="18" charset="0"/>
                <a:ea typeface="Arial" panose="020B0604020202020204" pitchFamily="34" charset="0"/>
              </a:rPr>
              <a:t> NVIDIA RTX 3060 or higher (for faster model training)</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Wingdings" panose="05000000000000000000" pitchFamily="2" charset="2"/>
              <a:buChar char="Ø"/>
              <a:tabLst>
                <a:tab pos="457200" algn="l"/>
              </a:tabLst>
            </a:pPr>
            <a:r>
              <a:rPr lang="en-IN" sz="1600" b="1" dirty="0">
                <a:effectLst/>
                <a:latin typeface="Times New Roman" panose="02020603050405020304" pitchFamily="18" charset="0"/>
                <a:ea typeface="Arial" panose="020B0604020202020204" pitchFamily="34" charset="0"/>
              </a:rPr>
              <a:t>Storage:</a:t>
            </a:r>
            <a:r>
              <a:rPr lang="en-IN" sz="1600" dirty="0">
                <a:effectLst/>
                <a:latin typeface="Times New Roman" panose="02020603050405020304" pitchFamily="18" charset="0"/>
                <a:ea typeface="Arial" panose="020B0604020202020204" pitchFamily="34" charset="0"/>
              </a:rPr>
              <a:t> 500GB SSD (to store datasets and models efficiently)</a:t>
            </a:r>
            <a:endParaRPr lang="en-IN" sz="1400" dirty="0">
              <a:effectLst/>
              <a:latin typeface="Arial" panose="020B0604020202020204" pitchFamily="34" charset="0"/>
              <a:ea typeface="Arial" panose="020B0604020202020204" pitchFamily="34" charset="0"/>
            </a:endParaRPr>
          </a:p>
          <a:p>
            <a:pPr algn="just">
              <a:lnSpc>
                <a:spcPct val="200000"/>
              </a:lnSpc>
              <a:buNone/>
            </a:pPr>
            <a:r>
              <a:rPr lang="en-IN" sz="1600" dirty="0">
                <a:effectLst/>
                <a:latin typeface="Times New Roman" panose="02020603050405020304" pitchFamily="18" charset="0"/>
                <a:ea typeface="Arial" panose="020B0604020202020204" pitchFamily="34" charset="0"/>
              </a:rPr>
              <a:t>For deployment, the system can run on a standard server or cloud environment with moderate computing power.</a:t>
            </a:r>
            <a:endParaRPr lang="en-IN" sz="1400" dirty="0">
              <a:effectLst/>
              <a:latin typeface="Arial" panose="020B0604020202020204" pitchFamily="34" charset="0"/>
              <a:ea typeface="Arial" panose="020B0604020202020204" pitchFamily="34" charset="0"/>
            </a:endParaRPr>
          </a:p>
          <a:p>
            <a:pPr algn="just">
              <a:lnSpc>
                <a:spcPct val="200000"/>
              </a:lnSpc>
              <a:buNone/>
            </a:pPr>
            <a:r>
              <a:rPr lang="en-IN" sz="1600"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0C398074-3D9E-C7AC-3DE8-11351D685E5F}"/>
              </a:ext>
            </a:extLst>
          </p:cNvPr>
          <p:cNvSpPr txBox="1"/>
          <p:nvPr/>
        </p:nvSpPr>
        <p:spPr>
          <a:xfrm>
            <a:off x="93407" y="3320499"/>
            <a:ext cx="11857704" cy="3516284"/>
          </a:xfrm>
          <a:prstGeom prst="rect">
            <a:avLst/>
          </a:prstGeom>
          <a:noFill/>
        </p:spPr>
        <p:txBody>
          <a:bodyPr wrap="square">
            <a:spAutoFit/>
          </a:bodyPr>
          <a:lstStyle/>
          <a:p>
            <a:pPr algn="just">
              <a:lnSpc>
                <a:spcPct val="200000"/>
              </a:lnSpc>
              <a:buNone/>
            </a:pPr>
            <a:r>
              <a:rPr lang="en-IN" sz="2400" b="1" dirty="0">
                <a:effectLst/>
                <a:latin typeface="Times New Roman" panose="02020603050405020304" pitchFamily="18" charset="0"/>
                <a:ea typeface="Times New Roman" panose="02020603050405020304" pitchFamily="18" charset="0"/>
              </a:rPr>
              <a:t>Dataset Description</a:t>
            </a:r>
            <a:endParaRPr lang="en-IN" sz="2000" dirty="0">
              <a:effectLst/>
              <a:latin typeface="Arial" panose="020B0604020202020204" pitchFamily="34" charset="0"/>
              <a:ea typeface="Arial" panose="020B0604020202020204" pitchFamily="34" charset="0"/>
            </a:endParaRPr>
          </a:p>
          <a:p>
            <a:pPr algn="just">
              <a:lnSpc>
                <a:spcPct val="200000"/>
              </a:lnSpc>
              <a:buNone/>
            </a:pPr>
            <a:r>
              <a:rPr lang="en-IN" sz="1800" dirty="0">
                <a:effectLst/>
                <a:latin typeface="Times New Roman" panose="02020603050405020304" pitchFamily="18" charset="0"/>
                <a:ea typeface="Times New Roman" panose="02020603050405020304" pitchFamily="18" charset="0"/>
              </a:rPr>
              <a:t>The project uses the </a:t>
            </a:r>
            <a:r>
              <a:rPr lang="en-IN" sz="1800" b="1" dirty="0">
                <a:effectLst/>
                <a:latin typeface="Times New Roman" panose="02020603050405020304" pitchFamily="18" charset="0"/>
                <a:ea typeface="Times New Roman" panose="02020603050405020304" pitchFamily="18" charset="0"/>
              </a:rPr>
              <a:t>EMNIST (Extended MNIST) dataset</a:t>
            </a:r>
            <a:r>
              <a:rPr lang="en-IN" sz="1800" dirty="0">
                <a:effectLst/>
                <a:latin typeface="Times New Roman" panose="02020603050405020304" pitchFamily="18" charset="0"/>
                <a:ea typeface="Times New Roman" panose="02020603050405020304" pitchFamily="18" charset="0"/>
              </a:rPr>
              <a:t>, a larger variant of the MNIST dataset that includes handwritten digits and letters. The dataset consists of:</a:t>
            </a:r>
            <a:endParaRPr lang="en-IN" sz="1600" dirty="0">
              <a:effectLst/>
              <a:latin typeface="Arial" panose="020B0604020202020204" pitchFamily="34" charset="0"/>
              <a:ea typeface="Arial" panose="020B0604020202020204" pitchFamily="34" charset="0"/>
            </a:endParaRPr>
          </a:p>
          <a:p>
            <a:pPr lvl="0" algn="just">
              <a:lnSpc>
                <a:spcPct val="200000"/>
              </a:lnSpc>
              <a:buSzPts val="1000"/>
              <a:tabLst>
                <a:tab pos="457200" algn="l"/>
              </a:tabLst>
            </a:pPr>
            <a:r>
              <a:rPr lang="en-IN" sz="1800" b="1" dirty="0">
                <a:effectLst/>
                <a:latin typeface="Times New Roman" panose="02020603050405020304" pitchFamily="18" charset="0"/>
                <a:ea typeface="Times New Roman" panose="02020603050405020304" pitchFamily="18" charset="0"/>
              </a:rPr>
              <a:t>Train Set</a:t>
            </a:r>
            <a:r>
              <a:rPr lang="en-IN" sz="1800" dirty="0">
                <a:effectLst/>
                <a:latin typeface="Times New Roman" panose="02020603050405020304" pitchFamily="18" charset="0"/>
                <a:ea typeface="Times New Roman" panose="02020603050405020304" pitchFamily="18" charset="0"/>
              </a:rPr>
              <a:t>: 240,000 images</a:t>
            </a:r>
            <a:r>
              <a:rPr lang="en-IN" sz="1600" dirty="0">
                <a:latin typeface="Arial" panose="020B0604020202020204" pitchFamily="34"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Test Set</a:t>
            </a:r>
            <a:r>
              <a:rPr lang="en-IN" sz="1800" dirty="0">
                <a:effectLst/>
                <a:latin typeface="Times New Roman" panose="02020603050405020304" pitchFamily="18" charset="0"/>
                <a:ea typeface="Times New Roman" panose="02020603050405020304" pitchFamily="18" charset="0"/>
              </a:rPr>
              <a:t>: 40,000 images</a:t>
            </a:r>
            <a:r>
              <a:rPr lang="en-IN" sz="1600" dirty="0">
                <a:latin typeface="Arial" panose="020B0604020202020204" pitchFamily="34"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Image Size</a:t>
            </a:r>
            <a:r>
              <a:rPr lang="en-IN" sz="1800" dirty="0">
                <a:effectLst/>
                <a:latin typeface="Times New Roman" panose="02020603050405020304" pitchFamily="18" charset="0"/>
                <a:ea typeface="Times New Roman" panose="02020603050405020304" pitchFamily="18" charset="0"/>
              </a:rPr>
              <a:t>: 28×28 pixels (grayscale)</a:t>
            </a:r>
            <a:r>
              <a:rPr lang="en-IN" sz="1600" dirty="0">
                <a:latin typeface="Arial" panose="020B0604020202020204" pitchFamily="34"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Classes</a:t>
            </a:r>
            <a:r>
              <a:rPr lang="en-IN" sz="1800" dirty="0">
                <a:effectLst/>
                <a:latin typeface="Times New Roman" panose="02020603050405020304" pitchFamily="18" charset="0"/>
                <a:ea typeface="Times New Roman" panose="02020603050405020304" pitchFamily="18" charset="0"/>
              </a:rPr>
              <a:t>: 10 (digits 0-9)</a:t>
            </a:r>
            <a:endParaRPr lang="en-IN" sz="1600"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Times New Roman" panose="02020603050405020304" pitchFamily="18" charset="0"/>
              </a:rPr>
              <a:t>Each image in the dataset is </a:t>
            </a:r>
            <a:r>
              <a:rPr lang="en-IN" sz="1800" dirty="0" err="1">
                <a:effectLst/>
                <a:latin typeface="Times New Roman" panose="02020603050405020304" pitchFamily="18" charset="0"/>
                <a:ea typeface="Times New Roman" panose="02020603050405020304" pitchFamily="18" charset="0"/>
              </a:rPr>
              <a:t>preprocessed</a:t>
            </a:r>
            <a:r>
              <a:rPr lang="en-IN" sz="1800" dirty="0">
                <a:effectLst/>
                <a:latin typeface="Times New Roman" panose="02020603050405020304" pitchFamily="18" charset="0"/>
                <a:ea typeface="Times New Roman" panose="02020603050405020304" pitchFamily="18" charset="0"/>
              </a:rPr>
              <a:t> to normalize pixel values between 0 and 1, ensuring faster convergence during training.</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080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AE371-365B-12C4-A429-40A85D4E6030}"/>
              </a:ext>
            </a:extLst>
          </p:cNvPr>
          <p:cNvSpPr txBox="1"/>
          <p:nvPr/>
        </p:nvSpPr>
        <p:spPr>
          <a:xfrm>
            <a:off x="98322" y="0"/>
            <a:ext cx="12260826" cy="5862502"/>
          </a:xfrm>
          <a:prstGeom prst="rect">
            <a:avLst/>
          </a:prstGeom>
          <a:noFill/>
        </p:spPr>
        <p:txBody>
          <a:bodyPr wrap="square">
            <a:spAutoFit/>
          </a:bodyPr>
          <a:lstStyle/>
          <a:p>
            <a:pPr algn="just">
              <a:lnSpc>
                <a:spcPct val="200000"/>
              </a:lnSpc>
            </a:pPr>
            <a:r>
              <a:rPr lang="en-US" sz="2400" b="1" dirty="0"/>
              <a:t>Python Libraries Used</a:t>
            </a:r>
          </a:p>
          <a:p>
            <a:pPr marL="342900" indent="-342900" algn="just">
              <a:lnSpc>
                <a:spcPct val="200000"/>
              </a:lnSpc>
              <a:buFont typeface="+mj-lt"/>
              <a:buAutoNum type="arabicPeriod"/>
            </a:pPr>
            <a:r>
              <a:rPr lang="en-US" b="1" dirty="0"/>
              <a:t>TensorFlow/</a:t>
            </a:r>
            <a:r>
              <a:rPr lang="en-US" b="1" dirty="0" err="1"/>
              <a:t>Keras</a:t>
            </a:r>
            <a:r>
              <a:rPr lang="en-US" dirty="0"/>
              <a:t>: TensorFlow is an open-source deep learning framework developed by Google. </a:t>
            </a:r>
            <a:r>
              <a:rPr lang="en-US" dirty="0" err="1"/>
              <a:t>Keras</a:t>
            </a:r>
            <a:r>
              <a:rPr lang="en-US" dirty="0"/>
              <a:t>, an API built on top of TensorFlow, is used to construct and train the Convolutional Neural Network (CNN) model.</a:t>
            </a:r>
          </a:p>
          <a:p>
            <a:pPr marL="342900" indent="-342900" algn="just">
              <a:lnSpc>
                <a:spcPct val="200000"/>
              </a:lnSpc>
              <a:buFont typeface="+mj-lt"/>
              <a:buAutoNum type="arabicPeriod"/>
            </a:pPr>
            <a:r>
              <a:rPr lang="en-US" b="1" dirty="0"/>
              <a:t>NumPy</a:t>
            </a:r>
            <a:r>
              <a:rPr lang="en-US" dirty="0"/>
              <a:t>: A fundamental library for numerical computations in Python, used for handling multi-dimensional arrays.</a:t>
            </a:r>
          </a:p>
          <a:p>
            <a:pPr marL="342900" indent="-342900" algn="just">
              <a:lnSpc>
                <a:spcPct val="200000"/>
              </a:lnSpc>
              <a:buFont typeface="+mj-lt"/>
              <a:buAutoNum type="arabicPeriod"/>
            </a:pPr>
            <a:r>
              <a:rPr lang="en-US" b="1" dirty="0"/>
              <a:t>Pandas</a:t>
            </a:r>
            <a:r>
              <a:rPr lang="en-US" dirty="0"/>
              <a:t>: A data manipulation and analysis library that helps in handling structured data.</a:t>
            </a:r>
          </a:p>
          <a:p>
            <a:pPr marL="342900" indent="-342900" algn="just">
              <a:lnSpc>
                <a:spcPct val="200000"/>
              </a:lnSpc>
              <a:buFont typeface="+mj-lt"/>
              <a:buAutoNum type="arabicPeriod"/>
            </a:pPr>
            <a:r>
              <a:rPr lang="en-US" b="1" dirty="0"/>
              <a:t>Matplotlib &amp; Seaborn</a:t>
            </a:r>
            <a:r>
              <a:rPr lang="en-US" dirty="0"/>
              <a:t>: These are visualization libraries used to plot dataset distributions, accuracy graphs, and loss curves.</a:t>
            </a:r>
          </a:p>
          <a:p>
            <a:pPr marL="342900" indent="-342900" algn="just">
              <a:lnSpc>
                <a:spcPct val="200000"/>
              </a:lnSpc>
              <a:buFont typeface="+mj-lt"/>
              <a:buAutoNum type="arabicPeriod"/>
            </a:pPr>
            <a:r>
              <a:rPr lang="en-US" b="1" dirty="0"/>
              <a:t>OpenCV</a:t>
            </a:r>
            <a:r>
              <a:rPr lang="en-US" dirty="0"/>
              <a:t>: A library used for image processing tasks such as resizing, grayscale conversion, and thresholding.</a:t>
            </a:r>
          </a:p>
          <a:p>
            <a:pPr marL="342900" indent="-342900" algn="just">
              <a:lnSpc>
                <a:spcPct val="200000"/>
              </a:lnSpc>
              <a:buFont typeface="+mj-lt"/>
              <a:buAutoNum type="arabicPeriod"/>
            </a:pPr>
            <a:r>
              <a:rPr lang="en-US" b="1" dirty="0"/>
              <a:t>Flask</a:t>
            </a:r>
            <a:r>
              <a:rPr lang="en-US" dirty="0"/>
              <a:t>: A lightweight Python web framework used to create the backend for deploying the digit recognition model as a web application.</a:t>
            </a:r>
          </a:p>
          <a:p>
            <a:pPr marL="342900" indent="-342900" algn="just">
              <a:lnSpc>
                <a:spcPct val="200000"/>
              </a:lnSpc>
              <a:buFont typeface="+mj-lt"/>
              <a:buAutoNum type="arabicPeriod"/>
            </a:pPr>
            <a:r>
              <a:rPr lang="en-US" b="1" dirty="0"/>
              <a:t>PIL (Pillow)</a:t>
            </a:r>
            <a:r>
              <a:rPr lang="en-US" dirty="0"/>
              <a:t>: A library used for opening, manipulating, and converting images</a:t>
            </a:r>
          </a:p>
        </p:txBody>
      </p:sp>
    </p:spTree>
    <p:extLst>
      <p:ext uri="{BB962C8B-B14F-4D97-AF65-F5344CB8AC3E}">
        <p14:creationId xmlns:p14="http://schemas.microsoft.com/office/powerpoint/2010/main" val="224817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73B3C8-97A2-B678-390F-EACBFD7544D8}"/>
              </a:ext>
            </a:extLst>
          </p:cNvPr>
          <p:cNvPicPr>
            <a:picLocks noChangeAspect="1"/>
          </p:cNvPicPr>
          <p:nvPr/>
        </p:nvPicPr>
        <p:blipFill>
          <a:blip r:embed="rId2"/>
          <a:stretch>
            <a:fillRect/>
          </a:stretch>
        </p:blipFill>
        <p:spPr>
          <a:xfrm>
            <a:off x="0" y="830425"/>
            <a:ext cx="4256623" cy="6027575"/>
          </a:xfrm>
          <a:prstGeom prst="rect">
            <a:avLst/>
          </a:prstGeom>
        </p:spPr>
      </p:pic>
      <p:sp>
        <p:nvSpPr>
          <p:cNvPr id="9" name="TextBox 8">
            <a:extLst>
              <a:ext uri="{FF2B5EF4-FFF2-40B4-BE49-F238E27FC236}">
                <a16:creationId xmlns:a16="http://schemas.microsoft.com/office/drawing/2014/main" id="{95A9250A-8B02-CCDA-5D59-F415DA5EF392}"/>
              </a:ext>
            </a:extLst>
          </p:cNvPr>
          <p:cNvSpPr txBox="1"/>
          <p:nvPr/>
        </p:nvSpPr>
        <p:spPr>
          <a:xfrm>
            <a:off x="0" y="307205"/>
            <a:ext cx="2145011" cy="523220"/>
          </a:xfrm>
          <a:prstGeom prst="rect">
            <a:avLst/>
          </a:prstGeom>
          <a:noFill/>
        </p:spPr>
        <p:txBody>
          <a:bodyPr wrap="none" rtlCol="0">
            <a:spAutoFit/>
          </a:bodyPr>
          <a:lstStyle/>
          <a:p>
            <a:r>
              <a:rPr lang="en-US" sz="2800" b="1" dirty="0"/>
              <a:t>Sample code</a:t>
            </a:r>
            <a:r>
              <a:rPr lang="en-US" dirty="0"/>
              <a:t>:</a:t>
            </a:r>
            <a:endParaRPr lang="en-IN" dirty="0"/>
          </a:p>
        </p:txBody>
      </p:sp>
      <p:pic>
        <p:nvPicPr>
          <p:cNvPr id="11" name="Picture 10">
            <a:extLst>
              <a:ext uri="{FF2B5EF4-FFF2-40B4-BE49-F238E27FC236}">
                <a16:creationId xmlns:a16="http://schemas.microsoft.com/office/drawing/2014/main" id="{B6C41682-5C79-BE7B-97D8-E351CDD39D40}"/>
              </a:ext>
            </a:extLst>
          </p:cNvPr>
          <p:cNvPicPr>
            <a:picLocks noChangeAspect="1"/>
          </p:cNvPicPr>
          <p:nvPr/>
        </p:nvPicPr>
        <p:blipFill>
          <a:blip r:embed="rId3"/>
          <a:stretch>
            <a:fillRect/>
          </a:stretch>
        </p:blipFill>
        <p:spPr>
          <a:xfrm>
            <a:off x="5983972" y="746449"/>
            <a:ext cx="5362051" cy="6111551"/>
          </a:xfrm>
          <a:prstGeom prst="rect">
            <a:avLst/>
          </a:prstGeom>
        </p:spPr>
      </p:pic>
    </p:spTree>
    <p:extLst>
      <p:ext uri="{BB962C8B-B14F-4D97-AF65-F5344CB8AC3E}">
        <p14:creationId xmlns:p14="http://schemas.microsoft.com/office/powerpoint/2010/main" val="335224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18BA2-4F0D-A4C5-AC90-719D380BAA8F}"/>
              </a:ext>
            </a:extLst>
          </p:cNvPr>
          <p:cNvPicPr>
            <a:picLocks noChangeAspect="1"/>
          </p:cNvPicPr>
          <p:nvPr/>
        </p:nvPicPr>
        <p:blipFill>
          <a:blip r:embed="rId2"/>
          <a:stretch>
            <a:fillRect/>
          </a:stretch>
        </p:blipFill>
        <p:spPr>
          <a:xfrm>
            <a:off x="380976" y="277926"/>
            <a:ext cx="4744112" cy="6439799"/>
          </a:xfrm>
          <a:prstGeom prst="rect">
            <a:avLst/>
          </a:prstGeom>
        </p:spPr>
      </p:pic>
      <p:pic>
        <p:nvPicPr>
          <p:cNvPr id="5" name="Picture 4">
            <a:extLst>
              <a:ext uri="{FF2B5EF4-FFF2-40B4-BE49-F238E27FC236}">
                <a16:creationId xmlns:a16="http://schemas.microsoft.com/office/drawing/2014/main" id="{9CB2BA8F-81B8-8EDB-F83D-1CF97FB25B02}"/>
              </a:ext>
            </a:extLst>
          </p:cNvPr>
          <p:cNvPicPr>
            <a:picLocks noChangeAspect="1"/>
          </p:cNvPicPr>
          <p:nvPr/>
        </p:nvPicPr>
        <p:blipFill>
          <a:blip r:embed="rId3"/>
          <a:stretch>
            <a:fillRect/>
          </a:stretch>
        </p:blipFill>
        <p:spPr>
          <a:xfrm>
            <a:off x="6332899" y="354137"/>
            <a:ext cx="4659565" cy="6363588"/>
          </a:xfrm>
          <a:prstGeom prst="rect">
            <a:avLst/>
          </a:prstGeom>
        </p:spPr>
      </p:pic>
    </p:spTree>
    <p:extLst>
      <p:ext uri="{BB962C8B-B14F-4D97-AF65-F5344CB8AC3E}">
        <p14:creationId xmlns:p14="http://schemas.microsoft.com/office/powerpoint/2010/main" val="3317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880</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muhammadsaalim911@outlook.com</dc:creator>
  <cp:lastModifiedBy>muhammadsaalim911@outlook.com</cp:lastModifiedBy>
  <cp:revision>3</cp:revision>
  <dcterms:created xsi:type="dcterms:W3CDTF">2025-03-16T17:52:53Z</dcterms:created>
  <dcterms:modified xsi:type="dcterms:W3CDTF">2025-03-16T19:13:54Z</dcterms:modified>
</cp:coreProperties>
</file>