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bhVbQ8/6zFVivExeXC0YIZvw5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C0F951-9964-4075-A2C6-FA74C41565AE}">
  <a:tblStyle styleId="{F9C0F951-9964-4075-A2C6-FA74C41565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15c72cf5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915c72c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40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8" name="Google Shape;18;p42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2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3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43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4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44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" name="Google Shape;37;p4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5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41" name="Google Shape;41;p45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42" name="Google Shape;42;p45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400"/>
                <a:buFont typeface="Arial"/>
                <a:buNone/>
              </a:pPr>
              <a:r>
                <a:rPr b="1" i="0" lang="en" sz="9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‘’</a:t>
              </a:r>
              <a:endParaRPr b="1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5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" type="body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46"/>
          <p:cNvSpPr txBox="1"/>
          <p:nvPr>
            <p:ph idx="2" type="body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46"/>
          <p:cNvSpPr txBox="1"/>
          <p:nvPr>
            <p:ph idx="3" type="body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4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na.fr/ina-eclaire-actu/tri-selectif-la-france-toujours-a-la-traine" TargetMode="External"/><Relationship Id="rId4" Type="http://schemas.openxmlformats.org/officeDocument/2006/relationships/hyperlink" Target="https://www.enviscope.com/emballages-des-erreurs-de-tri-qui-coutent-cher" TargetMode="External"/><Relationship Id="rId5" Type="http://schemas.openxmlformats.org/officeDocument/2006/relationships/hyperlink" Target="https://www.letelegramme.fr/bretagne/dechets-le-prix-exorbitant-des-erreurs-de-tri-13-04-2014-10121764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Aide au tri des déchets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161" y="1579374"/>
            <a:ext cx="2445239" cy="244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57194" y="4414833"/>
            <a:ext cx="2235950" cy="669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Tania Tchoumakov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Céline Lecherf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2775" y="123788"/>
            <a:ext cx="721025" cy="7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1"/>
          <p:cNvSpPr txBox="1"/>
          <p:nvPr>
            <p:ph type="title"/>
          </p:nvPr>
        </p:nvSpPr>
        <p:spPr>
          <a:xfrm>
            <a:off x="517800" y="541375"/>
            <a:ext cx="81084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Exemples d’images de verre “vert” mal prédites</a:t>
            </a:r>
            <a:endParaRPr sz="2300"/>
          </a:p>
        </p:txBody>
      </p:sp>
      <p:sp>
        <p:nvSpPr>
          <p:cNvPr id="232" name="Google Shape;232;p5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4713" y="2448316"/>
            <a:ext cx="2012062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1"/>
          <p:cNvSpPr txBox="1"/>
          <p:nvPr/>
        </p:nvSpPr>
        <p:spPr>
          <a:xfrm>
            <a:off x="6585088" y="1328652"/>
            <a:ext cx="16320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Prediction: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3315" y="2505150"/>
            <a:ext cx="1654565" cy="159291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1"/>
          <p:cNvSpPr txBox="1"/>
          <p:nvPr/>
        </p:nvSpPr>
        <p:spPr>
          <a:xfrm>
            <a:off x="3686163" y="1328237"/>
            <a:ext cx="16320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Prediction: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51"/>
          <p:cNvPicPr preferRelativeResize="0"/>
          <p:nvPr/>
        </p:nvPicPr>
        <p:blipFill rotWithShape="1">
          <a:blip r:embed="rId5">
            <a:alphaModFix/>
          </a:blip>
          <a:srcRect b="0" l="0" r="6042" t="1953"/>
          <a:stretch/>
        </p:blipFill>
        <p:spPr>
          <a:xfrm>
            <a:off x="1402559" y="2278860"/>
            <a:ext cx="876004" cy="209136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1"/>
          <p:cNvSpPr txBox="1"/>
          <p:nvPr/>
        </p:nvSpPr>
        <p:spPr>
          <a:xfrm>
            <a:off x="719052" y="1328238"/>
            <a:ext cx="2390256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Prediction: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9" name="Google Shape;239;p51"/>
          <p:cNvGrpSpPr/>
          <p:nvPr/>
        </p:nvGrpSpPr>
        <p:grpSpPr>
          <a:xfrm>
            <a:off x="816478" y="2201431"/>
            <a:ext cx="2048167" cy="2168797"/>
            <a:chOff x="3782700" y="1538287"/>
            <a:chExt cx="1578600" cy="1578601"/>
          </a:xfrm>
        </p:grpSpPr>
        <p:sp>
          <p:nvSpPr>
            <p:cNvPr id="240" name="Google Shape;240;p5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1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51"/>
          <p:cNvGrpSpPr/>
          <p:nvPr/>
        </p:nvGrpSpPr>
        <p:grpSpPr>
          <a:xfrm>
            <a:off x="3535231" y="2201431"/>
            <a:ext cx="2048167" cy="2168797"/>
            <a:chOff x="3782700" y="1538287"/>
            <a:chExt cx="1578600" cy="1578601"/>
          </a:xfrm>
        </p:grpSpPr>
        <p:sp>
          <p:nvSpPr>
            <p:cNvPr id="245" name="Google Shape;245;p5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1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51"/>
          <p:cNvGrpSpPr/>
          <p:nvPr/>
        </p:nvGrpSpPr>
        <p:grpSpPr>
          <a:xfrm>
            <a:off x="6393659" y="2183299"/>
            <a:ext cx="2048167" cy="2168797"/>
            <a:chOff x="3782700" y="1538287"/>
            <a:chExt cx="1578600" cy="1578601"/>
          </a:xfrm>
        </p:grpSpPr>
        <p:sp>
          <p:nvSpPr>
            <p:cNvPr id="250" name="Google Shape;250;p5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1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51"/>
          <p:cNvSpPr txBox="1"/>
          <p:nvPr/>
        </p:nvSpPr>
        <p:spPr>
          <a:xfrm>
            <a:off x="1402559" y="1728316"/>
            <a:ext cx="995779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Plastic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1"/>
          <p:cNvSpPr txBox="1"/>
          <p:nvPr/>
        </p:nvSpPr>
        <p:spPr>
          <a:xfrm>
            <a:off x="3777212" y="1713557"/>
            <a:ext cx="158957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Brown-glass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6617275" y="1683994"/>
            <a:ext cx="158957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Biologic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Et maintenant ? </a:t>
            </a:r>
            <a:endParaRPr/>
          </a:p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0" y="261381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28"/>
          <p:cNvGrpSpPr/>
          <p:nvPr/>
        </p:nvGrpSpPr>
        <p:grpSpPr>
          <a:xfrm>
            <a:off x="1786339" y="1977249"/>
            <a:ext cx="473400" cy="473400"/>
            <a:chOff x="1786339" y="1703401"/>
            <a:chExt cx="473400" cy="473400"/>
          </a:xfrm>
        </p:grpSpPr>
        <p:sp>
          <p:nvSpPr>
            <p:cNvPr id="266" name="Google Shape;266;p2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0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8" name="Google Shape;268;p28"/>
          <p:cNvGrpSpPr/>
          <p:nvPr/>
        </p:nvGrpSpPr>
        <p:grpSpPr>
          <a:xfrm>
            <a:off x="3814414" y="1977249"/>
            <a:ext cx="473400" cy="473400"/>
            <a:chOff x="3814414" y="1703401"/>
            <a:chExt cx="473400" cy="473400"/>
          </a:xfrm>
        </p:grpSpPr>
        <p:sp>
          <p:nvSpPr>
            <p:cNvPr id="269" name="Google Shape;269;p2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0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1" name="Google Shape;271;p28"/>
          <p:cNvGrpSpPr/>
          <p:nvPr/>
        </p:nvGrpSpPr>
        <p:grpSpPr>
          <a:xfrm>
            <a:off x="5842489" y="1977249"/>
            <a:ext cx="473400" cy="473400"/>
            <a:chOff x="5842489" y="1703401"/>
            <a:chExt cx="473400" cy="473400"/>
          </a:xfrm>
        </p:grpSpPr>
        <p:sp>
          <p:nvSpPr>
            <p:cNvPr id="272" name="Google Shape;272;p2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0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4" name="Google Shape;274;p28"/>
          <p:cNvGrpSpPr/>
          <p:nvPr/>
        </p:nvGrpSpPr>
        <p:grpSpPr>
          <a:xfrm>
            <a:off x="4852739" y="3850148"/>
            <a:ext cx="473400" cy="473400"/>
            <a:chOff x="4852739" y="3576300"/>
            <a:chExt cx="473400" cy="473400"/>
          </a:xfrm>
        </p:grpSpPr>
        <p:sp>
          <p:nvSpPr>
            <p:cNvPr id="275" name="Google Shape;275;p2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0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7" name="Google Shape;277;p28"/>
          <p:cNvGrpSpPr/>
          <p:nvPr/>
        </p:nvGrpSpPr>
        <p:grpSpPr>
          <a:xfrm>
            <a:off x="2824664" y="3850148"/>
            <a:ext cx="473400" cy="473400"/>
            <a:chOff x="2824664" y="3576300"/>
            <a:chExt cx="473400" cy="473400"/>
          </a:xfrm>
        </p:grpSpPr>
        <p:sp>
          <p:nvSpPr>
            <p:cNvPr id="278" name="Google Shape;278;p2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0" i="0" sz="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80" name="Google Shape;280;p28"/>
          <p:cNvSpPr txBox="1"/>
          <p:nvPr/>
        </p:nvSpPr>
        <p:spPr>
          <a:xfrm>
            <a:off x="1379850" y="142994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3045863" y="1431075"/>
            <a:ext cx="20883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3E1DB"/>
                </a:solidFill>
                <a:latin typeface="Montserrat"/>
                <a:ea typeface="Montserrat"/>
                <a:cs typeface="Montserrat"/>
                <a:sym typeface="Montserrat"/>
              </a:rPr>
              <a:t>Reconnaissance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multiples catégories sur la même image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2418175" y="433744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200" u="none" cap="none" strike="noStrike">
                <a:solidFill>
                  <a:srgbClr val="93E1DB"/>
                </a:solidFill>
                <a:latin typeface="Montserrat"/>
                <a:ea typeface="Montserrat"/>
                <a:cs typeface="Montserrat"/>
                <a:sym typeface="Montserrat"/>
              </a:rPr>
              <a:t>Déploiement</a:t>
            </a:r>
            <a:r>
              <a:rPr b="0" i="0" lang="en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l’application en ligne sur serveur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4446255" y="433744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Utilisation de la </a:t>
            </a:r>
            <a:r>
              <a:rPr b="1" i="0" lang="en" sz="1200" u="none" cap="none" strike="noStrike">
                <a:solidFill>
                  <a:srgbClr val="93E1DB"/>
                </a:solidFill>
                <a:latin typeface="Montserrat"/>
                <a:ea typeface="Montserrat"/>
                <a:cs typeface="Montserrat"/>
                <a:sym typeface="Montserrat"/>
              </a:rPr>
              <a:t>vidéo</a:t>
            </a:r>
            <a:r>
              <a:rPr b="0" i="0" lang="en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live pour la prédiction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1179260" y="1520048"/>
            <a:ext cx="1645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1200">
                <a:solidFill>
                  <a:srgbClr val="93E1DB"/>
                </a:solidFill>
                <a:latin typeface="Montserrat"/>
                <a:ea typeface="Montserrat"/>
                <a:cs typeface="Montserrat"/>
                <a:sym typeface="Montserrat"/>
              </a:rPr>
              <a:t>Amélioration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du score du modèle 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5197979" y="1282735"/>
            <a:ext cx="1912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200" u="none" cap="none" strike="noStrike">
                <a:solidFill>
                  <a:srgbClr val="93E1DB"/>
                </a:solidFill>
                <a:latin typeface="Montserrat"/>
                <a:ea typeface="Montserrat"/>
                <a:cs typeface="Montserrat"/>
                <a:sym typeface="Montserrat"/>
              </a:rPr>
              <a:t>Partenariats</a:t>
            </a:r>
            <a:r>
              <a:rPr b="0" i="0" lang="en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avec les centres de tri, collectivités et application grand public</a:t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 txBox="1"/>
          <p:nvPr>
            <p:ph idx="4294967295" type="ctrTitle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1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b="1" i="0" sz="12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3"/>
          <p:cNvSpPr txBox="1"/>
          <p:nvPr>
            <p:ph idx="4294967295" type="subTitle"/>
          </p:nvPr>
        </p:nvSpPr>
        <p:spPr>
          <a:xfrm>
            <a:off x="701982" y="2188411"/>
            <a:ext cx="5025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3"/>
          <p:cNvSpPr txBox="1"/>
          <p:nvPr>
            <p:ph idx="4294967295" type="body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Retrouvez-nous sur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Tania Tchoumakov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Céline Lecherf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295" name="Google Shape;295;p2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598" y="3499074"/>
            <a:ext cx="1343858" cy="329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0425" y="169025"/>
            <a:ext cx="721025" cy="7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idx="4294967295" type="ctrTitle"/>
          </p:nvPr>
        </p:nvSpPr>
        <p:spPr>
          <a:xfrm>
            <a:off x="685800" y="1354745"/>
            <a:ext cx="77724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354 kg</a:t>
            </a:r>
            <a:endParaRPr b="1"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3"/>
          <p:cNvSpPr txBox="1"/>
          <p:nvPr>
            <p:ph idx="4294967295" type="subTitle"/>
          </p:nvPr>
        </p:nvSpPr>
        <p:spPr>
          <a:xfrm>
            <a:off x="240300" y="3877586"/>
            <a:ext cx="8663400" cy="10158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Quantité d’ordures ménagères par habitant par année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France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7" name="Google Shape;67;p3"/>
          <p:cNvGrpSpPr/>
          <p:nvPr/>
        </p:nvGrpSpPr>
        <p:grpSpPr>
          <a:xfrm>
            <a:off x="3266419" y="1035599"/>
            <a:ext cx="2611162" cy="2615111"/>
            <a:chOff x="3782700" y="1538287"/>
            <a:chExt cx="1578600" cy="1578601"/>
          </a:xfrm>
        </p:grpSpPr>
        <p:sp>
          <p:nvSpPr>
            <p:cNvPr id="68" name="Google Shape;68;p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240300" y="4664870"/>
            <a:ext cx="6360525" cy="452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</a:pPr>
            <a:r>
              <a:rPr b="0" i="1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Source: https://www.cniid.org/Les-dechets-en-France-quelques-chiffres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>
            <a:off x="0" y="0"/>
            <a:ext cx="9144000" cy="171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0" y="1713036"/>
            <a:ext cx="9144000" cy="17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>
            <p:ph idx="4294967295" type="ctrTitle"/>
          </p:nvPr>
        </p:nvSpPr>
        <p:spPr>
          <a:xfrm>
            <a:off x="685800" y="24795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68%</a:t>
            </a:r>
            <a:endParaRPr b="1" i="0" sz="4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4"/>
          <p:cNvSpPr txBox="1"/>
          <p:nvPr>
            <p:ph idx="4294967295" type="subTitle"/>
          </p:nvPr>
        </p:nvSpPr>
        <p:spPr>
          <a:xfrm>
            <a:off x="685799" y="801708"/>
            <a:ext cx="8365331" cy="95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Français admettent ne pas avoir trié des emballages qu’ils pensaient pourtant recyclables</a:t>
            </a:r>
            <a:endParaRPr b="1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4"/>
          <p:cNvSpPr txBox="1"/>
          <p:nvPr>
            <p:ph idx="4294967295" type="ctrTitle"/>
          </p:nvPr>
        </p:nvSpPr>
        <p:spPr>
          <a:xfrm>
            <a:off x="685800" y="367695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lang="en" sz="4800">
                <a:solidFill>
                  <a:schemeClr val="accent1"/>
                </a:solidFill>
              </a:rPr>
              <a:t>310</a:t>
            </a:r>
            <a:r>
              <a:rPr b="0" i="0" lang="en" sz="3200" u="none" cap="none" strike="noStrike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millions d’€</a:t>
            </a:r>
            <a:endParaRPr b="1" i="0" sz="4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4"/>
          <p:cNvSpPr txBox="1"/>
          <p:nvPr>
            <p:ph idx="4294967295" type="subTitle"/>
          </p:nvPr>
        </p:nvSpPr>
        <p:spPr>
          <a:xfrm>
            <a:off x="685800" y="4230709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Coût potentiel pour l’économie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4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4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9,3 millions de tonnes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4"/>
          <p:cNvSpPr txBox="1"/>
          <p:nvPr>
            <p:ph idx="4294967295" type="subTitle"/>
          </p:nvPr>
        </p:nvSpPr>
        <p:spPr>
          <a:xfrm>
            <a:off x="707232" y="257336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Déchets non recyclés</a:t>
            </a:r>
            <a:endParaRPr b="1" i="0" sz="24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4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0" y="4777475"/>
            <a:ext cx="723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7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https://www.ina.fr/ina-eclaire-actu/tri-selectif-la-france-toujours-a-la-traine</a:t>
            </a:r>
            <a:endParaRPr b="0" i="1" sz="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7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https://www.enviscope.com/emballages-des-erreurs-de-tri-qui-coutent-cher</a:t>
            </a:r>
            <a:endParaRPr i="1" sz="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" sz="7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https://www.letelegramme.fr/bretagne/dechets-le-prix-exorbitant-des-erreurs-de-tri-13-04-2014-10121764.php</a:t>
            </a:r>
            <a:endParaRPr i="1" sz="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12800" l="1097" r="3453" t="3779"/>
          <a:stretch/>
        </p:blipFill>
        <p:spPr>
          <a:xfrm>
            <a:off x="-7421" y="0"/>
            <a:ext cx="9144000" cy="52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>
            <p:ph idx="4294967295" type="title"/>
          </p:nvPr>
        </p:nvSpPr>
        <p:spPr>
          <a:xfrm>
            <a:off x="2721807" y="57017"/>
            <a:ext cx="3800400" cy="111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FFFFF"/>
                </a:solidFill>
              </a:rPr>
              <a:t>Reconnaissance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400">
                <a:solidFill>
                  <a:srgbClr val="FFFFFF"/>
                </a:solidFill>
              </a:rPr>
              <a:t>Type de déchets.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628927" y="2137554"/>
            <a:ext cx="1956833" cy="1958254"/>
            <a:chOff x="3782700" y="1538287"/>
            <a:chExt cx="1578600" cy="1578601"/>
          </a:xfrm>
        </p:grpSpPr>
        <p:sp>
          <p:nvSpPr>
            <p:cNvPr id="95" name="Google Shape;95;p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6924952" y="1797146"/>
            <a:ext cx="1956833" cy="1958254"/>
            <a:chOff x="3782700" y="1538287"/>
            <a:chExt cx="1578600" cy="1578601"/>
          </a:xfrm>
        </p:grpSpPr>
        <p:sp>
          <p:nvSpPr>
            <p:cNvPr id="101" name="Google Shape;101;p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3867933" y="1506634"/>
            <a:ext cx="1956833" cy="1958254"/>
            <a:chOff x="3782700" y="1538287"/>
            <a:chExt cx="1578600" cy="1578601"/>
          </a:xfrm>
        </p:grpSpPr>
        <p:sp>
          <p:nvSpPr>
            <p:cNvPr id="106" name="Google Shape;106;p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15c72cf5_0_12"/>
          <p:cNvSpPr txBox="1"/>
          <p:nvPr>
            <p:ph idx="12" type="sldNum"/>
          </p:nvPr>
        </p:nvSpPr>
        <p:spPr>
          <a:xfrm>
            <a:off x="4069050" y="492988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g11915c72cf5_0_12"/>
          <p:cNvGrpSpPr/>
          <p:nvPr/>
        </p:nvGrpSpPr>
        <p:grpSpPr>
          <a:xfrm>
            <a:off x="170964" y="128234"/>
            <a:ext cx="8973294" cy="4783189"/>
            <a:chOff x="1177450" y="241629"/>
            <a:chExt cx="6173152" cy="3616778"/>
          </a:xfrm>
        </p:grpSpPr>
        <p:sp>
          <p:nvSpPr>
            <p:cNvPr id="116" name="Google Shape;116;g11915c72cf5_0_12"/>
            <p:cNvSpPr/>
            <p:nvPr/>
          </p:nvSpPr>
          <p:spPr>
            <a:xfrm>
              <a:off x="1226166" y="241629"/>
              <a:ext cx="6039079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11915c72cf5_0_1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11915c72cf5_0_1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11915c72cf5_0_1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0" name="Google Shape;120;g11915c72cf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50" y="351875"/>
            <a:ext cx="8299402" cy="40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Dataset : 12 catégories de déchets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852" y="1686779"/>
            <a:ext cx="1409363" cy="11772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5"/>
          <p:cNvGrpSpPr/>
          <p:nvPr/>
        </p:nvGrpSpPr>
        <p:grpSpPr>
          <a:xfrm>
            <a:off x="354068" y="1471772"/>
            <a:ext cx="1667798" cy="1607247"/>
            <a:chOff x="3782700" y="1538287"/>
            <a:chExt cx="1578600" cy="1578601"/>
          </a:xfrm>
        </p:grpSpPr>
        <p:sp>
          <p:nvSpPr>
            <p:cNvPr id="129" name="Google Shape;129;p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5"/>
          <p:cNvGrpSpPr/>
          <p:nvPr/>
        </p:nvGrpSpPr>
        <p:grpSpPr>
          <a:xfrm>
            <a:off x="2021866" y="3342286"/>
            <a:ext cx="1667798" cy="1607247"/>
            <a:chOff x="3782700" y="1538287"/>
            <a:chExt cx="1578600" cy="1578601"/>
          </a:xfrm>
        </p:grpSpPr>
        <p:sp>
          <p:nvSpPr>
            <p:cNvPr id="134" name="Google Shape;134;p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5"/>
          <p:cNvGrpSpPr/>
          <p:nvPr/>
        </p:nvGrpSpPr>
        <p:grpSpPr>
          <a:xfrm>
            <a:off x="5357462" y="3355278"/>
            <a:ext cx="1667798" cy="1607247"/>
            <a:chOff x="3782700" y="1538287"/>
            <a:chExt cx="1578600" cy="1578601"/>
          </a:xfrm>
        </p:grpSpPr>
        <p:sp>
          <p:nvSpPr>
            <p:cNvPr id="139" name="Google Shape;139;p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5"/>
          <p:cNvGrpSpPr/>
          <p:nvPr/>
        </p:nvGrpSpPr>
        <p:grpSpPr>
          <a:xfrm>
            <a:off x="3689664" y="1534829"/>
            <a:ext cx="1667798" cy="1607247"/>
            <a:chOff x="3782700" y="1538287"/>
            <a:chExt cx="1578600" cy="1578601"/>
          </a:xfrm>
        </p:grpSpPr>
        <p:sp>
          <p:nvSpPr>
            <p:cNvPr id="144" name="Google Shape;144;p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5"/>
          <p:cNvGrpSpPr/>
          <p:nvPr/>
        </p:nvGrpSpPr>
        <p:grpSpPr>
          <a:xfrm>
            <a:off x="7025260" y="1500410"/>
            <a:ext cx="1667798" cy="1607247"/>
            <a:chOff x="3782700" y="1538287"/>
            <a:chExt cx="1578600" cy="1578601"/>
          </a:xfrm>
        </p:grpSpPr>
        <p:sp>
          <p:nvSpPr>
            <p:cNvPr id="149" name="Google Shape;149;p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1573" y="3512842"/>
            <a:ext cx="960105" cy="1253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5131" y="1837785"/>
            <a:ext cx="1311015" cy="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04968" y="1664001"/>
            <a:ext cx="908382" cy="1321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47316" y="3674195"/>
            <a:ext cx="1369773" cy="92240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785462" y="3054626"/>
            <a:ext cx="8566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Batterie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2396108" y="4807147"/>
            <a:ext cx="10465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Plastique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4106844" y="3128910"/>
            <a:ext cx="10465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7370925" y="3108508"/>
            <a:ext cx="11587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Biologique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5859352" y="4779562"/>
            <a:ext cx="7456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38525" y="4954783"/>
            <a:ext cx="596936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https://www.kaggle.com/mostafaabla/garbage-classification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9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Nos données </a:t>
            </a:r>
            <a:endParaRPr b="0" sz="2000"/>
          </a:p>
        </p:txBody>
      </p:sp>
      <p:sp>
        <p:nvSpPr>
          <p:cNvPr id="168" name="Google Shape;168;p49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440" y="1341072"/>
            <a:ext cx="5959338" cy="352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9"/>
          <p:cNvSpPr txBox="1"/>
          <p:nvPr/>
        </p:nvSpPr>
        <p:spPr>
          <a:xfrm>
            <a:off x="98575" y="4758433"/>
            <a:ext cx="6195069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546273"/>
                </a:solidFill>
                <a:latin typeface="Montserrat"/>
                <a:ea typeface="Montserrat"/>
                <a:cs typeface="Montserrat"/>
                <a:sym typeface="Montserrat"/>
              </a:rPr>
              <a:t>Données Kaggle : https://www.kaggle.com/mostafaabla/garbage-classification</a:t>
            </a:r>
            <a:endParaRPr/>
          </a:p>
        </p:txBody>
      </p:sp>
      <p:sp>
        <p:nvSpPr>
          <p:cNvPr id="171" name="Google Shape;171;p49"/>
          <p:cNvSpPr txBox="1"/>
          <p:nvPr/>
        </p:nvSpPr>
        <p:spPr>
          <a:xfrm>
            <a:off x="6293643" y="1193062"/>
            <a:ext cx="2407060" cy="9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3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15K</a:t>
            </a:r>
            <a:r>
              <a:rPr b="1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images</a:t>
            </a:r>
            <a:endParaRPr/>
          </a:p>
        </p:txBody>
      </p:sp>
      <p:sp>
        <p:nvSpPr>
          <p:cNvPr id="172" name="Google Shape;172;p49"/>
          <p:cNvSpPr txBox="1"/>
          <p:nvPr/>
        </p:nvSpPr>
        <p:spPr>
          <a:xfrm>
            <a:off x="6350796" y="2479844"/>
            <a:ext cx="2407060" cy="71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3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b="1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catégories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Cycles de développement</a:t>
            </a:r>
            <a:endParaRPr/>
          </a:p>
        </p:txBody>
      </p:sp>
      <p:sp>
        <p:nvSpPr>
          <p:cNvPr id="178" name="Google Shape;178;p1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59436" y="1316466"/>
            <a:ext cx="2210207" cy="4550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20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Modèle simple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1208103" y="1719368"/>
            <a:ext cx="1577369" cy="3574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Images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1175856" y="4619661"/>
            <a:ext cx="1577369" cy="3574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Prédiction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-186034" y="2597146"/>
            <a:ext cx="1836075" cy="1439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couches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Conv2D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MaxPooling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Flatten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Dense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3660806" y="1750323"/>
            <a:ext cx="1577369" cy="3574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Images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3204542" y="1323879"/>
            <a:ext cx="2605568" cy="4550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20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Transfer Learning</a:t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5878696" y="1326257"/>
            <a:ext cx="2605568" cy="4550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20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 Fine Tuning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3660806" y="4656537"/>
            <a:ext cx="1577369" cy="3574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Prédiction</a:t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6435946" y="4640926"/>
            <a:ext cx="1577369" cy="3574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Prédiction</a:t>
            </a:r>
            <a:endParaRPr/>
          </a:p>
        </p:txBody>
      </p:sp>
      <p:pic>
        <p:nvPicPr>
          <p:cNvPr descr="Badge Tick1 with solid fill"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8616" y="614665"/>
            <a:ext cx="721524" cy="7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/>
          <p:nvPr/>
        </p:nvSpPr>
        <p:spPr>
          <a:xfrm>
            <a:off x="1802610" y="2287737"/>
            <a:ext cx="392235" cy="19330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5"/>
          <p:cNvCxnSpPr/>
          <p:nvPr/>
        </p:nvCxnSpPr>
        <p:spPr>
          <a:xfrm flipH="1">
            <a:off x="1996787" y="1983931"/>
            <a:ext cx="1" cy="246498"/>
          </a:xfrm>
          <a:prstGeom prst="straightConnector1">
            <a:avLst/>
          </a:prstGeom>
          <a:noFill/>
          <a:ln cap="flat" cmpd="sng" w="9525">
            <a:solidFill>
              <a:srgbClr val="C3F15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15"/>
          <p:cNvCxnSpPr/>
          <p:nvPr/>
        </p:nvCxnSpPr>
        <p:spPr>
          <a:xfrm flipH="1">
            <a:off x="1993323" y="4316915"/>
            <a:ext cx="1" cy="246498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p15"/>
          <p:cNvSpPr/>
          <p:nvPr/>
        </p:nvSpPr>
        <p:spPr>
          <a:xfrm>
            <a:off x="4255314" y="2282971"/>
            <a:ext cx="392234" cy="12614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5"/>
          <p:cNvCxnSpPr/>
          <p:nvPr/>
        </p:nvCxnSpPr>
        <p:spPr>
          <a:xfrm flipH="1">
            <a:off x="4449490" y="1979165"/>
            <a:ext cx="1" cy="246498"/>
          </a:xfrm>
          <a:prstGeom prst="straightConnector1">
            <a:avLst/>
          </a:prstGeom>
          <a:noFill/>
          <a:ln cap="flat" cmpd="sng" w="9525">
            <a:solidFill>
              <a:srgbClr val="48CBC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15"/>
          <p:cNvCxnSpPr/>
          <p:nvPr/>
        </p:nvCxnSpPr>
        <p:spPr>
          <a:xfrm flipH="1">
            <a:off x="4446026" y="4312149"/>
            <a:ext cx="1" cy="246498"/>
          </a:xfrm>
          <a:prstGeom prst="straightConnector1">
            <a:avLst/>
          </a:prstGeom>
          <a:noFill/>
          <a:ln cap="flat" cmpd="sng" w="9525">
            <a:solidFill>
              <a:srgbClr val="48CBC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15"/>
          <p:cNvSpPr/>
          <p:nvPr/>
        </p:nvSpPr>
        <p:spPr>
          <a:xfrm>
            <a:off x="4255313" y="3867042"/>
            <a:ext cx="409551" cy="37634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5"/>
          <p:cNvCxnSpPr/>
          <p:nvPr/>
        </p:nvCxnSpPr>
        <p:spPr>
          <a:xfrm flipH="1">
            <a:off x="4453171" y="3582483"/>
            <a:ext cx="1" cy="246498"/>
          </a:xfrm>
          <a:prstGeom prst="straightConnector1">
            <a:avLst/>
          </a:prstGeom>
          <a:noFill/>
          <a:ln cap="flat" cmpd="sng" w="9525">
            <a:solidFill>
              <a:srgbClr val="48CBC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15"/>
          <p:cNvSpPr txBox="1"/>
          <p:nvPr/>
        </p:nvSpPr>
        <p:spPr>
          <a:xfrm>
            <a:off x="2831129" y="2534202"/>
            <a:ext cx="1305314" cy="6694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InceptionV3 (ImageNet)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2172280" y="3762023"/>
            <a:ext cx="1975753" cy="9257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MaxPooling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Flatten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Dense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6420695" y="1774132"/>
            <a:ext cx="1577369" cy="3574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Images</a:t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7015203" y="2306780"/>
            <a:ext cx="392234" cy="12614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5"/>
          <p:cNvCxnSpPr/>
          <p:nvPr/>
        </p:nvCxnSpPr>
        <p:spPr>
          <a:xfrm flipH="1">
            <a:off x="7209379" y="2002974"/>
            <a:ext cx="1" cy="246498"/>
          </a:xfrm>
          <a:prstGeom prst="straightConnector1">
            <a:avLst/>
          </a:prstGeom>
          <a:noFill/>
          <a:ln cap="flat" cmpd="sng" w="9525">
            <a:solidFill>
              <a:srgbClr val="424C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5"/>
          <p:cNvCxnSpPr/>
          <p:nvPr/>
        </p:nvCxnSpPr>
        <p:spPr>
          <a:xfrm flipH="1">
            <a:off x="7184483" y="4400253"/>
            <a:ext cx="1" cy="246498"/>
          </a:xfrm>
          <a:prstGeom prst="straightConnector1">
            <a:avLst/>
          </a:prstGeom>
          <a:noFill/>
          <a:ln cap="flat" cmpd="sng" w="9525">
            <a:solidFill>
              <a:srgbClr val="424C5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15"/>
          <p:cNvSpPr/>
          <p:nvPr/>
        </p:nvSpPr>
        <p:spPr>
          <a:xfrm>
            <a:off x="6997886" y="3953371"/>
            <a:ext cx="409551" cy="376345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5"/>
          <p:cNvCxnSpPr/>
          <p:nvPr/>
        </p:nvCxnSpPr>
        <p:spPr>
          <a:xfrm flipH="1">
            <a:off x="7196852" y="3643480"/>
            <a:ext cx="1" cy="246498"/>
          </a:xfrm>
          <a:prstGeom prst="straightConnector1">
            <a:avLst/>
          </a:prstGeom>
          <a:noFill/>
          <a:ln cap="flat" cmpd="sng" w="9525">
            <a:solidFill>
              <a:srgbClr val="424C5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15"/>
          <p:cNvSpPr/>
          <p:nvPr/>
        </p:nvSpPr>
        <p:spPr>
          <a:xfrm>
            <a:off x="7004603" y="3207529"/>
            <a:ext cx="409551" cy="357435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5641004" y="2385972"/>
            <a:ext cx="1305314" cy="6694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InceptionV3 (ImageNet)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4977744" y="3909472"/>
            <a:ext cx="1975753" cy="9257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MaxPooling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Flatten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Dense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7528106" y="3000935"/>
            <a:ext cx="1577369" cy="8280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+Entraînement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dernières couches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Evaluation du modèle</a:t>
            </a:r>
            <a:endParaRPr/>
          </a:p>
        </p:txBody>
      </p:sp>
      <p:sp>
        <p:nvSpPr>
          <p:cNvPr id="214" name="Google Shape;214;p1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176145" y="2037772"/>
            <a:ext cx="2682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94% de fiabilité</a:t>
            </a:r>
            <a:endParaRPr/>
          </a:p>
        </p:txBody>
      </p:sp>
      <p:grpSp>
        <p:nvGrpSpPr>
          <p:cNvPr id="216" name="Google Shape;216;p16"/>
          <p:cNvGrpSpPr/>
          <p:nvPr/>
        </p:nvGrpSpPr>
        <p:grpSpPr>
          <a:xfrm>
            <a:off x="5595483" y="441273"/>
            <a:ext cx="3341348" cy="739938"/>
            <a:chOff x="5595483" y="441273"/>
            <a:chExt cx="3341348" cy="739938"/>
          </a:xfrm>
        </p:grpSpPr>
        <p:pic>
          <p:nvPicPr>
            <p:cNvPr descr="Badge Tick1 with solid fill" id="217" name="Google Shape;21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95483" y="441273"/>
              <a:ext cx="739938" cy="739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6"/>
            <p:cNvSpPr txBox="1"/>
            <p:nvPr/>
          </p:nvSpPr>
          <p:spPr>
            <a:xfrm>
              <a:off x="6335421" y="804956"/>
              <a:ext cx="2601410" cy="3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</a:pPr>
              <a:r>
                <a:rPr b="1" i="0" lang="en" sz="2400" u="sng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93%</a:t>
              </a:r>
              <a:r>
                <a:rPr b="1" i="0" lang="en" sz="2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b="0" i="0" lang="en" sz="2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 fiabilité</a:t>
              </a:r>
              <a:endParaRPr/>
            </a:p>
          </p:txBody>
        </p:sp>
      </p:grpSp>
      <p:graphicFrame>
        <p:nvGraphicFramePr>
          <p:cNvPr id="219" name="Google Shape;219;p16"/>
          <p:cNvGraphicFramePr/>
          <p:nvPr/>
        </p:nvGraphicFramePr>
        <p:xfrm>
          <a:off x="614361" y="159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{F9C0F951-9964-4075-A2C6-FA74C41565AE}</a:tableStyleId>
              </a:tblPr>
              <a:tblGrid>
                <a:gridCol w="789850"/>
                <a:gridCol w="447775"/>
                <a:gridCol w="670575"/>
                <a:gridCol w="744900"/>
                <a:gridCol w="605175"/>
                <a:gridCol w="590675"/>
                <a:gridCol w="751800"/>
                <a:gridCol w="429550"/>
                <a:gridCol w="590675"/>
                <a:gridCol w="590675"/>
                <a:gridCol w="590675"/>
                <a:gridCol w="590675"/>
                <a:gridCol w="722200"/>
              </a:tblGrid>
              <a:tr h="35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525" marB="0" marR="5525" marL="662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battery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biological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brown-glass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cardboard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clothes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green-glass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metal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paper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plastic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shoes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trash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white-glass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battery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0.98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biological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brown-glass</a:t>
                      </a:r>
                      <a:endParaRPr/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0.02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0.82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0.02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0.06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0.04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0.02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cardboard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.97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0.03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clothes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0.98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green-glass</a:t>
                      </a:r>
                      <a:endParaRPr/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0.17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0.05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metal</a:t>
                      </a:r>
                      <a:endParaRPr/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0.06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0.88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0.02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paper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0.03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0.06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0.02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0.87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plastic</a:t>
                      </a:r>
                      <a:endParaRPr/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0.02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0.03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0.86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0.02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0.06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shoes</a:t>
                      </a:r>
                      <a:endParaRPr b="0" i="0" sz="900" u="none" cap="none" strike="noStrike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0.97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trash</a:t>
                      </a:r>
                      <a:endParaRPr/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 b="1" sz="1000">
                        <a:solidFill>
                          <a:srgbClr val="454F5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0.93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white-glass</a:t>
                      </a:r>
                      <a:endParaRPr/>
                    </a:p>
                  </a:txBody>
                  <a:tcPr marT="5525" marB="0" marR="66225" marL="5525" anchor="ctr">
                    <a:lnL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0.02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0.04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0.06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454F5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0.87</a:t>
                      </a:r>
                      <a:endParaRPr/>
                    </a:p>
                  </a:txBody>
                  <a:tcPr marT="5525" marB="0" marR="5525" marL="55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849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16"/>
          <p:cNvSpPr txBox="1"/>
          <p:nvPr/>
        </p:nvSpPr>
        <p:spPr>
          <a:xfrm>
            <a:off x="3465780" y="1242327"/>
            <a:ext cx="2324736" cy="4135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Prédiction</a:t>
            </a:r>
            <a:endParaRPr/>
          </a:p>
        </p:txBody>
      </p:sp>
      <p:sp>
        <p:nvSpPr>
          <p:cNvPr id="221" name="Google Shape;221;p16"/>
          <p:cNvSpPr txBox="1"/>
          <p:nvPr/>
        </p:nvSpPr>
        <p:spPr>
          <a:xfrm rot="-5400000">
            <a:off x="-673653" y="2917160"/>
            <a:ext cx="2172336" cy="4135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Réel</a:t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1915886" y="4870580"/>
            <a:ext cx="342122" cy="19685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4437317" y="4870579"/>
            <a:ext cx="342122" cy="196853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16"/>
          <p:cNvGrpSpPr/>
          <p:nvPr/>
        </p:nvGrpSpPr>
        <p:grpSpPr>
          <a:xfrm>
            <a:off x="1851981" y="4838122"/>
            <a:ext cx="6161697" cy="328553"/>
            <a:chOff x="1851981" y="4838122"/>
            <a:chExt cx="6161697" cy="328553"/>
          </a:xfrm>
        </p:grpSpPr>
        <p:sp>
          <p:nvSpPr>
            <p:cNvPr id="225" name="Google Shape;225;p16"/>
            <p:cNvSpPr txBox="1"/>
            <p:nvPr/>
          </p:nvSpPr>
          <p:spPr>
            <a:xfrm>
              <a:off x="1851981" y="4838122"/>
              <a:ext cx="1977069" cy="308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Bien prédit</a:t>
              </a:r>
              <a:endParaRPr/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4657164" y="4857735"/>
              <a:ext cx="3356514" cy="308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Erreur de prédiction importante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Céline Lecherf</dc:creator>
</cp:coreProperties>
</file>