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bc1ddb2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34bc1ddb2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20800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French Nouns/Adjectives Gender Prediction Experiments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0207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GB"/>
              <a:t>14 April, 2025 (Monday)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16292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4800">
                <a:solidFill>
                  <a:srgbClr val="980000"/>
                </a:solidFill>
              </a:rPr>
              <a:t>Nouns Gender </a:t>
            </a:r>
            <a:r>
              <a:rPr lang="en-GB" sz="4800"/>
              <a:t>Prediction </a:t>
            </a:r>
            <a:endParaRPr sz="4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4800"/>
              <a:t>Comparative Results</a:t>
            </a:r>
            <a:endParaRPr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235500" y="1052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Nouns Gender Prediction - </a:t>
            </a:r>
            <a:r>
              <a:rPr lang="en-GB">
                <a:solidFill>
                  <a:srgbClr val="980000"/>
                </a:solidFill>
              </a:rPr>
              <a:t>Flaubert Small Cased 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44" name="Google Shape;144;p23"/>
          <p:cNvSpPr txBox="1"/>
          <p:nvPr>
            <p:ph type="title"/>
          </p:nvPr>
        </p:nvSpPr>
        <p:spPr>
          <a:xfrm>
            <a:off x="255984" y="638600"/>
            <a:ext cx="8520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1400">
                <a:solidFill>
                  <a:srgbClr val="000000"/>
                </a:solidFill>
              </a:rPr>
              <a:t>MLP (Top SHAP N%) vs </a:t>
            </a:r>
            <a:r>
              <a:rPr lang="en-GB" sz="1400">
                <a:solidFill>
                  <a:srgbClr val="0000FF"/>
                </a:solidFill>
              </a:rPr>
              <a:t>Ekaterina (All Imp Dims)</a:t>
            </a:r>
            <a:r>
              <a:rPr lang="en-GB" sz="1400">
                <a:solidFill>
                  <a:srgbClr val="980000"/>
                </a:solidFill>
              </a:rPr>
              <a:t> </a:t>
            </a:r>
            <a:r>
              <a:rPr lang="en-GB" sz="1400">
                <a:solidFill>
                  <a:srgbClr val="000000"/>
                </a:solidFill>
              </a:rPr>
              <a:t>vs </a:t>
            </a:r>
            <a:r>
              <a:rPr lang="en-GB" sz="1400">
                <a:solidFill>
                  <a:srgbClr val="980000"/>
                </a:solidFill>
              </a:rPr>
              <a:t>Binning Approach (Bins + RF + MLP)</a:t>
            </a:r>
            <a:endParaRPr sz="1400">
              <a:solidFill>
                <a:srgbClr val="980000"/>
              </a:solidFill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53900"/>
            <a:ext cx="8839204" cy="320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235500" y="1052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Nouns Gender Prediction - </a:t>
            </a:r>
            <a:r>
              <a:rPr lang="en-GB">
                <a:solidFill>
                  <a:srgbClr val="980000"/>
                </a:solidFill>
              </a:rPr>
              <a:t>Flaubert Base Cased 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51" name="Google Shape;151;p24"/>
          <p:cNvSpPr txBox="1"/>
          <p:nvPr>
            <p:ph type="title"/>
          </p:nvPr>
        </p:nvSpPr>
        <p:spPr>
          <a:xfrm>
            <a:off x="255984" y="638600"/>
            <a:ext cx="8520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1400">
                <a:solidFill>
                  <a:srgbClr val="000000"/>
                </a:solidFill>
              </a:rPr>
              <a:t>MLP (Top SHAP N%) vs </a:t>
            </a:r>
            <a:r>
              <a:rPr lang="en-GB" sz="1400">
                <a:solidFill>
                  <a:srgbClr val="0000FF"/>
                </a:solidFill>
              </a:rPr>
              <a:t>Ekaterina (All Imp Dims)</a:t>
            </a:r>
            <a:r>
              <a:rPr lang="en-GB" sz="1400">
                <a:solidFill>
                  <a:srgbClr val="980000"/>
                </a:solidFill>
              </a:rPr>
              <a:t> </a:t>
            </a:r>
            <a:r>
              <a:rPr lang="en-GB" sz="1400">
                <a:solidFill>
                  <a:srgbClr val="000000"/>
                </a:solidFill>
              </a:rPr>
              <a:t>vs </a:t>
            </a:r>
            <a:r>
              <a:rPr lang="en-GB" sz="1400">
                <a:solidFill>
                  <a:srgbClr val="980000"/>
                </a:solidFill>
              </a:rPr>
              <a:t>Binning Approach (Bins + RF + MLP)</a:t>
            </a:r>
            <a:endParaRPr sz="1400">
              <a:solidFill>
                <a:srgbClr val="980000"/>
              </a:solidFill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53900"/>
            <a:ext cx="8839204" cy="320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235500" y="1052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Nouns Gender Prediction - </a:t>
            </a:r>
            <a:r>
              <a:rPr lang="en-GB">
                <a:solidFill>
                  <a:srgbClr val="980000"/>
                </a:solidFill>
              </a:rPr>
              <a:t>Flaubert Base Uncased 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58" name="Google Shape;158;p25"/>
          <p:cNvSpPr txBox="1"/>
          <p:nvPr>
            <p:ph type="title"/>
          </p:nvPr>
        </p:nvSpPr>
        <p:spPr>
          <a:xfrm>
            <a:off x="255984" y="638600"/>
            <a:ext cx="8520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1400">
                <a:solidFill>
                  <a:srgbClr val="000000"/>
                </a:solidFill>
              </a:rPr>
              <a:t>MLP (Top SHAP N%) vs </a:t>
            </a:r>
            <a:r>
              <a:rPr lang="en-GB" sz="1400">
                <a:solidFill>
                  <a:srgbClr val="0000FF"/>
                </a:solidFill>
              </a:rPr>
              <a:t>Ekaterina (All Imp Dims)</a:t>
            </a:r>
            <a:r>
              <a:rPr lang="en-GB" sz="1400">
                <a:solidFill>
                  <a:srgbClr val="980000"/>
                </a:solidFill>
              </a:rPr>
              <a:t> </a:t>
            </a:r>
            <a:r>
              <a:rPr lang="en-GB" sz="1400">
                <a:solidFill>
                  <a:srgbClr val="000000"/>
                </a:solidFill>
              </a:rPr>
              <a:t>vs </a:t>
            </a:r>
            <a:r>
              <a:rPr lang="en-GB" sz="1400">
                <a:solidFill>
                  <a:srgbClr val="980000"/>
                </a:solidFill>
              </a:rPr>
              <a:t>Binning Approach (Bins + RF + MLP)</a:t>
            </a:r>
            <a:endParaRPr sz="1400">
              <a:solidFill>
                <a:srgbClr val="980000"/>
              </a:solidFill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53900"/>
            <a:ext cx="8839204" cy="320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235500" y="1052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Nouns Gender Prediction - </a:t>
            </a:r>
            <a:r>
              <a:rPr lang="en-GB">
                <a:solidFill>
                  <a:srgbClr val="980000"/>
                </a:solidFill>
              </a:rPr>
              <a:t>Flaubert Large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65" name="Google Shape;165;p26"/>
          <p:cNvSpPr txBox="1"/>
          <p:nvPr>
            <p:ph type="title"/>
          </p:nvPr>
        </p:nvSpPr>
        <p:spPr>
          <a:xfrm>
            <a:off x="255984" y="638600"/>
            <a:ext cx="8520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1400">
                <a:solidFill>
                  <a:srgbClr val="000000"/>
                </a:solidFill>
              </a:rPr>
              <a:t>MLP (Top SHAP N%) vs </a:t>
            </a:r>
            <a:r>
              <a:rPr lang="en-GB" sz="1400">
                <a:solidFill>
                  <a:srgbClr val="0000FF"/>
                </a:solidFill>
              </a:rPr>
              <a:t>Ekaterina (All Imp Dims)</a:t>
            </a:r>
            <a:r>
              <a:rPr lang="en-GB" sz="1400">
                <a:solidFill>
                  <a:srgbClr val="980000"/>
                </a:solidFill>
              </a:rPr>
              <a:t> </a:t>
            </a:r>
            <a:r>
              <a:rPr lang="en-GB" sz="1400">
                <a:solidFill>
                  <a:srgbClr val="000000"/>
                </a:solidFill>
              </a:rPr>
              <a:t>vs </a:t>
            </a:r>
            <a:r>
              <a:rPr lang="en-GB" sz="1400">
                <a:solidFill>
                  <a:srgbClr val="980000"/>
                </a:solidFill>
              </a:rPr>
              <a:t>Binning Approach (Bins + RF + MLP)</a:t>
            </a:r>
            <a:endParaRPr sz="1400">
              <a:solidFill>
                <a:srgbClr val="980000"/>
              </a:solidFill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53900"/>
            <a:ext cx="8839204" cy="320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16292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4800">
                <a:solidFill>
                  <a:srgbClr val="980000"/>
                </a:solidFill>
              </a:rPr>
              <a:t>Nouns Dimensions </a:t>
            </a:r>
            <a:r>
              <a:rPr lang="en-GB" sz="4800"/>
              <a:t>Overlapping</a:t>
            </a:r>
            <a:endParaRPr sz="4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235500" y="1052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Top 5% - </a:t>
            </a:r>
            <a:r>
              <a:rPr lang="en-GB">
                <a:solidFill>
                  <a:srgbClr val="980000"/>
                </a:solidFill>
              </a:rPr>
              <a:t>Overlapping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77" name="Google Shape;177;p28"/>
          <p:cNvSpPr txBox="1"/>
          <p:nvPr>
            <p:ph type="title"/>
          </p:nvPr>
        </p:nvSpPr>
        <p:spPr>
          <a:xfrm>
            <a:off x="255984" y="638600"/>
            <a:ext cx="8520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1400">
                <a:solidFill>
                  <a:srgbClr val="000000"/>
                </a:solidFill>
              </a:rPr>
              <a:t>MLP (Top SHAP N%) vs </a:t>
            </a:r>
            <a:r>
              <a:rPr lang="en-GB" sz="1400">
                <a:solidFill>
                  <a:srgbClr val="0000FF"/>
                </a:solidFill>
              </a:rPr>
              <a:t>Ekaterina (All Imp Dims)</a:t>
            </a:r>
            <a:r>
              <a:rPr lang="en-GB" sz="1400">
                <a:solidFill>
                  <a:srgbClr val="980000"/>
                </a:solidFill>
              </a:rPr>
              <a:t> </a:t>
            </a:r>
            <a:endParaRPr sz="1400">
              <a:solidFill>
                <a:srgbClr val="980000"/>
              </a:solidFill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689179"/>
            <a:ext cx="8839199" cy="22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235500" y="1052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Top 1% - </a:t>
            </a:r>
            <a:r>
              <a:rPr lang="en-GB">
                <a:solidFill>
                  <a:srgbClr val="980000"/>
                </a:solidFill>
              </a:rPr>
              <a:t>Overlapping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84" name="Google Shape;184;p29"/>
          <p:cNvSpPr txBox="1"/>
          <p:nvPr>
            <p:ph type="title"/>
          </p:nvPr>
        </p:nvSpPr>
        <p:spPr>
          <a:xfrm>
            <a:off x="255984" y="638600"/>
            <a:ext cx="8520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1400">
                <a:solidFill>
                  <a:srgbClr val="000000"/>
                </a:solidFill>
              </a:rPr>
              <a:t>MLP (Top SHAP N%) vs </a:t>
            </a:r>
            <a:r>
              <a:rPr lang="en-GB" sz="1400">
                <a:solidFill>
                  <a:srgbClr val="0000FF"/>
                </a:solidFill>
              </a:rPr>
              <a:t>Ekaterina (All Imp Dims)</a:t>
            </a:r>
            <a:r>
              <a:rPr lang="en-GB" sz="1400">
                <a:solidFill>
                  <a:srgbClr val="980000"/>
                </a:solidFill>
              </a:rPr>
              <a:t> </a:t>
            </a:r>
            <a:endParaRPr sz="1400">
              <a:solidFill>
                <a:srgbClr val="980000"/>
              </a:solidFill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5" y="1513800"/>
            <a:ext cx="8839197" cy="228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235500" y="1052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Top 10% - </a:t>
            </a:r>
            <a:r>
              <a:rPr lang="en-GB">
                <a:solidFill>
                  <a:srgbClr val="980000"/>
                </a:solidFill>
              </a:rPr>
              <a:t>Overlapping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91" name="Google Shape;191;p30"/>
          <p:cNvSpPr txBox="1"/>
          <p:nvPr>
            <p:ph type="title"/>
          </p:nvPr>
        </p:nvSpPr>
        <p:spPr>
          <a:xfrm>
            <a:off x="255984" y="638600"/>
            <a:ext cx="8520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1400">
                <a:solidFill>
                  <a:srgbClr val="000000"/>
                </a:solidFill>
              </a:rPr>
              <a:t>MLP (Top SHAP N%) vs </a:t>
            </a:r>
            <a:r>
              <a:rPr lang="en-GB" sz="1400">
                <a:solidFill>
                  <a:srgbClr val="0000FF"/>
                </a:solidFill>
              </a:rPr>
              <a:t>Ekaterina (All Imp Dims)</a:t>
            </a:r>
            <a:r>
              <a:rPr lang="en-GB" sz="1400">
                <a:solidFill>
                  <a:srgbClr val="980000"/>
                </a:solidFill>
              </a:rPr>
              <a:t> </a:t>
            </a:r>
            <a:endParaRPr sz="1400">
              <a:solidFill>
                <a:srgbClr val="980000"/>
              </a:solidFill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9575"/>
            <a:ext cx="8839198" cy="23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235500" y="1052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Top 25% - </a:t>
            </a:r>
            <a:r>
              <a:rPr lang="en-GB">
                <a:solidFill>
                  <a:srgbClr val="980000"/>
                </a:solidFill>
              </a:rPr>
              <a:t>Overlapping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98" name="Google Shape;198;p31"/>
          <p:cNvSpPr txBox="1"/>
          <p:nvPr>
            <p:ph type="title"/>
          </p:nvPr>
        </p:nvSpPr>
        <p:spPr>
          <a:xfrm>
            <a:off x="255984" y="638600"/>
            <a:ext cx="8520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1400">
                <a:solidFill>
                  <a:srgbClr val="000000"/>
                </a:solidFill>
              </a:rPr>
              <a:t>MLP (Top SHAP N%) vs </a:t>
            </a:r>
            <a:r>
              <a:rPr lang="en-GB" sz="1400">
                <a:solidFill>
                  <a:srgbClr val="0000FF"/>
                </a:solidFill>
              </a:rPr>
              <a:t>Ekaterina (All Imp Dims)</a:t>
            </a:r>
            <a:r>
              <a:rPr lang="en-GB" sz="1400">
                <a:solidFill>
                  <a:srgbClr val="980000"/>
                </a:solidFill>
              </a:rPr>
              <a:t> </a:t>
            </a:r>
            <a:endParaRPr sz="1400">
              <a:solidFill>
                <a:srgbClr val="980000"/>
              </a:solidFill>
            </a:endParaRPr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4850"/>
            <a:ext cx="8839198" cy="22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1934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4800">
                <a:solidFill>
                  <a:srgbClr val="980000"/>
                </a:solidFill>
              </a:rPr>
              <a:t>Methodology </a:t>
            </a:r>
            <a:r>
              <a:rPr lang="en-GB" sz="4800"/>
              <a:t>Updates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235500" y="1052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Top 50% - </a:t>
            </a:r>
            <a:r>
              <a:rPr lang="en-GB">
                <a:solidFill>
                  <a:srgbClr val="980000"/>
                </a:solidFill>
              </a:rPr>
              <a:t>Overlapping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05" name="Google Shape;205;p32"/>
          <p:cNvSpPr txBox="1"/>
          <p:nvPr>
            <p:ph type="title"/>
          </p:nvPr>
        </p:nvSpPr>
        <p:spPr>
          <a:xfrm>
            <a:off x="255984" y="638600"/>
            <a:ext cx="8520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1400">
                <a:solidFill>
                  <a:srgbClr val="000000"/>
                </a:solidFill>
              </a:rPr>
              <a:t>MLP (Top SHAP N%) vs </a:t>
            </a:r>
            <a:r>
              <a:rPr lang="en-GB" sz="1400">
                <a:solidFill>
                  <a:srgbClr val="0000FF"/>
                </a:solidFill>
              </a:rPr>
              <a:t>Ekaterina (All Imp Dims)</a:t>
            </a:r>
            <a:r>
              <a:rPr lang="en-GB" sz="1400">
                <a:solidFill>
                  <a:srgbClr val="980000"/>
                </a:solidFill>
              </a:rPr>
              <a:t> </a:t>
            </a:r>
            <a:endParaRPr sz="1400">
              <a:solidFill>
                <a:srgbClr val="980000"/>
              </a:solidFill>
            </a:endParaRPr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631577"/>
            <a:ext cx="8839199" cy="21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235500" y="1052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Top 75% - </a:t>
            </a:r>
            <a:r>
              <a:rPr lang="en-GB">
                <a:solidFill>
                  <a:srgbClr val="980000"/>
                </a:solidFill>
              </a:rPr>
              <a:t>Overlapping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12" name="Google Shape;212;p33"/>
          <p:cNvSpPr txBox="1"/>
          <p:nvPr>
            <p:ph type="title"/>
          </p:nvPr>
        </p:nvSpPr>
        <p:spPr>
          <a:xfrm>
            <a:off x="255984" y="638600"/>
            <a:ext cx="8520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1400">
                <a:solidFill>
                  <a:srgbClr val="000000"/>
                </a:solidFill>
              </a:rPr>
              <a:t>MLP (Top SHAP N%) vs </a:t>
            </a:r>
            <a:r>
              <a:rPr lang="en-GB" sz="1400">
                <a:solidFill>
                  <a:srgbClr val="0000FF"/>
                </a:solidFill>
              </a:rPr>
              <a:t>Ekaterina (All Imp Dims)</a:t>
            </a:r>
            <a:r>
              <a:rPr lang="en-GB" sz="1400">
                <a:solidFill>
                  <a:srgbClr val="980000"/>
                </a:solidFill>
              </a:rPr>
              <a:t> </a:t>
            </a:r>
            <a:endParaRPr sz="1400">
              <a:solidFill>
                <a:srgbClr val="980000"/>
              </a:solidFill>
            </a:endParaRPr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601300"/>
            <a:ext cx="8839199" cy="1940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16292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4800">
                <a:solidFill>
                  <a:srgbClr val="980000"/>
                </a:solidFill>
              </a:rPr>
              <a:t>Adjectives Gender </a:t>
            </a:r>
            <a:r>
              <a:rPr lang="en-GB" sz="4800"/>
              <a:t>Prediction </a:t>
            </a:r>
            <a:endParaRPr sz="4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4800"/>
              <a:t>Experiment</a:t>
            </a:r>
            <a:endParaRPr sz="4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Adjectives Gender Prediction - </a:t>
            </a:r>
            <a:r>
              <a:rPr lang="en-GB">
                <a:solidFill>
                  <a:srgbClr val="980000"/>
                </a:solidFill>
              </a:rPr>
              <a:t>Flaubert Base Cased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224" name="Google Shape;22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200"/>
            <a:ext cx="8839202" cy="3282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Adjectives Gender Prediction - </a:t>
            </a:r>
            <a:r>
              <a:rPr lang="en-GB">
                <a:solidFill>
                  <a:srgbClr val="980000"/>
                </a:solidFill>
              </a:rPr>
              <a:t>Flaubert Base Uncased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230" name="Google Shape;23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200"/>
            <a:ext cx="8839202" cy="3282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625" y="1141975"/>
            <a:ext cx="9038375" cy="33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Adjectives Gender Prediction - </a:t>
            </a:r>
            <a:r>
              <a:rPr lang="en-GB">
                <a:solidFill>
                  <a:srgbClr val="980000"/>
                </a:solidFill>
              </a:rPr>
              <a:t>Flaubert Large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237" name="Google Shape;23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200"/>
            <a:ext cx="8839202" cy="3282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178954"/>
            <a:ext cx="9144000" cy="3395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Adjectives Gender Prediction - </a:t>
            </a:r>
            <a:r>
              <a:rPr lang="en-GB">
                <a:solidFill>
                  <a:srgbClr val="980000"/>
                </a:solidFill>
              </a:rPr>
              <a:t>Flaubert Small Cased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244" name="Google Shape;24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246400"/>
            <a:ext cx="8839202" cy="3282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/>
          <p:nvPr>
            <p:ph type="title"/>
          </p:nvPr>
        </p:nvSpPr>
        <p:spPr>
          <a:xfrm>
            <a:off x="311700" y="16292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4800">
                <a:solidFill>
                  <a:srgbClr val="980000"/>
                </a:solidFill>
              </a:rPr>
              <a:t>Adjectives Gender </a:t>
            </a:r>
            <a:r>
              <a:rPr lang="en-GB" sz="4800"/>
              <a:t>Prediction </a:t>
            </a:r>
            <a:endParaRPr sz="4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4800"/>
              <a:t>Comparative Results</a:t>
            </a:r>
            <a:endParaRPr sz="4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235500" y="1052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Adjectives Gender Prediction - </a:t>
            </a:r>
            <a:r>
              <a:rPr lang="en-GB">
                <a:solidFill>
                  <a:srgbClr val="980000"/>
                </a:solidFill>
              </a:rPr>
              <a:t>Flaubert Small Cased 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255" name="Google Shape;25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72625"/>
            <a:ext cx="8839204" cy="320680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0"/>
          <p:cNvSpPr txBox="1"/>
          <p:nvPr>
            <p:ph type="title"/>
          </p:nvPr>
        </p:nvSpPr>
        <p:spPr>
          <a:xfrm>
            <a:off x="255984" y="638600"/>
            <a:ext cx="8520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1400">
                <a:solidFill>
                  <a:srgbClr val="000000"/>
                </a:solidFill>
              </a:rPr>
              <a:t>MLP (Top SHAP N%) vs </a:t>
            </a:r>
            <a:r>
              <a:rPr lang="en-GB" sz="1400">
                <a:solidFill>
                  <a:srgbClr val="0000FF"/>
                </a:solidFill>
              </a:rPr>
              <a:t>Ekaterina (All Imp Dims)</a:t>
            </a:r>
            <a:r>
              <a:rPr lang="en-GB" sz="1400">
                <a:solidFill>
                  <a:srgbClr val="980000"/>
                </a:solidFill>
              </a:rPr>
              <a:t> </a:t>
            </a:r>
            <a:r>
              <a:rPr lang="en-GB" sz="1400">
                <a:solidFill>
                  <a:srgbClr val="000000"/>
                </a:solidFill>
              </a:rPr>
              <a:t>vs </a:t>
            </a:r>
            <a:r>
              <a:rPr lang="en-GB" sz="1400">
                <a:solidFill>
                  <a:srgbClr val="980000"/>
                </a:solidFill>
              </a:rPr>
              <a:t>Binning Approach (Bins + RF + MLP)</a:t>
            </a:r>
            <a:endParaRPr sz="14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235500" y="1052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Adjectives Gender Prediction - </a:t>
            </a:r>
            <a:r>
              <a:rPr lang="en-GB">
                <a:solidFill>
                  <a:srgbClr val="980000"/>
                </a:solidFill>
              </a:rPr>
              <a:t>Flaubert Base Cased 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62" name="Google Shape;262;p41"/>
          <p:cNvSpPr txBox="1"/>
          <p:nvPr>
            <p:ph type="title"/>
          </p:nvPr>
        </p:nvSpPr>
        <p:spPr>
          <a:xfrm>
            <a:off x="255984" y="638600"/>
            <a:ext cx="8520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1400">
                <a:solidFill>
                  <a:srgbClr val="000000"/>
                </a:solidFill>
              </a:rPr>
              <a:t>MLP (Top SHAP N%) vs </a:t>
            </a:r>
            <a:r>
              <a:rPr lang="en-GB" sz="1400">
                <a:solidFill>
                  <a:srgbClr val="0000FF"/>
                </a:solidFill>
              </a:rPr>
              <a:t>Ekaterina (All Imp Dims)</a:t>
            </a:r>
            <a:r>
              <a:rPr lang="en-GB" sz="1400">
                <a:solidFill>
                  <a:srgbClr val="980000"/>
                </a:solidFill>
              </a:rPr>
              <a:t> </a:t>
            </a:r>
            <a:r>
              <a:rPr lang="en-GB" sz="1400">
                <a:solidFill>
                  <a:srgbClr val="000000"/>
                </a:solidFill>
              </a:rPr>
              <a:t>vs </a:t>
            </a:r>
            <a:r>
              <a:rPr lang="en-GB" sz="1400">
                <a:solidFill>
                  <a:srgbClr val="980000"/>
                </a:solidFill>
              </a:rPr>
              <a:t>Binning Approach (Bins + RF + MLP)</a:t>
            </a:r>
            <a:endParaRPr sz="1400">
              <a:solidFill>
                <a:srgbClr val="980000"/>
              </a:solidFill>
            </a:endParaRPr>
          </a:p>
        </p:txBody>
      </p:sp>
      <p:pic>
        <p:nvPicPr>
          <p:cNvPr id="263" name="Google Shape;26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53900"/>
            <a:ext cx="8839204" cy="320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Methodology Update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MLP parameters were updated to handle overfitting 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2575" y="1836800"/>
            <a:ext cx="4836250" cy="21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235500" y="1052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Adjectives Gender Prediction - </a:t>
            </a:r>
            <a:r>
              <a:rPr lang="en-GB">
                <a:solidFill>
                  <a:srgbClr val="980000"/>
                </a:solidFill>
              </a:rPr>
              <a:t>Flaubert Base Uncased 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69" name="Google Shape;269;p42"/>
          <p:cNvSpPr txBox="1"/>
          <p:nvPr>
            <p:ph type="title"/>
          </p:nvPr>
        </p:nvSpPr>
        <p:spPr>
          <a:xfrm>
            <a:off x="255984" y="638600"/>
            <a:ext cx="8520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1400">
                <a:solidFill>
                  <a:srgbClr val="000000"/>
                </a:solidFill>
              </a:rPr>
              <a:t>MLP (Top SHAP N%) vs </a:t>
            </a:r>
            <a:r>
              <a:rPr lang="en-GB" sz="1400">
                <a:solidFill>
                  <a:srgbClr val="0000FF"/>
                </a:solidFill>
              </a:rPr>
              <a:t>Ekaterina (All Imp Dims)</a:t>
            </a:r>
            <a:r>
              <a:rPr lang="en-GB" sz="1400">
                <a:solidFill>
                  <a:srgbClr val="980000"/>
                </a:solidFill>
              </a:rPr>
              <a:t> </a:t>
            </a:r>
            <a:r>
              <a:rPr lang="en-GB" sz="1400">
                <a:solidFill>
                  <a:srgbClr val="000000"/>
                </a:solidFill>
              </a:rPr>
              <a:t>vs </a:t>
            </a:r>
            <a:r>
              <a:rPr lang="en-GB" sz="1400">
                <a:solidFill>
                  <a:srgbClr val="980000"/>
                </a:solidFill>
              </a:rPr>
              <a:t>Binning Approach (Bins + RF + MLP)</a:t>
            </a:r>
            <a:endParaRPr sz="1400">
              <a:solidFill>
                <a:srgbClr val="980000"/>
              </a:solidFill>
            </a:endParaRPr>
          </a:p>
        </p:txBody>
      </p:sp>
      <p:pic>
        <p:nvPicPr>
          <p:cNvPr id="270" name="Google Shape;27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53900"/>
            <a:ext cx="8839204" cy="320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type="title"/>
          </p:nvPr>
        </p:nvSpPr>
        <p:spPr>
          <a:xfrm>
            <a:off x="235500" y="1052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Adjectives Gender Prediction - </a:t>
            </a:r>
            <a:r>
              <a:rPr lang="en-GB">
                <a:solidFill>
                  <a:srgbClr val="980000"/>
                </a:solidFill>
              </a:rPr>
              <a:t>Flaubert Large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76" name="Google Shape;276;p43"/>
          <p:cNvSpPr txBox="1"/>
          <p:nvPr>
            <p:ph type="title"/>
          </p:nvPr>
        </p:nvSpPr>
        <p:spPr>
          <a:xfrm>
            <a:off x="255984" y="638600"/>
            <a:ext cx="8520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1400">
                <a:solidFill>
                  <a:srgbClr val="000000"/>
                </a:solidFill>
              </a:rPr>
              <a:t>MLP (Top SHAP N%) vs </a:t>
            </a:r>
            <a:r>
              <a:rPr lang="en-GB" sz="1400">
                <a:solidFill>
                  <a:srgbClr val="0000FF"/>
                </a:solidFill>
              </a:rPr>
              <a:t>Ekaterina (All Imp Dims)</a:t>
            </a:r>
            <a:r>
              <a:rPr lang="en-GB" sz="1400">
                <a:solidFill>
                  <a:srgbClr val="980000"/>
                </a:solidFill>
              </a:rPr>
              <a:t> </a:t>
            </a:r>
            <a:r>
              <a:rPr lang="en-GB" sz="1400">
                <a:solidFill>
                  <a:srgbClr val="000000"/>
                </a:solidFill>
              </a:rPr>
              <a:t>vs </a:t>
            </a:r>
            <a:r>
              <a:rPr lang="en-GB" sz="1400">
                <a:solidFill>
                  <a:srgbClr val="980000"/>
                </a:solidFill>
              </a:rPr>
              <a:t>Binning Approach (Bins + RF + MLP)</a:t>
            </a:r>
            <a:endParaRPr sz="1400">
              <a:solidFill>
                <a:srgbClr val="980000"/>
              </a:solidFill>
            </a:endParaRPr>
          </a:p>
        </p:txBody>
      </p:sp>
      <p:pic>
        <p:nvPicPr>
          <p:cNvPr id="277" name="Google Shape;27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53900"/>
            <a:ext cx="8839204" cy="320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1814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Methodology Update - </a:t>
            </a:r>
            <a:r>
              <a:rPr lang="en-GB">
                <a:solidFill>
                  <a:srgbClr val="980000"/>
                </a:solidFill>
              </a:rPr>
              <a:t>Binning Approach Test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650" y="941600"/>
            <a:ext cx="6587576" cy="3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16292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4800">
                <a:solidFill>
                  <a:srgbClr val="980000"/>
                </a:solidFill>
              </a:rPr>
              <a:t>Nouns Gender </a:t>
            </a:r>
            <a:r>
              <a:rPr lang="en-GB" sz="4800"/>
              <a:t>Prediction </a:t>
            </a:r>
            <a:endParaRPr sz="4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4800"/>
              <a:t>Experiment</a:t>
            </a:r>
            <a:endParaRPr sz="4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Nouns Gender Prediction - </a:t>
            </a:r>
            <a:r>
              <a:rPr lang="en-GB">
                <a:solidFill>
                  <a:srgbClr val="980000"/>
                </a:solidFill>
              </a:rPr>
              <a:t>Flaubert Base Cased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200"/>
            <a:ext cx="8839202" cy="3282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Nouns Gender Prediction - </a:t>
            </a:r>
            <a:r>
              <a:rPr lang="en-GB">
                <a:solidFill>
                  <a:srgbClr val="980000"/>
                </a:solidFill>
              </a:rPr>
              <a:t>Flaubert Base Uncased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200"/>
            <a:ext cx="8839202" cy="3282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Nouns Gender Prediction - </a:t>
            </a:r>
            <a:r>
              <a:rPr lang="en-GB">
                <a:solidFill>
                  <a:srgbClr val="980000"/>
                </a:solidFill>
              </a:rPr>
              <a:t>Flaubert Large 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200"/>
            <a:ext cx="8839202" cy="3282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Nouns Gender Prediction - </a:t>
            </a:r>
            <a:r>
              <a:rPr lang="en-GB">
                <a:solidFill>
                  <a:srgbClr val="980000"/>
                </a:solidFill>
              </a:rPr>
              <a:t>Flaubert Small Cased 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200"/>
            <a:ext cx="8839202" cy="3282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