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2" r:id="rId4"/>
    <p:sldMasterId id="214748367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</p:sldIdLst>
  <p:sldSz cy="5143500" cx="9144000"/>
  <p:notesSz cx="6858000" cy="9144000"/>
  <p:embeddedFontLst>
    <p:embeddedFont>
      <p:font typeface="Montserrat"/>
      <p:regular r:id="rId34"/>
      <p:bold r:id="rId35"/>
      <p:italic r:id="rId36"/>
      <p:boldItalic r:id="rId37"/>
    </p:embeddedFont>
    <p:embeddedFont>
      <p:font typeface="Corbel"/>
      <p:regular r:id="rId38"/>
      <p:bold r:id="rId39"/>
      <p:italic r:id="rId40"/>
      <p:boldItalic r:id="rId41"/>
    </p:embeddedFont>
    <p:embeddedFont>
      <p:font typeface="Montserrat Light"/>
      <p:regular r:id="rId42"/>
      <p:bold r:id="rId43"/>
      <p:italic r:id="rId44"/>
      <p:boldItalic r:id="rId45"/>
    </p:embeddedFont>
    <p:embeddedFont>
      <p:font typeface="Montserrat ExtraBold"/>
      <p:bold r:id="rId46"/>
      <p:boldItalic r:id="rId4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Corbel-italic.fntdata"/><Relationship Id="rId20" Type="http://schemas.openxmlformats.org/officeDocument/2006/relationships/slide" Target="slides/slide14.xml"/><Relationship Id="rId42" Type="http://schemas.openxmlformats.org/officeDocument/2006/relationships/font" Target="fonts/MontserratLight-regular.fntdata"/><Relationship Id="rId41" Type="http://schemas.openxmlformats.org/officeDocument/2006/relationships/font" Target="fonts/Corbel-boldItalic.fntdata"/><Relationship Id="rId22" Type="http://schemas.openxmlformats.org/officeDocument/2006/relationships/slide" Target="slides/slide16.xml"/><Relationship Id="rId44" Type="http://schemas.openxmlformats.org/officeDocument/2006/relationships/font" Target="fonts/MontserratLight-italic.fntdata"/><Relationship Id="rId21" Type="http://schemas.openxmlformats.org/officeDocument/2006/relationships/slide" Target="slides/slide15.xml"/><Relationship Id="rId43" Type="http://schemas.openxmlformats.org/officeDocument/2006/relationships/font" Target="fonts/MontserratLight-bold.fntdata"/><Relationship Id="rId24" Type="http://schemas.openxmlformats.org/officeDocument/2006/relationships/slide" Target="slides/slide18.xml"/><Relationship Id="rId46" Type="http://schemas.openxmlformats.org/officeDocument/2006/relationships/font" Target="fonts/MontserratExtraBold-bold.fntdata"/><Relationship Id="rId23" Type="http://schemas.openxmlformats.org/officeDocument/2006/relationships/slide" Target="slides/slide17.xml"/><Relationship Id="rId45" Type="http://schemas.openxmlformats.org/officeDocument/2006/relationships/font" Target="fonts/MontserratLight-boldItalic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47" Type="http://schemas.openxmlformats.org/officeDocument/2006/relationships/font" Target="fonts/MontserratExtraBold-boldItalic.fntdata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Montserrat-bold.fntdata"/><Relationship Id="rId12" Type="http://schemas.openxmlformats.org/officeDocument/2006/relationships/slide" Target="slides/slide6.xml"/><Relationship Id="rId34" Type="http://schemas.openxmlformats.org/officeDocument/2006/relationships/font" Target="fonts/Montserrat-regular.fntdata"/><Relationship Id="rId15" Type="http://schemas.openxmlformats.org/officeDocument/2006/relationships/slide" Target="slides/slide9.xml"/><Relationship Id="rId37" Type="http://schemas.openxmlformats.org/officeDocument/2006/relationships/font" Target="fonts/Montserrat-boldItalic.fntdata"/><Relationship Id="rId14" Type="http://schemas.openxmlformats.org/officeDocument/2006/relationships/slide" Target="slides/slide8.xml"/><Relationship Id="rId36" Type="http://schemas.openxmlformats.org/officeDocument/2006/relationships/font" Target="fonts/Montserrat-italic.fntdata"/><Relationship Id="rId17" Type="http://schemas.openxmlformats.org/officeDocument/2006/relationships/slide" Target="slides/slide11.xml"/><Relationship Id="rId39" Type="http://schemas.openxmlformats.org/officeDocument/2006/relationships/font" Target="fonts/Corbel-bold.fntdata"/><Relationship Id="rId16" Type="http://schemas.openxmlformats.org/officeDocument/2006/relationships/slide" Target="slides/slide10.xml"/><Relationship Id="rId38" Type="http://schemas.openxmlformats.org/officeDocument/2006/relationships/font" Target="fonts/Corbel-regular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7dc22452f1_0_6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7dc22452f1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7dc6c6c9a1_0_31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7dc6c6c9a1_0_3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Rata” abalone berumur 15 tahun. Hanya sedikit abalone yang mencapai umur &gt; 20 tahun. Dari data dapat dilihat bahwa male abalone jarang yang mencapai umur &gt; 20 dan tidak ada yang mencapai &gt;= 30. Mungkin ada beberapa faktor yang menyebabkan female dan infant abalone bisa berumur lebih lama dibanding male abalone. Mungkin karena struktur DNA yang berbeda atau hal lainnya.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7dca3cc61a_0_18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7dca3cc61a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7dc6c6c9a1_0_3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7dc6c6c9a1_0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Semuanya memiliki positive covariance.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7dca3cc61a_0_29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7dca3cc61a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7dca3cc61a_0_19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7dca3cc61a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7dca3cc61a_0_48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7dca3cc61a_0_4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7dca3cc61a_0_61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7dca3cc61a_0_6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7dca3cc61a_0_2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7dca3cc61a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7dca3cc61a_0_81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7dca3cc61a_0_8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chemeClr val="dk1"/>
                </a:solidFill>
                <a:highlight>
                  <a:srgbClr val="FFFFFF"/>
                </a:highlight>
              </a:rPr>
              <a:t>The normalization needs to be done for attribute 'height', 'whole weight', 'shucked weight', 'shell weight', and </a:t>
            </a:r>
            <a:r>
              <a:rPr b="1" lang="en-GB" sz="1050">
                <a:solidFill>
                  <a:schemeClr val="dk1"/>
                </a:solidFill>
                <a:highlight>
                  <a:srgbClr val="FFFFFF"/>
                </a:highlight>
              </a:rPr>
              <a:t>especially 'rings'</a:t>
            </a:r>
            <a:r>
              <a:rPr lang="en-GB" sz="1050">
                <a:solidFill>
                  <a:schemeClr val="dk1"/>
                </a:solidFill>
                <a:highlight>
                  <a:srgbClr val="FFFFFF"/>
                </a:highlight>
              </a:rPr>
              <a:t>. It is so because the value for the unmentioned attributes ranges from 0 - 1. Meanwhile, the value for the mentioned attributes stated above ranges from 0 - &gt;1. As for the rings, the value varies from 1 - 29. If we don’t do normalization, the distribution of data won’t be accurate (because the scale isn’t standardized).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7dca3cc61a_0_21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7dca3cc61a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7dc6c6c9a1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7dc6c6c9a1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7dca3cc61a_0_8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7dca3cc61a_0_8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Sama ky scatter plot matrix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7dca3cc61a_0_21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7dca3cc61a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7dca3cc61a_0_82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7dca3cc61a_0_8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7dca3cc61a_0_20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7dca3cc61a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7dca3cc61a_0_22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7dca3cc61a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Scree plot di atas menunjukkan bahwa 84% variansi bisa dijelaskan cukup dengan PC1 saja. Namun, agar lebih merepresentasikan data awal dengan baik, kita gunakan 2 PC, yaitu PC1 dan PC2 sehingga sekitar 92% data sudah terepresentasikan.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7dca3cc61a_0_19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7dca3cc61a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7dca3cc61a_0_22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7dca3cc61a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Namun ternyata ketika divisualisasikan menggunakan scatter plot, variasi abalone berdasarkan jenis kelaminnya tidak terlalu berbeda satu sama lainnya. Hal ini ditunjukkan karena kelas masing” sex mengalami overlap yang cukup besar.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7dca3cc61a_0_74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7dca3cc61a_0_7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7dca3cc61a_0_12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7dca3cc61a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7dc6c6c9a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7dc6c6c9a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7dc6c6c9a1_0_31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7dc6c6c9a1_0_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Ada 9 attribute, dengan 1 attribute (sex) bersifat categorical value dan 8 attribute lainnya bersifat continuous value.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sudah valid karena tidak ada missing value dari semula.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dc6c6c9a1_0_31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7dc6c6c9a1_0_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7dca3cc61a_0_18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7dca3cc61a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7dc6c6c9a1_0_2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7dc6c6c9a1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Bisa dilihat bahwa male abalone mendominasi himpunan abalone yang paling panjang.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Untuk atribut diameter, diameter yang semakin besar didominasi oleh male and female abalone.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7dc6c6c9a1_0_30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7dc6c6c9a1_0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Untuk berat secara keseluruhan, rata”nya adalah 0.8 dan baik female atau male memiliki berat yang hampir sama. Sedangkan untuk infant  tentu beratnya lebih kecil dibanding yg lain.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Untuk berat daging, rata”nya adalah 0.36 dan baik female atau male memiliki berat yang hampir sama. Sedangkan untuk infant  tentu beratnya lebih kecil dibanding yg lain.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4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4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4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9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9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>
  <p:cSld name="TITLE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26"/>
            <a:ext cx="9144000" cy="5143523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3"/>
          <p:cNvSpPr txBox="1"/>
          <p:nvPr>
            <p:ph type="ctrTitle"/>
          </p:nvPr>
        </p:nvSpPr>
        <p:spPr>
          <a:xfrm>
            <a:off x="2302050" y="1223200"/>
            <a:ext cx="4539900" cy="269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 background">
  <p:cSld name="BLANK_1">
    <p:bg>
      <p:bgPr>
        <a:solidFill>
          <a:srgbClr val="000000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55" name="Google Shape;55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26"/>
            <a:ext cx="9144000" cy="5143523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6"/>
          <p:cNvSpPr txBox="1"/>
          <p:nvPr>
            <p:ph type="ctrTitle"/>
          </p:nvPr>
        </p:nvSpPr>
        <p:spPr>
          <a:xfrm>
            <a:off x="2302050" y="1223200"/>
            <a:ext cx="4539900" cy="2697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bg>
      <p:bgPr>
        <a:gradFill>
          <a:gsLst>
            <a:gs pos="0">
              <a:srgbClr val="4050E5"/>
            </a:gs>
            <a:gs pos="100000">
              <a:srgbClr val="C833FF"/>
            </a:gs>
          </a:gsLst>
          <a:lin ang="5400700" scaled="0"/>
        </a:gra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26"/>
            <a:ext cx="9144000" cy="5143523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7"/>
          <p:cNvSpPr txBox="1"/>
          <p:nvPr>
            <p:ph type="ctrTitle"/>
          </p:nvPr>
        </p:nvSpPr>
        <p:spPr>
          <a:xfrm>
            <a:off x="2438550" y="1811950"/>
            <a:ext cx="4266900" cy="115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6" name="Google Shape;66;p17"/>
          <p:cNvSpPr txBox="1"/>
          <p:nvPr>
            <p:ph idx="1" type="subTitle"/>
          </p:nvPr>
        </p:nvSpPr>
        <p:spPr>
          <a:xfrm>
            <a:off x="2438550" y="2840054"/>
            <a:ext cx="4266900" cy="784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rtl="0" algn="ctr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rtl="0" algn="ctr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rtl="0" algn="ctr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rtl="0" algn="ctr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rtl="0" algn="ctr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rtl="0" algn="ctr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rtl="0" algn="ctr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rtl="0" algn="ctr"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bg>
      <p:bgPr>
        <a:gradFill>
          <a:gsLst>
            <a:gs pos="0">
              <a:srgbClr val="FF8700"/>
            </a:gs>
            <a:gs pos="100000">
              <a:srgbClr val="FFD900"/>
            </a:gs>
          </a:gsLst>
          <a:lin ang="5400700" scaled="0"/>
        </a:gra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26"/>
            <a:ext cx="9144000" cy="5143523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8"/>
          <p:cNvSpPr txBox="1"/>
          <p:nvPr>
            <p:ph idx="1" type="body"/>
          </p:nvPr>
        </p:nvSpPr>
        <p:spPr>
          <a:xfrm>
            <a:off x="2370425" y="1780800"/>
            <a:ext cx="4403100" cy="1944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68300" lvl="0" marL="457200" rtl="0" algn="ctr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200"/>
              <a:buChar char="◦"/>
              <a:defRPr i="1">
                <a:solidFill>
                  <a:srgbClr val="FFFFFF"/>
                </a:solidFill>
              </a:defRPr>
            </a:lvl1pPr>
            <a:lvl2pPr indent="-368300" lvl="1" marL="914400" rtl="0" algn="ctr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200"/>
              <a:buChar char="◦"/>
              <a:defRPr i="1">
                <a:solidFill>
                  <a:srgbClr val="FFFFFF"/>
                </a:solidFill>
              </a:defRPr>
            </a:lvl2pPr>
            <a:lvl3pPr indent="-368300" lvl="2" marL="1371600" rtl="0" algn="ctr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200"/>
              <a:buChar char="◦"/>
              <a:defRPr i="1">
                <a:solidFill>
                  <a:srgbClr val="FFFFFF"/>
                </a:solidFill>
              </a:defRPr>
            </a:lvl3pPr>
            <a:lvl4pPr indent="-368300" lvl="3" marL="1828800" rtl="0" algn="ctr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200"/>
              <a:buChar char="◦"/>
              <a:defRPr i="1">
                <a:solidFill>
                  <a:srgbClr val="FFFFFF"/>
                </a:solidFill>
              </a:defRPr>
            </a:lvl4pPr>
            <a:lvl5pPr indent="-368300" lvl="4" marL="2286000" rtl="0" algn="ctr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200"/>
              <a:buChar char="◦"/>
              <a:defRPr i="1">
                <a:solidFill>
                  <a:srgbClr val="FFFFFF"/>
                </a:solidFill>
              </a:defRPr>
            </a:lvl5pPr>
            <a:lvl6pPr indent="-368300" lvl="5" marL="2743200" rtl="0" algn="ctr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200"/>
              <a:buChar char="◦"/>
              <a:defRPr i="1">
                <a:solidFill>
                  <a:srgbClr val="FFFFFF"/>
                </a:solidFill>
              </a:defRPr>
            </a:lvl6pPr>
            <a:lvl7pPr indent="-368300" lvl="6" marL="3200400" rtl="0" algn="ctr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200"/>
              <a:buChar char="◦"/>
              <a:defRPr i="1">
                <a:solidFill>
                  <a:srgbClr val="FFFFFF"/>
                </a:solidFill>
              </a:defRPr>
            </a:lvl7pPr>
            <a:lvl8pPr indent="-368300" lvl="7" marL="3657600" rtl="0" algn="ctr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200"/>
              <a:buChar char="◦"/>
              <a:defRPr i="1">
                <a:solidFill>
                  <a:srgbClr val="FFFFFF"/>
                </a:solidFill>
              </a:defRPr>
            </a:lvl8pPr>
            <a:lvl9pPr indent="-368300" lvl="8" marL="4114800" rtl="0" algn="ctr"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2200"/>
              <a:buChar char="◦"/>
              <a:defRPr i="1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70" name="Google Shape;70;p18"/>
          <p:cNvSpPr txBox="1"/>
          <p:nvPr/>
        </p:nvSpPr>
        <p:spPr>
          <a:xfrm>
            <a:off x="3593400" y="1162369"/>
            <a:ext cx="1957200" cy="653700"/>
          </a:xfrm>
          <a:prstGeom prst="rect">
            <a:avLst/>
          </a:prstGeom>
          <a:noFill/>
          <a:ln>
            <a:noFill/>
          </a:ln>
          <a:effectLst>
            <a:outerShdw blurRad="42863" rotWithShape="0" algn="bl" dir="5400000" dist="9525">
              <a:srgbClr val="000000">
                <a:alpha val="20000"/>
              </a:srgb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7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endParaRPr b="1" sz="7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9"/>
          <p:cNvSpPr txBox="1"/>
          <p:nvPr>
            <p:ph type="title"/>
          </p:nvPr>
        </p:nvSpPr>
        <p:spPr>
          <a:xfrm>
            <a:off x="699000" y="911700"/>
            <a:ext cx="2020800" cy="332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844325" y="805325"/>
            <a:ext cx="4842600" cy="3548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368300" lvl="0" marL="457200" rtl="0">
              <a:spcBef>
                <a:spcPts val="600"/>
              </a:spcBef>
              <a:spcAft>
                <a:spcPts val="0"/>
              </a:spcAft>
              <a:buSzPts val="2200"/>
              <a:buChar char="◦"/>
              <a:defRPr/>
            </a:lvl1pPr>
            <a:lvl2pPr indent="-368300" lvl="1" marL="914400" rtl="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2pPr>
            <a:lvl3pPr indent="-368300" lvl="2" marL="1371600" rtl="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3pPr>
            <a:lvl4pPr indent="-368300" lvl="3" marL="1828800" rtl="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4pPr>
            <a:lvl5pPr indent="-368300" lvl="4" marL="2286000" rtl="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5pPr>
            <a:lvl6pPr indent="-368300" lvl="5" marL="2743200" rtl="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6pPr>
            <a:lvl7pPr indent="-368300" lvl="6" marL="3200400" rtl="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7pPr>
            <a:lvl8pPr indent="-368300" lvl="7" marL="3657600" rtl="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8pPr>
            <a:lvl9pPr indent="-368300" lvl="8" marL="4114800" rtl="0">
              <a:spcBef>
                <a:spcPts val="1000"/>
              </a:spcBef>
              <a:spcAft>
                <a:spcPts val="1000"/>
              </a:spcAft>
              <a:buSzPts val="2200"/>
              <a:buChar char="◦"/>
              <a:defRPr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 + Image">
  <p:cSld name="TITLE_AND_BODY_1">
    <p:bg>
      <p:bgPr>
        <a:gradFill>
          <a:gsLst>
            <a:gs pos="0">
              <a:srgbClr val="8790B9"/>
            </a:gs>
            <a:gs pos="100000">
              <a:srgbClr val="D4ECFF"/>
            </a:gs>
          </a:gsLst>
          <a:lin ang="5400700" scaled="0"/>
        </a:gra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20"/>
          <p:cNvSpPr txBox="1"/>
          <p:nvPr>
            <p:ph type="title"/>
          </p:nvPr>
        </p:nvSpPr>
        <p:spPr>
          <a:xfrm>
            <a:off x="699000" y="790150"/>
            <a:ext cx="3494700" cy="828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600"/>
              <a:buNone/>
              <a:defRPr>
                <a:solidFill>
                  <a:srgbClr val="66666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600"/>
              <a:buNone/>
              <a:defRPr>
                <a:solidFill>
                  <a:srgbClr val="66666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600"/>
              <a:buNone/>
              <a:defRPr>
                <a:solidFill>
                  <a:srgbClr val="66666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600"/>
              <a:buNone/>
              <a:defRPr>
                <a:solidFill>
                  <a:srgbClr val="66666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600"/>
              <a:buNone/>
              <a:defRPr>
                <a:solidFill>
                  <a:srgbClr val="66666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600"/>
              <a:buNone/>
              <a:defRPr>
                <a:solidFill>
                  <a:srgbClr val="66666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600"/>
              <a:buNone/>
              <a:defRPr>
                <a:solidFill>
                  <a:srgbClr val="66666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600"/>
              <a:buNone/>
              <a:defRPr>
                <a:solidFill>
                  <a:srgbClr val="66666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600"/>
              <a:buNone/>
              <a:defRPr>
                <a:solidFill>
                  <a:srgbClr val="666666"/>
                </a:solidFill>
              </a:defRPr>
            </a:lvl9pPr>
          </a:lstStyle>
          <a:p/>
        </p:txBody>
      </p:sp>
      <p:sp>
        <p:nvSpPr>
          <p:cNvPr id="80" name="Google Shape;80;p20"/>
          <p:cNvSpPr txBox="1"/>
          <p:nvPr>
            <p:ph idx="1" type="body"/>
          </p:nvPr>
        </p:nvSpPr>
        <p:spPr>
          <a:xfrm>
            <a:off x="699000" y="1770225"/>
            <a:ext cx="3494700" cy="2583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68300" lvl="0" marL="457200" rtl="0">
              <a:spcBef>
                <a:spcPts val="600"/>
              </a:spcBef>
              <a:spcAft>
                <a:spcPts val="0"/>
              </a:spcAft>
              <a:buSzPts val="2200"/>
              <a:buChar char="◦"/>
              <a:defRPr/>
            </a:lvl1pPr>
            <a:lvl2pPr indent="-368300" lvl="1" marL="914400" rtl="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2pPr>
            <a:lvl3pPr indent="-368300" lvl="2" marL="1371600" rtl="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3pPr>
            <a:lvl4pPr indent="-368300" lvl="3" marL="1828800" rtl="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4pPr>
            <a:lvl5pPr indent="-368300" lvl="4" marL="2286000" rtl="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5pPr>
            <a:lvl6pPr indent="-368300" lvl="5" marL="2743200" rtl="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6pPr>
            <a:lvl7pPr indent="-368300" lvl="6" marL="3200400" rtl="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7pPr>
            <a:lvl8pPr indent="-368300" lvl="7" marL="3657600" rtl="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8pPr>
            <a:lvl9pPr indent="-368300" lvl="8" marL="4114800" rtl="0">
              <a:spcBef>
                <a:spcPts val="1000"/>
              </a:spcBef>
              <a:spcAft>
                <a:spcPts val="1000"/>
              </a:spcAft>
              <a:buSzPts val="2200"/>
              <a:buChar char="◦"/>
              <a:defRPr/>
            </a:lvl9pPr>
          </a:lstStyle>
          <a:p/>
        </p:txBody>
      </p:sp>
      <p:sp>
        <p:nvSpPr>
          <p:cNvPr id="81" name="Google Shape;81;p2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bg>
      <p:bgPr>
        <a:gradFill>
          <a:gsLst>
            <a:gs pos="0">
              <a:srgbClr val="46E180"/>
            </a:gs>
            <a:gs pos="100000">
              <a:srgbClr val="B8DF32"/>
            </a:gs>
          </a:gsLst>
          <a:lin ang="5400700" scaled="0"/>
        </a:gra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21"/>
          <p:cNvSpPr txBox="1"/>
          <p:nvPr>
            <p:ph type="title"/>
          </p:nvPr>
        </p:nvSpPr>
        <p:spPr>
          <a:xfrm>
            <a:off x="699000" y="911700"/>
            <a:ext cx="2020800" cy="332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" type="body"/>
          </p:nvPr>
        </p:nvSpPr>
        <p:spPr>
          <a:xfrm>
            <a:off x="3844325" y="805325"/>
            <a:ext cx="2250300" cy="3540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◦"/>
              <a:defRPr sz="1800"/>
            </a:lvl1pPr>
            <a:lvl2pPr indent="-342900" lvl="1" marL="914400" rtl="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2pPr>
            <a:lvl3pPr indent="-342900" lvl="2" marL="1371600" rtl="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3pPr>
            <a:lvl4pPr indent="-342900" lvl="3" marL="1828800" rtl="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4pPr>
            <a:lvl5pPr indent="-342900" lvl="4" marL="2286000" rtl="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5pPr>
            <a:lvl6pPr indent="-342900" lvl="5" marL="2743200" rtl="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6pPr>
            <a:lvl7pPr indent="-342900" lvl="6" marL="3200400" rtl="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7pPr>
            <a:lvl8pPr indent="-342900" lvl="7" marL="3657600" rtl="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8pPr>
            <a:lvl9pPr indent="-342900" lvl="8" marL="4114800" rtl="0">
              <a:spcBef>
                <a:spcPts val="1000"/>
              </a:spcBef>
              <a:spcAft>
                <a:spcPts val="1000"/>
              </a:spcAft>
              <a:buSzPts val="1800"/>
              <a:buChar char="◦"/>
              <a:defRPr sz="1800"/>
            </a:lvl9pPr>
          </a:lstStyle>
          <a:p/>
        </p:txBody>
      </p:sp>
      <p:sp>
        <p:nvSpPr>
          <p:cNvPr id="86" name="Google Shape;86;p21"/>
          <p:cNvSpPr txBox="1"/>
          <p:nvPr>
            <p:ph idx="2" type="body"/>
          </p:nvPr>
        </p:nvSpPr>
        <p:spPr>
          <a:xfrm>
            <a:off x="6436624" y="805325"/>
            <a:ext cx="2250300" cy="3540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◦"/>
              <a:defRPr sz="1800"/>
            </a:lvl1pPr>
            <a:lvl2pPr indent="-342900" lvl="1" marL="914400" rtl="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2pPr>
            <a:lvl3pPr indent="-342900" lvl="2" marL="1371600" rtl="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3pPr>
            <a:lvl4pPr indent="-342900" lvl="3" marL="1828800" rtl="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4pPr>
            <a:lvl5pPr indent="-342900" lvl="4" marL="2286000" rtl="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5pPr>
            <a:lvl6pPr indent="-342900" lvl="5" marL="2743200" rtl="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6pPr>
            <a:lvl7pPr indent="-342900" lvl="6" marL="3200400" rtl="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7pPr>
            <a:lvl8pPr indent="-342900" lvl="7" marL="3657600" rtl="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8pPr>
            <a:lvl9pPr indent="-342900" lvl="8" marL="4114800" rtl="0">
              <a:spcBef>
                <a:spcPts val="1000"/>
              </a:spcBef>
              <a:spcAft>
                <a:spcPts val="1000"/>
              </a:spcAft>
              <a:buSzPts val="1800"/>
              <a:buChar char="◦"/>
              <a:defRPr sz="1800"/>
            </a:lvl9pPr>
          </a:lstStyle>
          <a:p/>
        </p:txBody>
      </p:sp>
      <p:sp>
        <p:nvSpPr>
          <p:cNvPr id="87" name="Google Shape;87;p2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bg>
      <p:bgPr>
        <a:gradFill>
          <a:gsLst>
            <a:gs pos="0">
              <a:srgbClr val="E61E7F"/>
            </a:gs>
            <a:gs pos="100000">
              <a:srgbClr val="FF9900"/>
            </a:gs>
          </a:gsLst>
          <a:lin ang="5400700" scaled="0"/>
        </a:gra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22"/>
          <p:cNvSpPr txBox="1"/>
          <p:nvPr>
            <p:ph type="title"/>
          </p:nvPr>
        </p:nvSpPr>
        <p:spPr>
          <a:xfrm>
            <a:off x="699000" y="911700"/>
            <a:ext cx="2020800" cy="332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91" name="Google Shape;91;p22"/>
          <p:cNvSpPr txBox="1"/>
          <p:nvPr>
            <p:ph idx="1" type="body"/>
          </p:nvPr>
        </p:nvSpPr>
        <p:spPr>
          <a:xfrm>
            <a:off x="3844325" y="797725"/>
            <a:ext cx="1481700" cy="3540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◦"/>
              <a:defRPr sz="1400"/>
            </a:lvl1pPr>
            <a:lvl2pPr indent="-317500" lvl="1" marL="9144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2pPr>
            <a:lvl3pPr indent="-317500" lvl="2" marL="13716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3pPr>
            <a:lvl4pPr indent="-317500" lvl="3" marL="18288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4pPr>
            <a:lvl5pPr indent="-317500" lvl="4" marL="22860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5pPr>
            <a:lvl6pPr indent="-317500" lvl="5" marL="27432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6pPr>
            <a:lvl7pPr indent="-317500" lvl="6" marL="32004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7pPr>
            <a:lvl8pPr indent="-317500" lvl="7" marL="36576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8pPr>
            <a:lvl9pPr indent="-317500" lvl="8" marL="4114800" rtl="0">
              <a:spcBef>
                <a:spcPts val="1000"/>
              </a:spcBef>
              <a:spcAft>
                <a:spcPts val="1000"/>
              </a:spcAft>
              <a:buSzPts val="1400"/>
              <a:buChar char="◦"/>
              <a:defRPr sz="1400"/>
            </a:lvl9pPr>
          </a:lstStyle>
          <a:p/>
        </p:txBody>
      </p:sp>
      <p:sp>
        <p:nvSpPr>
          <p:cNvPr id="92" name="Google Shape;92;p22"/>
          <p:cNvSpPr txBox="1"/>
          <p:nvPr>
            <p:ph idx="2" type="body"/>
          </p:nvPr>
        </p:nvSpPr>
        <p:spPr>
          <a:xfrm>
            <a:off x="5524777" y="797725"/>
            <a:ext cx="1481700" cy="3540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◦"/>
              <a:defRPr sz="1400"/>
            </a:lvl1pPr>
            <a:lvl2pPr indent="-317500" lvl="1" marL="9144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2pPr>
            <a:lvl3pPr indent="-317500" lvl="2" marL="13716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3pPr>
            <a:lvl4pPr indent="-317500" lvl="3" marL="18288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4pPr>
            <a:lvl5pPr indent="-317500" lvl="4" marL="22860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5pPr>
            <a:lvl6pPr indent="-317500" lvl="5" marL="27432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6pPr>
            <a:lvl7pPr indent="-317500" lvl="6" marL="32004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7pPr>
            <a:lvl8pPr indent="-317500" lvl="7" marL="36576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8pPr>
            <a:lvl9pPr indent="-317500" lvl="8" marL="4114800" rtl="0">
              <a:spcBef>
                <a:spcPts val="1000"/>
              </a:spcBef>
              <a:spcAft>
                <a:spcPts val="1000"/>
              </a:spcAft>
              <a:buSzPts val="1400"/>
              <a:buChar char="◦"/>
              <a:defRPr sz="1400"/>
            </a:lvl9pPr>
          </a:lstStyle>
          <a:p/>
        </p:txBody>
      </p:sp>
      <p:sp>
        <p:nvSpPr>
          <p:cNvPr id="93" name="Google Shape;93;p22"/>
          <p:cNvSpPr txBox="1"/>
          <p:nvPr>
            <p:ph idx="3" type="body"/>
          </p:nvPr>
        </p:nvSpPr>
        <p:spPr>
          <a:xfrm>
            <a:off x="7205229" y="797725"/>
            <a:ext cx="1481700" cy="3540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◦"/>
              <a:defRPr sz="1400"/>
            </a:lvl1pPr>
            <a:lvl2pPr indent="-317500" lvl="1" marL="9144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2pPr>
            <a:lvl3pPr indent="-317500" lvl="2" marL="13716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3pPr>
            <a:lvl4pPr indent="-317500" lvl="3" marL="18288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4pPr>
            <a:lvl5pPr indent="-317500" lvl="4" marL="22860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5pPr>
            <a:lvl6pPr indent="-317500" lvl="5" marL="27432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6pPr>
            <a:lvl7pPr indent="-317500" lvl="6" marL="32004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7pPr>
            <a:lvl8pPr indent="-317500" lvl="7" marL="36576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8pPr>
            <a:lvl9pPr indent="-317500" lvl="8" marL="4114800" rtl="0">
              <a:spcBef>
                <a:spcPts val="1000"/>
              </a:spcBef>
              <a:spcAft>
                <a:spcPts val="1000"/>
              </a:spcAft>
              <a:buSzPts val="1400"/>
              <a:buChar char="◦"/>
              <a:defRPr sz="1400"/>
            </a:lvl9pPr>
          </a:lstStyle>
          <a:p/>
        </p:txBody>
      </p:sp>
      <p:sp>
        <p:nvSpPr>
          <p:cNvPr id="94" name="Google Shape;94;p22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gradFill>
          <a:gsLst>
            <a:gs pos="0">
              <a:srgbClr val="FF8700"/>
            </a:gs>
            <a:gs pos="100000">
              <a:srgbClr val="FFD900"/>
            </a:gs>
          </a:gsLst>
          <a:lin ang="5400700" scaled="0"/>
        </a:gra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23"/>
          <p:cNvSpPr txBox="1"/>
          <p:nvPr>
            <p:ph type="title"/>
          </p:nvPr>
        </p:nvSpPr>
        <p:spPr>
          <a:xfrm>
            <a:off x="699000" y="911700"/>
            <a:ext cx="2020800" cy="332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98" name="Google Shape;98;p23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gradFill>
          <a:gsLst>
            <a:gs pos="0">
              <a:srgbClr val="8790B9"/>
            </a:gs>
            <a:gs pos="100000">
              <a:srgbClr val="D4ECFF"/>
            </a:gs>
          </a:gsLst>
          <a:lin ang="5400700" scaled="0"/>
        </a:gra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24"/>
          <p:cNvSpPr txBox="1"/>
          <p:nvPr>
            <p:ph idx="1" type="body"/>
          </p:nvPr>
        </p:nvSpPr>
        <p:spPr>
          <a:xfrm>
            <a:off x="457200" y="534577"/>
            <a:ext cx="82296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rtl="0" algn="ctr">
              <a:spcBef>
                <a:spcPts val="360"/>
              </a:spcBef>
              <a:spcAft>
                <a:spcPts val="100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</a:lstStyle>
          <a:p/>
        </p:txBody>
      </p:sp>
      <p:sp>
        <p:nvSpPr>
          <p:cNvPr id="102" name="Google Shape;102;p2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gradFill>
          <a:gsLst>
            <a:gs pos="0">
              <a:srgbClr val="E61E7F"/>
            </a:gs>
            <a:gs pos="100000">
              <a:srgbClr val="FF9900"/>
            </a:gs>
          </a:gsLst>
          <a:lin ang="5400700" scaled="0"/>
        </a:gra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05" name="Google Shape;105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 background">
  <p:cSld name="BLANK_1">
    <p:bg>
      <p:bgPr>
        <a:solidFill>
          <a:srgbClr val="000000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08" name="Google Shape;108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3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gradFill>
          <a:gsLst>
            <a:gs pos="0">
              <a:srgbClr val="3C78D8"/>
            </a:gs>
            <a:gs pos="100000">
              <a:srgbClr val="00FFFF"/>
            </a:gs>
          </a:gsLst>
          <a:lin ang="5400012" scaled="0"/>
        </a:gra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/>
          <p:nvPr>
            <p:ph type="title"/>
          </p:nvPr>
        </p:nvSpPr>
        <p:spPr>
          <a:xfrm>
            <a:off x="699000" y="911700"/>
            <a:ext cx="2020800" cy="3327600"/>
          </a:xfrm>
          <a:prstGeom prst="rect">
            <a:avLst/>
          </a:prstGeom>
          <a:noFill/>
          <a:ln>
            <a:noFill/>
          </a:ln>
          <a:effectLst>
            <a:outerShdw blurRad="42863" rotWithShape="0" algn="bl" dir="5400000" dist="9525">
              <a:srgbClr val="000000">
                <a:alpha val="2000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  <a:defRPr sz="26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  <a:defRPr sz="26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  <a:defRPr sz="26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  <a:defRPr sz="26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  <a:defRPr sz="26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  <a:defRPr sz="26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  <a:defRPr sz="26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  <a:defRPr sz="26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  <a:defRPr sz="26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/>
        </p:txBody>
      </p:sp>
      <p:sp>
        <p:nvSpPr>
          <p:cNvPr id="58" name="Google Shape;58;p15"/>
          <p:cNvSpPr txBox="1"/>
          <p:nvPr>
            <p:ph idx="1" type="body"/>
          </p:nvPr>
        </p:nvSpPr>
        <p:spPr>
          <a:xfrm>
            <a:off x="3844325" y="805325"/>
            <a:ext cx="4842600" cy="354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368300" lvl="0" marL="457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indent="-3683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indent="-368300" lvl="2" marL="13716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indent="-368300" lvl="3" marL="18288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indent="-368300" lvl="4" marL="2286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indent="-368300" lvl="5" marL="2743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indent="-368300" lvl="6" marL="3200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indent="-368300" lvl="7" marL="36576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indent="-368300" lvl="8" marL="4114800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/>
        </p:txBody>
      </p:sp>
      <p:sp>
        <p:nvSpPr>
          <p:cNvPr id="59" name="Google Shape;59;p1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buNone/>
              <a:defRPr sz="1200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rtl="0" algn="r">
              <a:buNone/>
              <a:defRPr sz="1200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lvl="2" rtl="0" algn="r">
              <a:buNone/>
              <a:defRPr sz="1200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lvl="3" rtl="0" algn="r">
              <a:buNone/>
              <a:defRPr sz="1200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lvl="4" rtl="0" algn="r">
              <a:buNone/>
              <a:defRPr sz="1200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lvl="5" rtl="0" algn="r">
              <a:buNone/>
              <a:defRPr sz="1200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lvl="6" rtl="0" algn="r">
              <a:buNone/>
              <a:defRPr sz="1200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lvl="7" rtl="0" algn="r">
              <a:buNone/>
              <a:defRPr sz="1200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lvl="8" rtl="0" algn="r">
              <a:buNone/>
              <a:defRPr sz="1200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3.png"/><Relationship Id="rId4" Type="http://schemas.openxmlformats.org/officeDocument/2006/relationships/image" Target="../media/image1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5D0D0"/>
            </a:gs>
            <a:gs pos="100000">
              <a:srgbClr val="D9686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7"/>
          <p:cNvSpPr txBox="1"/>
          <p:nvPr>
            <p:ph type="ctrTitle"/>
          </p:nvPr>
        </p:nvSpPr>
        <p:spPr>
          <a:xfrm>
            <a:off x="2302050" y="1147000"/>
            <a:ext cx="4539900" cy="269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VISUALIZATION OF ABALONE DATASET</a:t>
            </a:r>
            <a:endParaRPr b="1" sz="4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4050E5"/>
            </a:gs>
            <a:gs pos="100000">
              <a:srgbClr val="C833FF"/>
            </a:gs>
          </a:gsLst>
          <a:lin ang="5400012" scaled="0"/>
        </a:grad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7"/>
          <p:cNvSpPr txBox="1"/>
          <p:nvPr>
            <p:ph type="ctrTitle"/>
          </p:nvPr>
        </p:nvSpPr>
        <p:spPr>
          <a:xfrm>
            <a:off x="2020975" y="1399475"/>
            <a:ext cx="4953300" cy="2232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00"/>
              <a:t>SCATTER</a:t>
            </a:r>
            <a:endParaRPr sz="5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00"/>
              <a:t>PLOT</a:t>
            </a:r>
            <a:endParaRPr sz="5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00"/>
              <a:t>MATRIX</a:t>
            </a:r>
            <a:endParaRPr sz="5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E61E7F"/>
            </a:gs>
            <a:gs pos="100000">
              <a:srgbClr val="FF9900"/>
            </a:gs>
          </a:gsLst>
          <a:lin ang="5400700" scaled="0"/>
        </a:grad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9"/>
          <p:cNvSpPr txBox="1"/>
          <p:nvPr>
            <p:ph type="title"/>
          </p:nvPr>
        </p:nvSpPr>
        <p:spPr>
          <a:xfrm>
            <a:off x="426775" y="2027225"/>
            <a:ext cx="2534700" cy="1096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500"/>
              <a:t>PROBLEM</a:t>
            </a:r>
            <a:endParaRPr sz="3500"/>
          </a:p>
        </p:txBody>
      </p:sp>
      <p:sp>
        <p:nvSpPr>
          <p:cNvPr id="177" name="Google Shape;177;p39"/>
          <p:cNvSpPr txBox="1"/>
          <p:nvPr>
            <p:ph idx="1" type="body"/>
          </p:nvPr>
        </p:nvSpPr>
        <p:spPr>
          <a:xfrm>
            <a:off x="3844325" y="805325"/>
            <a:ext cx="5090100" cy="78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2000">
                <a:solidFill>
                  <a:srgbClr val="000000"/>
                </a:solidFill>
              </a:rPr>
              <a:t>The visualization displayed before only </a:t>
            </a:r>
            <a:r>
              <a:rPr b="1" lang="en-GB" sz="20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includes 2 variables</a:t>
            </a:r>
            <a:r>
              <a:rPr b="1" lang="en-GB" sz="2000">
                <a:solidFill>
                  <a:srgbClr val="000000"/>
                </a:solidFill>
              </a:rPr>
              <a:t> at most.</a:t>
            </a:r>
            <a:endParaRPr b="1" sz="200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8" name="Google Shape;178;p3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79" name="Google Shape;179;p39"/>
          <p:cNvSpPr txBox="1"/>
          <p:nvPr/>
        </p:nvSpPr>
        <p:spPr>
          <a:xfrm>
            <a:off x="3766225" y="1852625"/>
            <a:ext cx="5090100" cy="12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-GB" sz="2000">
                <a:latin typeface="Montserrat"/>
                <a:ea typeface="Montserrat"/>
                <a:cs typeface="Montserrat"/>
                <a:sym typeface="Montserrat"/>
              </a:rPr>
              <a:t>What if we want to see the distribution of the abalone based on 3 variables? 3D visualization?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0" name="Google Shape;180;p39"/>
          <p:cNvSpPr txBox="1"/>
          <p:nvPr/>
        </p:nvSpPr>
        <p:spPr>
          <a:xfrm>
            <a:off x="3786775" y="3072656"/>
            <a:ext cx="5090100" cy="9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-GB" sz="2000">
                <a:latin typeface="Montserrat"/>
                <a:ea typeface="Montserrat"/>
                <a:cs typeface="Montserrat"/>
                <a:sym typeface="Montserrat"/>
              </a:rPr>
              <a:t>4 </a:t>
            </a:r>
            <a:r>
              <a:rPr b="1" lang="en-GB" sz="2000">
                <a:latin typeface="Montserrat"/>
                <a:ea typeface="Montserrat"/>
                <a:cs typeface="Montserrat"/>
                <a:sym typeface="Montserrat"/>
              </a:rPr>
              <a:t>variables? 4D visualization?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b="1" lang="en-GB" sz="2000">
                <a:latin typeface="Montserrat"/>
                <a:ea typeface="Montserrat"/>
                <a:cs typeface="Montserrat"/>
                <a:sym typeface="Montserrat"/>
              </a:rPr>
              <a:t>And so on…..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1" name="Google Shape;181;p39"/>
          <p:cNvSpPr txBox="1"/>
          <p:nvPr/>
        </p:nvSpPr>
        <p:spPr>
          <a:xfrm>
            <a:off x="3638475" y="4092300"/>
            <a:ext cx="5370300" cy="7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600"/>
              </a:spcBef>
              <a:spcAft>
                <a:spcPts val="1000"/>
              </a:spcAft>
              <a:buNone/>
            </a:pPr>
            <a:r>
              <a:rPr b="1" lang="en-GB" sz="20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It’s complicated and confusing for the audience to understand the data.</a:t>
            </a:r>
            <a:endParaRPr b="1" sz="200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4050E5"/>
            </a:gs>
            <a:gs pos="100000">
              <a:srgbClr val="C833FF"/>
            </a:gs>
          </a:gsLst>
          <a:lin ang="5400012" scaled="0"/>
        </a:gra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40"/>
          <p:cNvSpPr txBox="1"/>
          <p:nvPr>
            <p:ph type="ctrTitle"/>
          </p:nvPr>
        </p:nvSpPr>
        <p:spPr>
          <a:xfrm>
            <a:off x="2097175" y="1493825"/>
            <a:ext cx="4953300" cy="2035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00"/>
              <a:t>USING</a:t>
            </a:r>
            <a:endParaRPr sz="5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00"/>
              <a:t>PCA APPROACH</a:t>
            </a:r>
            <a:endParaRPr sz="5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F8700"/>
            </a:gs>
            <a:gs pos="100000">
              <a:srgbClr val="FFD900"/>
            </a:gs>
          </a:gsLst>
          <a:lin ang="5400700" scaled="0"/>
        </a:grad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4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92" name="Google Shape;192;p41"/>
          <p:cNvSpPr txBox="1"/>
          <p:nvPr/>
        </p:nvSpPr>
        <p:spPr>
          <a:xfrm>
            <a:off x="877550" y="1071750"/>
            <a:ext cx="65331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i="1" lang="en-GB" sz="25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“</a:t>
            </a:r>
            <a:r>
              <a:rPr i="1" lang="en-GB" sz="25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Is </a:t>
            </a:r>
            <a:r>
              <a:rPr b="1" i="1" lang="en-GB" sz="2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statistical procedure</a:t>
            </a:r>
            <a:r>
              <a:rPr i="1" lang="en-GB" sz="25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that uses an orthogonal transformation </a:t>
            </a:r>
            <a:r>
              <a:rPr b="1" i="1" lang="en-GB" sz="2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to convert</a:t>
            </a:r>
            <a:r>
              <a:rPr i="1" lang="en-GB" sz="25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a set of observations of </a:t>
            </a:r>
            <a:r>
              <a:rPr b="1" i="1" lang="en-GB" sz="2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possibly correlated variables </a:t>
            </a:r>
            <a:r>
              <a:rPr i="1" lang="en-GB" sz="25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into a set of values of </a:t>
            </a:r>
            <a:r>
              <a:rPr b="1" i="1" lang="en-GB" sz="2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linearly uncorrelated variables</a:t>
            </a:r>
            <a:r>
              <a:rPr i="1" lang="en-GB" sz="25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called principal components.”</a:t>
            </a:r>
            <a:endParaRPr i="1" sz="250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87350" lvl="0" marL="45720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Montserrat Light"/>
              <a:buChar char="-"/>
            </a:pPr>
            <a:r>
              <a:rPr i="1" lang="en-GB" sz="25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Wikipedia</a:t>
            </a:r>
            <a:endParaRPr i="1" sz="250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E61E7F"/>
            </a:gs>
            <a:gs pos="100000">
              <a:srgbClr val="FF9900"/>
            </a:gs>
          </a:gsLst>
          <a:lin ang="5400700" scaled="0"/>
        </a:gradFill>
      </p:bgPr>
    </p:bg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42"/>
          <p:cNvSpPr txBox="1"/>
          <p:nvPr>
            <p:ph type="title"/>
          </p:nvPr>
        </p:nvSpPr>
        <p:spPr>
          <a:xfrm>
            <a:off x="699000" y="911700"/>
            <a:ext cx="2141100" cy="332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/>
              <a:t>HOW?</a:t>
            </a:r>
            <a:endParaRPr sz="4800"/>
          </a:p>
        </p:txBody>
      </p:sp>
      <p:sp>
        <p:nvSpPr>
          <p:cNvPr id="198" name="Google Shape;198;p42"/>
          <p:cNvSpPr txBox="1"/>
          <p:nvPr>
            <p:ph idx="1" type="body"/>
          </p:nvPr>
        </p:nvSpPr>
        <p:spPr>
          <a:xfrm>
            <a:off x="3844325" y="424325"/>
            <a:ext cx="5102100" cy="4261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7350" lvl="0" marL="457200" rtl="0" algn="l">
              <a:spcBef>
                <a:spcPts val="600"/>
              </a:spcBef>
              <a:spcAft>
                <a:spcPts val="0"/>
              </a:spcAft>
              <a:buSzPts val="2500"/>
              <a:buAutoNum type="arabicPeriod"/>
            </a:pPr>
            <a:r>
              <a:rPr b="1" lang="en-GB" sz="2500"/>
              <a:t>Calculate the covariance matrix of data (normalize first if needed)</a:t>
            </a:r>
            <a:br>
              <a:rPr b="1" lang="en-GB" sz="2500"/>
            </a:br>
            <a:endParaRPr b="1"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b="1" lang="en-GB" sz="2500"/>
              <a:t>Calculate the eigenvalues and eigenvectors over covariance matrix</a:t>
            </a:r>
            <a:br>
              <a:rPr b="1" lang="en-GB" sz="2500"/>
            </a:br>
            <a:endParaRPr b="1"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b="1" lang="en-GB" sz="2500"/>
              <a:t>Choose the principal components</a:t>
            </a:r>
            <a:endParaRPr b="1" sz="25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500"/>
          </a:p>
        </p:txBody>
      </p:sp>
      <p:sp>
        <p:nvSpPr>
          <p:cNvPr id="199" name="Google Shape;199;p42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DECDB"/>
            </a:gs>
            <a:gs pos="100000">
              <a:srgbClr val="F0A963"/>
            </a:gs>
          </a:gsLst>
          <a:lin ang="5400012" scaled="0"/>
        </a:gradFill>
      </p:bgPr>
    </p:bg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43"/>
          <p:cNvSpPr txBox="1"/>
          <p:nvPr>
            <p:ph type="ctrTitle"/>
          </p:nvPr>
        </p:nvSpPr>
        <p:spPr>
          <a:xfrm>
            <a:off x="2020975" y="1399475"/>
            <a:ext cx="4953300" cy="2232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200"/>
              <a:t>DATASET</a:t>
            </a:r>
            <a:endParaRPr sz="4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200"/>
              <a:t>NORMALIZATION</a:t>
            </a:r>
            <a:endParaRPr sz="42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0" name="Google Shape;210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9650" y="700088"/>
            <a:ext cx="6677025" cy="374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DECDB"/>
            </a:gs>
            <a:gs pos="100000">
              <a:srgbClr val="F0A963"/>
            </a:gs>
          </a:gsLst>
          <a:lin ang="5400012" scaled="0"/>
        </a:gradFill>
      </p:bgPr>
    </p:bg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5"/>
          <p:cNvSpPr txBox="1"/>
          <p:nvPr>
            <p:ph type="ctrTitle"/>
          </p:nvPr>
        </p:nvSpPr>
        <p:spPr>
          <a:xfrm>
            <a:off x="2020975" y="1399475"/>
            <a:ext cx="4953300" cy="2232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00"/>
              <a:t>COVARIANCE</a:t>
            </a:r>
            <a:endParaRPr sz="5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00"/>
              <a:t>MATRIX</a:t>
            </a:r>
            <a:endParaRPr sz="5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1" name="Google Shape;221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38200"/>
            <a:ext cx="8839199" cy="29224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DECDB"/>
            </a:gs>
            <a:gs pos="100000">
              <a:srgbClr val="F0A963"/>
            </a:gs>
          </a:gsLst>
          <a:lin ang="5400012" scaled="0"/>
        </a:gradFill>
      </p:bgPr>
    </p:bg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7"/>
          <p:cNvSpPr txBox="1"/>
          <p:nvPr>
            <p:ph type="ctrTitle"/>
          </p:nvPr>
        </p:nvSpPr>
        <p:spPr>
          <a:xfrm>
            <a:off x="2020975" y="1399475"/>
            <a:ext cx="4953300" cy="2232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00"/>
              <a:t>Eigen Vector and</a:t>
            </a:r>
            <a:endParaRPr sz="5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00"/>
              <a:t>Eigen Value</a:t>
            </a:r>
            <a:endParaRPr sz="50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2" name="Google Shape;232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525" y="542400"/>
            <a:ext cx="7181850" cy="51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99200"/>
            <a:ext cx="5063506" cy="339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DECDB"/>
            </a:gs>
            <a:gs pos="100000">
              <a:srgbClr val="F0A963"/>
            </a:gs>
          </a:gsLst>
          <a:lin ang="5400012" scaled="0"/>
        </a:gradFill>
      </p:bgPr>
    </p:bg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9"/>
          <p:cNvSpPr txBox="1"/>
          <p:nvPr>
            <p:ph type="ctrTitle"/>
          </p:nvPr>
        </p:nvSpPr>
        <p:spPr>
          <a:xfrm>
            <a:off x="2020975" y="1399475"/>
            <a:ext cx="4953300" cy="2232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00"/>
              <a:t>SCREE</a:t>
            </a:r>
            <a:endParaRPr sz="5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00"/>
              <a:t>PLOT</a:t>
            </a:r>
            <a:endParaRPr sz="50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DECDB"/>
            </a:gs>
            <a:gs pos="100000">
              <a:srgbClr val="F0A963"/>
            </a:gs>
          </a:gsLst>
          <a:lin ang="5400012" scaled="0"/>
        </a:gradFill>
      </p:bgPr>
    </p:bg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51"/>
          <p:cNvSpPr txBox="1"/>
          <p:nvPr>
            <p:ph type="ctrTitle"/>
          </p:nvPr>
        </p:nvSpPr>
        <p:spPr>
          <a:xfrm>
            <a:off x="2020975" y="1399475"/>
            <a:ext cx="4953300" cy="2232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00"/>
              <a:t>SCATTER</a:t>
            </a:r>
            <a:endParaRPr sz="5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00"/>
              <a:t>PLOT</a:t>
            </a:r>
            <a:endParaRPr sz="50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E61E7F"/>
            </a:gs>
            <a:gs pos="100000">
              <a:srgbClr val="FF9900"/>
            </a:gs>
          </a:gsLst>
          <a:lin ang="5400700" scaled="0"/>
        </a:gradFill>
      </p:bgPr>
    </p:bg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53"/>
          <p:cNvSpPr txBox="1"/>
          <p:nvPr>
            <p:ph idx="4294967295" type="ctrTitle"/>
          </p:nvPr>
        </p:nvSpPr>
        <p:spPr>
          <a:xfrm>
            <a:off x="1469575" y="1126150"/>
            <a:ext cx="6204900" cy="839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/>
              <a:t>CONCLUSION</a:t>
            </a:r>
            <a:endParaRPr sz="4800"/>
          </a:p>
        </p:txBody>
      </p:sp>
      <p:sp>
        <p:nvSpPr>
          <p:cNvPr id="259" name="Google Shape;259;p53"/>
          <p:cNvSpPr txBox="1"/>
          <p:nvPr>
            <p:ph idx="4294967295" type="subTitle"/>
          </p:nvPr>
        </p:nvSpPr>
        <p:spPr>
          <a:xfrm>
            <a:off x="1469575" y="2408000"/>
            <a:ext cx="6204900" cy="1480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1000"/>
              </a:spcAft>
              <a:buNone/>
            </a:pPr>
            <a:r>
              <a:rPr b="1" lang="en-GB" sz="3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“Berdasarkan jenis kelamin, ukuran dan berat </a:t>
            </a:r>
            <a:r>
              <a:rPr b="1" i="1" lang="en-GB" sz="3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abalone </a:t>
            </a:r>
            <a:r>
              <a:rPr b="1" lang="en-GB" sz="3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tidak jauh berbeda.”</a:t>
            </a:r>
            <a:endParaRPr b="1" sz="3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0" name="Google Shape;260;p53"/>
          <p:cNvSpPr/>
          <p:nvPr/>
        </p:nvSpPr>
        <p:spPr>
          <a:xfrm>
            <a:off x="4304841" y="792600"/>
            <a:ext cx="293240" cy="284954"/>
          </a:xfrm>
          <a:custGeom>
            <a:rect b="b" l="l" r="r" t="t"/>
            <a:pathLst>
              <a:path extrusionOk="0" h="15063" w="15501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D9EEB"/>
              </a:solidFill>
            </a:endParaRPr>
          </a:p>
        </p:txBody>
      </p:sp>
      <p:sp>
        <p:nvSpPr>
          <p:cNvPr id="261" name="Google Shape;261;p53"/>
          <p:cNvSpPr/>
          <p:nvPr/>
        </p:nvSpPr>
        <p:spPr>
          <a:xfrm rot="2487194">
            <a:off x="4116261" y="2085552"/>
            <a:ext cx="208629" cy="202734"/>
          </a:xfrm>
          <a:custGeom>
            <a:rect b="b" l="l" r="r" t="t"/>
            <a:pathLst>
              <a:path extrusionOk="0" h="15063" w="15501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D9EEB"/>
              </a:solidFill>
            </a:endParaRPr>
          </a:p>
        </p:txBody>
      </p:sp>
      <p:sp>
        <p:nvSpPr>
          <p:cNvPr id="262" name="Google Shape;262;p53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4050E5"/>
            </a:gs>
            <a:gs pos="100000">
              <a:srgbClr val="C833FF"/>
            </a:gs>
          </a:gsLst>
          <a:lin ang="5400012" scaled="0"/>
        </a:gra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9"/>
          <p:cNvSpPr txBox="1"/>
          <p:nvPr>
            <p:ph type="ctrTitle"/>
          </p:nvPr>
        </p:nvSpPr>
        <p:spPr>
          <a:xfrm>
            <a:off x="2020975" y="1811950"/>
            <a:ext cx="4953300" cy="115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00"/>
              <a:t>DATASET INFORMATION</a:t>
            </a:r>
            <a:endParaRPr sz="5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6850" y="519075"/>
            <a:ext cx="7921024" cy="19638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30"/>
          <p:cNvSpPr txBox="1"/>
          <p:nvPr/>
        </p:nvSpPr>
        <p:spPr>
          <a:xfrm>
            <a:off x="1000050" y="2855125"/>
            <a:ext cx="7004100" cy="16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Shucked	: </a:t>
            </a:r>
            <a:r>
              <a:rPr lang="en-GB"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weight of abalone meat (in grams)</a:t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Viscera	: </a:t>
            </a:r>
            <a:r>
              <a:rPr lang="en-GB"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gut weight after bleeding (in grams)</a:t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Shell	: </a:t>
            </a:r>
            <a:r>
              <a:rPr lang="en-GB"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weight after being dried (in grams)</a:t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Rings	: </a:t>
            </a:r>
            <a:r>
              <a:rPr lang="en-GB"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number of rings</a:t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   (age of abalone is 1.5 times the number of rings)</a:t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4" name="Google Shape;13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1375" y="1321925"/>
            <a:ext cx="3352800" cy="20671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9575" y="1055513"/>
            <a:ext cx="3599700" cy="303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1" name="Google Shape;14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475" y="767400"/>
            <a:ext cx="9013050" cy="360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4050E5"/>
            </a:gs>
            <a:gs pos="100000">
              <a:srgbClr val="C833FF"/>
            </a:gs>
          </a:gsLst>
          <a:lin ang="5400012" scaled="0"/>
        </a:gra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3"/>
          <p:cNvSpPr txBox="1"/>
          <p:nvPr>
            <p:ph type="ctrTitle"/>
          </p:nvPr>
        </p:nvSpPr>
        <p:spPr>
          <a:xfrm>
            <a:off x="2020975" y="1811950"/>
            <a:ext cx="4953300" cy="115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00"/>
              <a:t>HISTOGRAM</a:t>
            </a:r>
            <a:endParaRPr sz="5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Juliet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