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jpeg" ContentType="image/jpeg"/>
  <Override PartName="/ppt/media/image1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97960" y="1775160"/>
            <a:ext cx="8221680" cy="38876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7960" y="1775160"/>
            <a:ext cx="8221680" cy="83844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grpSp>
        <p:nvGrpSpPr>
          <p:cNvPr id="0" name="Group 1"/>
          <p:cNvGrpSpPr/>
          <p:nvPr/>
        </p:nvGrpSpPr>
        <p:grpSpPr>
          <a:xfrm>
            <a:off x="6098760" y="0"/>
            <a:ext cx="3045240" cy="2030400"/>
            <a:chOff x="6098760" y="0"/>
            <a:chExt cx="3045240" cy="2030400"/>
          </a:xfrm>
        </p:grpSpPr>
        <p:sp>
          <p:nvSpPr>
            <p:cNvPr id="1" name="CustomShape 2"/>
            <p:cNvSpPr/>
            <p:nvPr/>
          </p:nvSpPr>
          <p:spPr>
            <a:xfrm>
              <a:off x="8128800" y="0"/>
              <a:ext cx="1014840" cy="1014840"/>
            </a:xfrm>
            <a:prstGeom prst="rect">
              <a:avLst/>
            </a:prstGeom>
            <a:solidFill>
              <a:schemeClr val="accent1"/>
            </a:solidFill>
            <a:ln>
              <a:noFill/>
            </a:ln>
          </p:spPr>
          <p:style>
            <a:lnRef idx="0"/>
            <a:fillRef idx="0"/>
            <a:effectRef idx="0"/>
            <a:fontRef idx="minor"/>
          </p:style>
        </p:sp>
        <p:sp>
          <p:nvSpPr>
            <p:cNvPr id="2" name="CustomShape 3"/>
            <p:cNvSpPr/>
            <p:nvPr/>
          </p:nvSpPr>
          <p:spPr>
            <a:xfrm flipH="1">
              <a:off x="7112880" y="0"/>
              <a:ext cx="1014840" cy="1014840"/>
            </a:xfrm>
            <a:prstGeom prst="rtTriangle">
              <a:avLst/>
            </a:prstGeom>
            <a:solidFill>
              <a:schemeClr val="accent2"/>
            </a:solidFill>
            <a:ln>
              <a:noFill/>
            </a:ln>
          </p:spPr>
          <p:style>
            <a:lnRef idx="0"/>
            <a:fillRef idx="0"/>
            <a:effectRef idx="0"/>
            <a:fontRef idx="minor"/>
          </p:style>
        </p:sp>
        <p:sp>
          <p:nvSpPr>
            <p:cNvPr id="3" name="CustomShape 4"/>
            <p:cNvSpPr/>
            <p:nvPr/>
          </p:nvSpPr>
          <p:spPr>
            <a:xfrm flipH="1" rot="10800000">
              <a:off x="7113240" y="360"/>
              <a:ext cx="1014840" cy="1014840"/>
            </a:xfrm>
            <a:prstGeom prst="rtTriangle">
              <a:avLst/>
            </a:prstGeom>
            <a:solidFill>
              <a:schemeClr val="accent6"/>
            </a:solidFill>
            <a:ln>
              <a:noFill/>
            </a:ln>
          </p:spPr>
          <p:style>
            <a:lnRef idx="0"/>
            <a:fillRef idx="0"/>
            <a:effectRef idx="0"/>
            <a:fontRef idx="minor"/>
          </p:style>
        </p:sp>
        <p:sp>
          <p:nvSpPr>
            <p:cNvPr id="4" name="CustomShape 5"/>
            <p:cNvSpPr/>
            <p:nvPr/>
          </p:nvSpPr>
          <p:spPr>
            <a:xfrm rot="10800000">
              <a:off x="6098760" y="0"/>
              <a:ext cx="1014840" cy="1014840"/>
            </a:xfrm>
            <a:prstGeom prst="rtTriangle">
              <a:avLst/>
            </a:prstGeom>
            <a:solidFill>
              <a:schemeClr val="accent1"/>
            </a:solidFill>
            <a:ln>
              <a:noFill/>
            </a:ln>
          </p:spPr>
          <p:style>
            <a:lnRef idx="0"/>
            <a:fillRef idx="0"/>
            <a:effectRef idx="0"/>
            <a:fontRef idx="minor"/>
          </p:style>
        </p:sp>
        <p:sp>
          <p:nvSpPr>
            <p:cNvPr id="5" name="CustomShape 6"/>
            <p:cNvSpPr/>
            <p:nvPr/>
          </p:nvSpPr>
          <p:spPr>
            <a:xfrm rot="10800000">
              <a:off x="8129160" y="1015200"/>
              <a:ext cx="1014840" cy="1014840"/>
            </a:xfrm>
            <a:prstGeom prst="rtTriangle">
              <a:avLst/>
            </a:prstGeom>
            <a:solidFill>
              <a:schemeClr val="accent6"/>
            </a:solidFill>
            <a:ln>
              <a:noFill/>
            </a:ln>
          </p:spPr>
          <p:style>
            <a:lnRef idx="0"/>
            <a:fillRef idx="0"/>
            <a:effectRef idx="0"/>
            <a:fontRef idx="minor"/>
          </p:style>
        </p:sp>
      </p:grpSp>
      <p:sp>
        <p:nvSpPr>
          <p:cNvPr id="6" name="PlaceHolder 7"/>
          <p:cNvSpPr>
            <a:spLocks noGrp="1"/>
          </p:cNvSpPr>
          <p:nvPr>
            <p:ph type="title"/>
          </p:nvPr>
        </p:nvSpPr>
        <p:spPr>
          <a:xfrm>
            <a:off x="597960" y="1775160"/>
            <a:ext cx="8221680" cy="838440"/>
          </a:xfrm>
          <a:prstGeom prst="rect">
            <a:avLst/>
          </a:prstGeom>
        </p:spPr>
        <p:txBody>
          <a:bodyPr tIns="91440" bIns="91440" anchor="b">
            <a:normAutofit fontScale="35000"/>
          </a:bodyPr>
          <a:p>
            <a:pPr algn="ctr"/>
            <a:r>
              <a:rPr b="0" lang="fr-FR" sz="4200" spc="-1" strike="noStrike">
                <a:solidFill>
                  <a:srgbClr val="000000"/>
                </a:solidFill>
                <a:latin typeface="Arial"/>
              </a:rPr>
              <a:t>Cliquez pour éditer le format du texte-titre</a:t>
            </a:r>
            <a:endParaRPr b="0" lang="fr-FR" sz="4200" spc="-1" strike="noStrike">
              <a:solidFill>
                <a:srgbClr val="000000"/>
              </a:solidFill>
              <a:latin typeface="Arial"/>
            </a:endParaRPr>
          </a:p>
        </p:txBody>
      </p:sp>
      <p:sp>
        <p:nvSpPr>
          <p:cNvPr id="7" name="PlaceHolder 8"/>
          <p:cNvSpPr>
            <a:spLocks noGrp="1"/>
          </p:cNvSpPr>
          <p:nvPr>
            <p:ph type="sldNum"/>
          </p:nvPr>
        </p:nvSpPr>
        <p:spPr>
          <a:xfrm>
            <a:off x="8460360" y="4651200"/>
            <a:ext cx="548280" cy="393120"/>
          </a:xfrm>
          <a:prstGeom prst="rect">
            <a:avLst/>
          </a:prstGeom>
        </p:spPr>
        <p:txBody>
          <a:bodyPr tIns="91440" bIns="91440" anchor="ctr">
            <a:normAutofit/>
          </a:bodyPr>
          <a:p>
            <a:pPr algn="r">
              <a:lnSpc>
                <a:spcPct val="100000"/>
              </a:lnSpc>
            </a:pPr>
            <a:fld id="{FA18D63A-2161-4318-AE5D-1D5867414EA0}" type="slidenum">
              <a:rPr b="0" lang="fr-FR" sz="1000" spc="-1" strike="noStrike">
                <a:solidFill>
                  <a:srgbClr val="ffffff"/>
                </a:solidFill>
                <a:latin typeface="Roboto"/>
                <a:ea typeface="Roboto"/>
              </a:rPr>
              <a:t>&lt;numéro&gt;</a:t>
            </a:fld>
            <a:endParaRPr b="0" lang="fr-FR"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824040" y="396000"/>
            <a:ext cx="7035120" cy="695160"/>
          </a:xfrm>
          <a:prstGeom prst="rect">
            <a:avLst/>
          </a:prstGeom>
          <a:noFill/>
          <a:ln>
            <a:noFill/>
          </a:ln>
        </p:spPr>
        <p:txBody>
          <a:bodyPr tIns="91440" bIns="91440">
            <a:noAutofit/>
          </a:bodyPr>
          <a:p>
            <a:pPr>
              <a:lnSpc>
                <a:spcPct val="100000"/>
              </a:lnSpc>
            </a:pPr>
            <a:r>
              <a:rPr b="1" lang="fr-FR" sz="2600" spc="-1" strike="noStrike" u="sng">
                <a:solidFill>
                  <a:srgbClr val="ffffff"/>
                </a:solidFill>
                <a:uFillTx/>
                <a:latin typeface="Roboto"/>
                <a:ea typeface="Roboto"/>
              </a:rPr>
              <a:t>LA QUALITE DE L’AIR EN BRETAGNE</a:t>
            </a:r>
            <a:endParaRPr b="0" lang="fr-FR" sz="2600" spc="-1" strike="noStrike">
              <a:latin typeface="Arial"/>
            </a:endParaRPr>
          </a:p>
        </p:txBody>
      </p:sp>
      <p:pic>
        <p:nvPicPr>
          <p:cNvPr id="46" name="Google Shape;86;p13" descr=""/>
          <p:cNvPicPr/>
          <p:nvPr/>
        </p:nvPicPr>
        <p:blipFill>
          <a:blip r:embed="rId1"/>
          <a:stretch/>
        </p:blipFill>
        <p:spPr>
          <a:xfrm>
            <a:off x="918360" y="1891440"/>
            <a:ext cx="5751720" cy="27381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0" y="0"/>
            <a:ext cx="7127280" cy="624960"/>
          </a:xfrm>
          <a:prstGeom prst="rect">
            <a:avLst/>
          </a:prstGeom>
          <a:noFill/>
          <a:ln>
            <a:noFill/>
          </a:ln>
        </p:spPr>
        <p:style>
          <a:lnRef idx="0"/>
          <a:fillRef idx="0"/>
          <a:effectRef idx="0"/>
          <a:fontRef idx="minor"/>
        </p:style>
        <p:txBody>
          <a:bodyPr tIns="91440" bIns="91440">
            <a:spAutoFit/>
          </a:bodyPr>
          <a:p>
            <a:pPr algn="ctr">
              <a:lnSpc>
                <a:spcPct val="100000"/>
              </a:lnSpc>
            </a:pPr>
            <a:r>
              <a:rPr b="0" lang="fr-FR" sz="2900" spc="-1" strike="noStrike" u="sng">
                <a:solidFill>
                  <a:srgbClr val="ffffff"/>
                </a:solidFill>
                <a:uFillTx/>
                <a:latin typeface="Roboto"/>
                <a:ea typeface="Roboto"/>
              </a:rPr>
              <a:t>Traitement et visualisation des données</a:t>
            </a:r>
            <a:endParaRPr b="0" lang="fr-FR" sz="2900" spc="-1" strike="noStrike">
              <a:latin typeface="Arial"/>
            </a:endParaRPr>
          </a:p>
        </p:txBody>
      </p:sp>
      <p:sp>
        <p:nvSpPr>
          <p:cNvPr id="70" name="CustomShape 2"/>
          <p:cNvSpPr/>
          <p:nvPr/>
        </p:nvSpPr>
        <p:spPr>
          <a:xfrm>
            <a:off x="286560" y="682200"/>
            <a:ext cx="7704720" cy="640440"/>
          </a:xfrm>
          <a:prstGeom prst="rect">
            <a:avLst/>
          </a:prstGeom>
          <a:noFill/>
          <a:ln>
            <a:noFill/>
          </a:ln>
        </p:spPr>
        <p:style>
          <a:lnRef idx="0"/>
          <a:fillRef idx="0"/>
          <a:effectRef idx="0"/>
          <a:fontRef idx="minor"/>
        </p:style>
        <p:txBody>
          <a:bodyPr tIns="91440" bIns="91440">
            <a:spAutoFit/>
          </a:bodyPr>
          <a:p>
            <a:pPr marL="457200" indent="-317160">
              <a:lnSpc>
                <a:spcPct val="100000"/>
              </a:lnSpc>
              <a:buClr>
                <a:srgbClr val="00ffff"/>
              </a:buClr>
              <a:buFont typeface="Roboto"/>
              <a:buChar char="●"/>
            </a:pPr>
            <a:r>
              <a:rPr b="1" lang="fr-FR" sz="1400" spc="-1" strike="noStrike">
                <a:solidFill>
                  <a:srgbClr val="00ffff"/>
                </a:solidFill>
                <a:latin typeface="Roboto"/>
                <a:ea typeface="Roboto"/>
              </a:rPr>
              <a:t>Formatage de la variable date_ech </a:t>
            </a:r>
            <a:endParaRPr b="0" lang="fr-FR" sz="1400" spc="-1" strike="noStrike">
              <a:latin typeface="Arial"/>
            </a:endParaRPr>
          </a:p>
          <a:p>
            <a:pPr marL="457200" indent="-323640">
              <a:lnSpc>
                <a:spcPct val="115000"/>
              </a:lnSpc>
              <a:buClr>
                <a:srgbClr val="00ffff"/>
              </a:buClr>
              <a:buFont typeface="Roboto"/>
              <a:buChar char="●"/>
            </a:pPr>
            <a:r>
              <a:rPr b="1" lang="fr-FR" sz="1400" spc="-1" strike="noStrike">
                <a:solidFill>
                  <a:srgbClr val="00ffff"/>
                </a:solidFill>
                <a:latin typeface="Arial"/>
                <a:ea typeface="Arial"/>
              </a:rPr>
              <a:t>retrait des variables inutiles</a:t>
            </a:r>
            <a:endParaRPr b="0" lang="fr-FR" sz="1400" spc="-1" strike="noStrike">
              <a:latin typeface="Arial"/>
            </a:endParaRPr>
          </a:p>
        </p:txBody>
      </p:sp>
      <p:sp>
        <p:nvSpPr>
          <p:cNvPr id="71" name="CustomShape 3"/>
          <p:cNvSpPr/>
          <p:nvPr/>
        </p:nvSpPr>
        <p:spPr>
          <a:xfrm>
            <a:off x="0" y="1295280"/>
            <a:ext cx="7056360" cy="480600"/>
          </a:xfrm>
          <a:prstGeom prst="rect">
            <a:avLst/>
          </a:prstGeom>
          <a:noFill/>
          <a:ln>
            <a:noFill/>
          </a:ln>
        </p:spPr>
        <p:style>
          <a:lnRef idx="0"/>
          <a:fillRef idx="0"/>
          <a:effectRef idx="0"/>
          <a:fontRef idx="minor"/>
        </p:style>
        <p:txBody>
          <a:bodyPr tIns="91440" bIns="91440">
            <a:spAutoFit/>
          </a:bodyPr>
          <a:p>
            <a:pPr algn="ctr">
              <a:lnSpc>
                <a:spcPct val="115000"/>
              </a:lnSpc>
              <a:spcBef>
                <a:spcPts val="1400"/>
              </a:spcBef>
              <a:spcAft>
                <a:spcPts val="400"/>
              </a:spcAft>
            </a:pPr>
            <a:r>
              <a:rPr b="1" lang="fr-FR" sz="1700" spc="-1" strike="noStrike" u="sng">
                <a:solidFill>
                  <a:srgbClr val="ffffff"/>
                </a:solidFill>
                <a:uFillTx/>
                <a:latin typeface="Arial"/>
                <a:ea typeface="Arial"/>
              </a:rPr>
              <a:t>Répartition de la qualité de l'air au global pour l'année 2020.</a:t>
            </a:r>
            <a:endParaRPr b="0" lang="fr-FR" sz="1700" spc="-1" strike="noStrike">
              <a:latin typeface="Arial"/>
            </a:endParaRPr>
          </a:p>
        </p:txBody>
      </p:sp>
      <p:pic>
        <p:nvPicPr>
          <p:cNvPr id="72" name="Google Shape;148;p22" descr=""/>
          <p:cNvPicPr/>
          <p:nvPr/>
        </p:nvPicPr>
        <p:blipFill>
          <a:blip r:embed="rId1"/>
          <a:stretch/>
        </p:blipFill>
        <p:spPr>
          <a:xfrm>
            <a:off x="1219320" y="1741680"/>
            <a:ext cx="4907160" cy="3249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0" y="228600"/>
            <a:ext cx="8440920" cy="497880"/>
          </a:xfrm>
          <a:prstGeom prst="rect">
            <a:avLst/>
          </a:prstGeom>
          <a:noFill/>
          <a:ln>
            <a:noFill/>
          </a:ln>
        </p:spPr>
        <p:style>
          <a:lnRef idx="0"/>
          <a:fillRef idx="0"/>
          <a:effectRef idx="0"/>
          <a:fontRef idx="minor"/>
        </p:style>
        <p:txBody>
          <a:bodyPr tIns="91440" bIns="91440">
            <a:spAutoFit/>
          </a:bodyPr>
          <a:p>
            <a:pPr>
              <a:lnSpc>
                <a:spcPct val="115000"/>
              </a:lnSpc>
              <a:spcBef>
                <a:spcPts val="1400"/>
              </a:spcBef>
              <a:spcAft>
                <a:spcPts val="400"/>
              </a:spcAft>
            </a:pPr>
            <a:r>
              <a:rPr b="1" lang="fr-FR" sz="1800" spc="-1" strike="noStrike">
                <a:solidFill>
                  <a:srgbClr val="ffffff"/>
                </a:solidFill>
                <a:latin typeface="Arial"/>
                <a:ea typeface="Arial"/>
              </a:rPr>
              <a:t>Evolution de la qualité de l'air sur les différentes agglomérations</a:t>
            </a:r>
            <a:endParaRPr b="0" lang="fr-FR" sz="1800" spc="-1" strike="noStrike">
              <a:latin typeface="Arial"/>
            </a:endParaRPr>
          </a:p>
        </p:txBody>
      </p:sp>
      <p:pic>
        <p:nvPicPr>
          <p:cNvPr id="74" name="Google Shape;154;p23" descr=""/>
          <p:cNvPicPr/>
          <p:nvPr/>
        </p:nvPicPr>
        <p:blipFill>
          <a:blip r:embed="rId1"/>
          <a:stretch/>
        </p:blipFill>
        <p:spPr>
          <a:xfrm>
            <a:off x="152280" y="690480"/>
            <a:ext cx="8783640" cy="1881000"/>
          </a:xfrm>
          <a:prstGeom prst="rect">
            <a:avLst/>
          </a:prstGeom>
          <a:ln>
            <a:noFill/>
          </a:ln>
        </p:spPr>
      </p:pic>
      <p:pic>
        <p:nvPicPr>
          <p:cNvPr id="75" name="Google Shape;155;p23" descr=""/>
          <p:cNvPicPr/>
          <p:nvPr/>
        </p:nvPicPr>
        <p:blipFill>
          <a:blip r:embed="rId2"/>
          <a:stretch/>
        </p:blipFill>
        <p:spPr>
          <a:xfrm>
            <a:off x="152280" y="2724120"/>
            <a:ext cx="8838720" cy="2226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Google Shape;160;p24" descr=""/>
          <p:cNvPicPr/>
          <p:nvPr/>
        </p:nvPicPr>
        <p:blipFill>
          <a:blip r:embed="rId1"/>
          <a:stretch/>
        </p:blipFill>
        <p:spPr>
          <a:xfrm>
            <a:off x="152280" y="152280"/>
            <a:ext cx="8838720" cy="2260080"/>
          </a:xfrm>
          <a:prstGeom prst="rect">
            <a:avLst/>
          </a:prstGeom>
          <a:ln>
            <a:noFill/>
          </a:ln>
        </p:spPr>
      </p:pic>
      <p:sp>
        <p:nvSpPr>
          <p:cNvPr id="77" name="CustomShape 1"/>
          <p:cNvSpPr/>
          <p:nvPr/>
        </p:nvSpPr>
        <p:spPr>
          <a:xfrm>
            <a:off x="240120" y="2594520"/>
            <a:ext cx="8610120" cy="2559240"/>
          </a:xfrm>
          <a:prstGeom prst="rect">
            <a:avLst/>
          </a:prstGeom>
          <a:noFill/>
          <a:ln>
            <a:noFill/>
          </a:ln>
        </p:spPr>
        <p:style>
          <a:lnRef idx="0"/>
          <a:fillRef idx="0"/>
          <a:effectRef idx="0"/>
          <a:fontRef idx="minor"/>
        </p:style>
        <p:txBody>
          <a:bodyPr tIns="91440" bIns="91440">
            <a:spAutoFit/>
          </a:bodyPr>
          <a:p>
            <a:pPr marL="457200" indent="-304560">
              <a:lnSpc>
                <a:spcPct val="115000"/>
              </a:lnSpc>
              <a:spcBef>
                <a:spcPts val="1199"/>
              </a:spcBef>
              <a:buClr>
                <a:srgbClr val="ffffff"/>
              </a:buClr>
              <a:buFont typeface="Roboto"/>
              <a:buChar char="●"/>
            </a:pPr>
            <a:r>
              <a:rPr b="0" lang="fr-FR" sz="1200" spc="-1" strike="noStrike">
                <a:solidFill>
                  <a:srgbClr val="ffffff"/>
                </a:solidFill>
                <a:latin typeface="Roboto"/>
                <a:ea typeface="Roboto"/>
              </a:rPr>
              <a:t>Dégradation de la qualité de l'air suite au premier confinement  pour les sept zones (pic au cours du mois d'avril).</a:t>
            </a:r>
            <a:endParaRPr b="0" lang="fr-FR" sz="1200" spc="-1" strike="noStrike">
              <a:latin typeface="Arial"/>
            </a:endParaRPr>
          </a:p>
          <a:p>
            <a:pPr marL="457200" indent="-304560">
              <a:lnSpc>
                <a:spcPct val="115000"/>
              </a:lnSpc>
              <a:buClr>
                <a:srgbClr val="ffffff"/>
              </a:buClr>
              <a:buFont typeface="Roboto"/>
              <a:buChar char="●"/>
            </a:pPr>
            <a:r>
              <a:rPr b="0" lang="fr-FR" sz="1200" spc="-1" strike="noStrike">
                <a:solidFill>
                  <a:srgbClr val="ffffff"/>
                </a:solidFill>
                <a:latin typeface="Roboto"/>
                <a:ea typeface="Roboto"/>
              </a:rPr>
              <a:t> </a:t>
            </a:r>
            <a:r>
              <a:rPr b="0" lang="fr-FR" sz="1200" spc="-1" strike="noStrike">
                <a:solidFill>
                  <a:srgbClr val="ffffff"/>
                </a:solidFill>
                <a:latin typeface="Roboto"/>
                <a:ea typeface="Roboto"/>
              </a:rPr>
              <a:t>Pas d’effet positif du confinement sur la qualité de l'air en Bretagne, malgré 'une circulation routière très limitée lors du premier confinement, entraînant des baisses significatives des concentrations en dioxyde d’azote sur l’ensemble de la Bretagne.</a:t>
            </a:r>
            <a:endParaRPr b="0" lang="fr-FR" sz="1200" spc="-1" strike="noStrike">
              <a:latin typeface="Arial"/>
            </a:endParaRPr>
          </a:p>
          <a:p>
            <a:pPr marL="457200" indent="-304560">
              <a:lnSpc>
                <a:spcPct val="115000"/>
              </a:lnSpc>
              <a:buClr>
                <a:srgbClr val="ffffff"/>
              </a:buClr>
              <a:buFont typeface="Roboto"/>
              <a:buChar char="●"/>
            </a:pPr>
            <a:r>
              <a:rPr b="0" lang="fr-FR" sz="1200" spc="-1" strike="noStrike">
                <a:solidFill>
                  <a:srgbClr val="ffffff"/>
                </a:solidFill>
                <a:latin typeface="Roboto"/>
                <a:ea typeface="Roboto"/>
              </a:rPr>
              <a:t>Pas ou peu d’effet du deuxième du deuxième confinement sur la qualité de l'air. Ce phénomène peut être dû au fait que les restrictions ont été moins importantes lors de ce deuxième confinement.</a:t>
            </a:r>
            <a:endParaRPr b="0" lang="fr-FR" sz="1200" spc="-1" strike="noStrike">
              <a:latin typeface="Arial"/>
            </a:endParaRPr>
          </a:p>
          <a:p>
            <a:pPr>
              <a:lnSpc>
                <a:spcPct val="115000"/>
              </a:lnSpc>
              <a:spcBef>
                <a:spcPts val="1199"/>
              </a:spcBef>
            </a:pPr>
            <a:r>
              <a:rPr b="0" lang="fr-FR" sz="1200" spc="-1" strike="noStrike">
                <a:solidFill>
                  <a:srgbClr val="ffffff"/>
                </a:solidFill>
                <a:latin typeface="Roboto"/>
                <a:ea typeface="Roboto"/>
              </a:rPr>
              <a:t>Afin de mieux comprendre cette dégradation de la qualité de l'air en Bretagne malgré le confinement, nous allons nous intéresser aux variables ayant une corrélation positive avec la qualité de l'air, à savoir val_o3 (ozone)et val_pm10 (pour les particules fines de diamètre inférieur à 10µm).</a:t>
            </a:r>
            <a:endParaRPr b="0" lang="fr-FR" sz="1200" spc="-1" strike="noStrike">
              <a:latin typeface="Arial"/>
            </a:endParaRPr>
          </a:p>
          <a:p>
            <a:pPr>
              <a:lnSpc>
                <a:spcPct val="100000"/>
              </a:lnSpc>
              <a:spcBef>
                <a:spcPts val="1199"/>
              </a:spcBef>
            </a:pP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Google Shape;166;p25" descr=""/>
          <p:cNvPicPr/>
          <p:nvPr/>
        </p:nvPicPr>
        <p:blipFill>
          <a:blip r:embed="rId1"/>
          <a:stretch/>
        </p:blipFill>
        <p:spPr>
          <a:xfrm>
            <a:off x="152280" y="1041120"/>
            <a:ext cx="8838720" cy="1593000"/>
          </a:xfrm>
          <a:prstGeom prst="rect">
            <a:avLst/>
          </a:prstGeom>
          <a:ln>
            <a:noFill/>
          </a:ln>
        </p:spPr>
      </p:pic>
      <p:sp>
        <p:nvSpPr>
          <p:cNvPr id="79" name="CustomShape 1"/>
          <p:cNvSpPr/>
          <p:nvPr/>
        </p:nvSpPr>
        <p:spPr>
          <a:xfrm>
            <a:off x="259200" y="205560"/>
            <a:ext cx="8277120" cy="669960"/>
          </a:xfrm>
          <a:prstGeom prst="rect">
            <a:avLst/>
          </a:prstGeom>
          <a:noFill/>
          <a:ln>
            <a:noFill/>
          </a:ln>
        </p:spPr>
        <p:style>
          <a:lnRef idx="0"/>
          <a:fillRef idx="0"/>
          <a:effectRef idx="0"/>
          <a:fontRef idx="minor"/>
        </p:style>
        <p:txBody>
          <a:bodyPr tIns="91440" bIns="91440">
            <a:spAutoFit/>
          </a:bodyPr>
          <a:p>
            <a:pPr algn="ctr">
              <a:lnSpc>
                <a:spcPct val="100000"/>
              </a:lnSpc>
            </a:pPr>
            <a:r>
              <a:rPr b="1" lang="fr-FR" sz="1600" spc="-1" strike="noStrike" u="sng">
                <a:solidFill>
                  <a:srgbClr val="ffffff"/>
                </a:solidFill>
                <a:uFillTx/>
                <a:latin typeface="Roboto"/>
                <a:ea typeface="Roboto"/>
              </a:rPr>
              <a:t>Evolution des indicateurs chimiques corrélés avec la variable valeur (qualité de l’air) pour l’année 2020 et l’année en cours</a:t>
            </a:r>
            <a:endParaRPr b="0" lang="fr-FR" sz="1600" spc="-1" strike="noStrike">
              <a:latin typeface="Arial"/>
            </a:endParaRPr>
          </a:p>
        </p:txBody>
      </p:sp>
      <p:sp>
        <p:nvSpPr>
          <p:cNvPr id="80" name="CustomShape 2"/>
          <p:cNvSpPr/>
          <p:nvPr/>
        </p:nvSpPr>
        <p:spPr>
          <a:xfrm>
            <a:off x="163800" y="2984040"/>
            <a:ext cx="8876880" cy="1675080"/>
          </a:xfrm>
          <a:prstGeom prst="rect">
            <a:avLst/>
          </a:prstGeom>
          <a:noFill/>
          <a:ln>
            <a:noFill/>
          </a:ln>
        </p:spPr>
        <p:style>
          <a:lnRef idx="0"/>
          <a:fillRef idx="0"/>
          <a:effectRef idx="0"/>
          <a:fontRef idx="minor"/>
        </p:style>
        <p:txBody>
          <a:bodyPr tIns="91440" bIns="91440">
            <a:spAutoFit/>
          </a:bodyPr>
          <a:p>
            <a:pPr marL="457200" indent="-317160">
              <a:lnSpc>
                <a:spcPct val="100000"/>
              </a:lnSpc>
              <a:buClr>
                <a:srgbClr val="ffffff"/>
              </a:buClr>
              <a:buFont typeface="Roboto"/>
              <a:buChar char="●"/>
            </a:pPr>
            <a:r>
              <a:rPr b="0" lang="fr-FR" sz="1400" spc="-1" strike="noStrike">
                <a:solidFill>
                  <a:srgbClr val="ffffff"/>
                </a:solidFill>
                <a:latin typeface="Roboto"/>
                <a:ea typeface="Roboto"/>
              </a:rPr>
              <a:t> </a:t>
            </a:r>
            <a:r>
              <a:rPr b="0" lang="fr-FR" sz="1400" spc="-1" strike="noStrike">
                <a:solidFill>
                  <a:srgbClr val="ffffff"/>
                </a:solidFill>
                <a:latin typeface="Roboto"/>
                <a:ea typeface="Roboto"/>
              </a:rPr>
              <a:t>Baisse de la pollution au dioxyde d'azote lors du confinement</a:t>
            </a:r>
            <a:endParaRPr b="0" lang="fr-FR" sz="1400" spc="-1" strike="noStrike">
              <a:latin typeface="Arial"/>
            </a:endParaRPr>
          </a:p>
          <a:p>
            <a:pPr marL="457200" indent="-317160">
              <a:lnSpc>
                <a:spcPct val="100000"/>
              </a:lnSpc>
              <a:buClr>
                <a:srgbClr val="ffffff"/>
              </a:buClr>
              <a:buFont typeface="Roboto"/>
              <a:buChar char="●"/>
            </a:pPr>
            <a:r>
              <a:rPr b="0" lang="fr-FR" sz="1400" spc="-1" strike="noStrike">
                <a:solidFill>
                  <a:srgbClr val="ffffff"/>
                </a:solidFill>
                <a:latin typeface="Roboto"/>
                <a:ea typeface="Roboto"/>
              </a:rPr>
              <a:t>Augmentation des particules fines à la mi-mars. Ceci est due aux conditions climatiques à cette époque de l'année. En mars-avril les températures minimales sont fraîches et les températures maximales élevées en journée.L'air chaud ne monte donc pas dans l'atmosphère, créant ainsi un couvercle dans l'atmosphère. Par conséquent,les concentrations au sol en particules fines s'accumulent et ne se dispersent pas. De plus cette période correspond à une période d'épandage dans les champs et l'utilisation du chauffage chez les particuliers, notamment au bois ne fait qu'accroître les choses. </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0"/>
            <a:ext cx="8164440" cy="655560"/>
          </a:xfrm>
          <a:prstGeom prst="rect">
            <a:avLst/>
          </a:prstGeom>
          <a:noFill/>
          <a:ln>
            <a:noFill/>
          </a:ln>
        </p:spPr>
        <p:style>
          <a:lnRef idx="0"/>
          <a:fillRef idx="0"/>
          <a:effectRef idx="0"/>
          <a:fontRef idx="minor"/>
        </p:style>
        <p:txBody>
          <a:bodyPr tIns="91440" bIns="91440">
            <a:spAutoFit/>
          </a:bodyPr>
          <a:p>
            <a:pPr>
              <a:lnSpc>
                <a:spcPct val="115000"/>
              </a:lnSpc>
              <a:spcBef>
                <a:spcPts val="2401"/>
              </a:spcBef>
              <a:spcAft>
                <a:spcPts val="601"/>
              </a:spcAft>
            </a:pPr>
            <a:r>
              <a:rPr b="1" lang="fr-FR" sz="2700" spc="-1" strike="noStrike">
                <a:solidFill>
                  <a:srgbClr val="ffffff"/>
                </a:solidFill>
                <a:latin typeface="Arial"/>
                <a:ea typeface="Arial"/>
              </a:rPr>
              <a:t>Préparation des données pour la cartographie</a:t>
            </a:r>
            <a:endParaRPr b="0" lang="fr-FR" sz="2700" spc="-1" strike="noStrike">
              <a:latin typeface="Arial"/>
            </a:endParaRPr>
          </a:p>
        </p:txBody>
      </p:sp>
      <p:sp>
        <p:nvSpPr>
          <p:cNvPr id="82" name="CustomShape 2"/>
          <p:cNvSpPr/>
          <p:nvPr/>
        </p:nvSpPr>
        <p:spPr>
          <a:xfrm>
            <a:off x="192240" y="777240"/>
            <a:ext cx="7848360" cy="1924920"/>
          </a:xfrm>
          <a:prstGeom prst="rect">
            <a:avLst/>
          </a:prstGeom>
          <a:noFill/>
          <a:ln>
            <a:noFill/>
          </a:ln>
        </p:spPr>
        <p:style>
          <a:lnRef idx="0"/>
          <a:fillRef idx="0"/>
          <a:effectRef idx="0"/>
          <a:fontRef idx="minor"/>
        </p:style>
        <p:txBody>
          <a:bodyPr tIns="91440" bIns="91440">
            <a:spAutoFit/>
          </a:bodyPr>
          <a:p>
            <a:pPr marL="457200" indent="-317160">
              <a:lnSpc>
                <a:spcPct val="115000"/>
              </a:lnSpc>
              <a:spcBef>
                <a:spcPts val="1199"/>
              </a:spcBef>
              <a:buClr>
                <a:srgbClr val="ffffff"/>
              </a:buClr>
              <a:buFont typeface="Arial"/>
              <a:buChar char="●"/>
            </a:pPr>
            <a:r>
              <a:rPr b="0" lang="fr-FR" sz="1400" spc="-1" strike="noStrike">
                <a:solidFill>
                  <a:srgbClr val="ffffff"/>
                </a:solidFill>
                <a:latin typeface="Arial"/>
                <a:ea typeface="Arial"/>
              </a:rPr>
              <a:t>Il faut dans un premier temps, séparer les coordonnées géographiques de la colonne </a:t>
            </a:r>
            <a:r>
              <a:rPr b="1" lang="fr-FR" sz="1400" spc="-1" strike="noStrike">
                <a:solidFill>
                  <a:srgbClr val="ffffff"/>
                </a:solidFill>
                <a:latin typeface="Arial"/>
                <a:ea typeface="Arial"/>
              </a:rPr>
              <a:t>geom</a:t>
            </a:r>
            <a:r>
              <a:rPr b="0" lang="fr-FR" sz="1400" spc="-1" strike="noStrike">
                <a:solidFill>
                  <a:srgbClr val="ffffff"/>
                </a:solidFill>
                <a:latin typeface="Arial"/>
                <a:ea typeface="Arial"/>
              </a:rPr>
              <a:t> afin de récupérer la longitude et la latitude.</a:t>
            </a:r>
            <a:endParaRPr b="0" lang="fr-FR" sz="1400" spc="-1" strike="noStrike">
              <a:latin typeface="Arial"/>
            </a:endParaRPr>
          </a:p>
          <a:p>
            <a:pPr marL="457200" indent="-317160">
              <a:lnSpc>
                <a:spcPct val="115000"/>
              </a:lnSpc>
              <a:buClr>
                <a:srgbClr val="ffffff"/>
              </a:buClr>
              <a:buFont typeface="Arial"/>
              <a:buChar char="●"/>
            </a:pPr>
            <a:r>
              <a:rPr b="0" lang="fr-FR" sz="1400" spc="-1" strike="noStrike">
                <a:solidFill>
                  <a:srgbClr val="ffffff"/>
                </a:solidFill>
                <a:latin typeface="Arial"/>
                <a:ea typeface="Arial"/>
              </a:rPr>
              <a:t>Nos coordonnées géographiques sont en projection Lambert 93 (EPSG : 2154), il faut donc les transformer en longitude et latitude pour les exploiter.</a:t>
            </a:r>
            <a:endParaRPr b="0" lang="fr-FR" sz="1400" spc="-1" strike="noStrike">
              <a:latin typeface="Arial"/>
            </a:endParaRPr>
          </a:p>
          <a:p>
            <a:pPr marL="457200">
              <a:lnSpc>
                <a:spcPct val="115000"/>
              </a:lnSpc>
              <a:spcBef>
                <a:spcPts val="1199"/>
              </a:spcBef>
            </a:pPr>
            <a:endParaRPr b="0" lang="fr-FR" sz="1400" spc="-1" strike="noStrike">
              <a:latin typeface="Arial"/>
            </a:endParaRPr>
          </a:p>
          <a:p>
            <a:pPr>
              <a:lnSpc>
                <a:spcPct val="100000"/>
              </a:lnSpc>
              <a:spcBef>
                <a:spcPts val="1199"/>
              </a:spcBef>
            </a:pPr>
            <a:endParaRPr b="0" lang="fr-FR" sz="1400" spc="-1" strike="noStrike">
              <a:latin typeface="Arial"/>
            </a:endParaRPr>
          </a:p>
        </p:txBody>
      </p:sp>
      <p:pic>
        <p:nvPicPr>
          <p:cNvPr id="83" name="Google Shape;175;p26" descr=""/>
          <p:cNvPicPr/>
          <p:nvPr/>
        </p:nvPicPr>
        <p:blipFill>
          <a:blip r:embed="rId1"/>
          <a:stretch/>
        </p:blipFill>
        <p:spPr>
          <a:xfrm>
            <a:off x="685800" y="1917720"/>
            <a:ext cx="7669080" cy="3018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293400" y="125280"/>
            <a:ext cx="8221680" cy="947160"/>
          </a:xfrm>
          <a:prstGeom prst="rect">
            <a:avLst/>
          </a:prstGeom>
          <a:noFill/>
          <a:ln>
            <a:noFill/>
          </a:ln>
        </p:spPr>
        <p:txBody>
          <a:bodyPr tIns="91440" bIns="91440">
            <a:normAutofit/>
          </a:bodyPr>
          <a:p>
            <a:pPr marL="457200" indent="-317160">
              <a:lnSpc>
                <a:spcPct val="100000"/>
              </a:lnSpc>
              <a:buClr>
                <a:srgbClr val="ffffff"/>
              </a:buClr>
              <a:buFont typeface="Roboto"/>
              <a:buChar char="●"/>
            </a:pPr>
            <a:r>
              <a:rPr b="0" lang="fr-FR" sz="1400" spc="-1" strike="noStrike">
                <a:solidFill>
                  <a:srgbClr val="ffffff"/>
                </a:solidFill>
                <a:latin typeface="Roboto"/>
                <a:ea typeface="Roboto"/>
              </a:rPr>
              <a:t>Chaque agglomération sera représentée par un point de coordonnées(Longitude, Latitude).</a:t>
            </a:r>
            <a:endParaRPr b="0" lang="fr-FR" sz="1400" spc="-1" strike="noStrike">
              <a:latin typeface="Arial"/>
            </a:endParaRPr>
          </a:p>
          <a:p>
            <a:pPr marL="457200" indent="-317160">
              <a:lnSpc>
                <a:spcPct val="100000"/>
              </a:lnSpc>
              <a:buClr>
                <a:srgbClr val="ffffff"/>
              </a:buClr>
              <a:buFont typeface="Roboto"/>
              <a:buChar char="●"/>
            </a:pPr>
            <a:r>
              <a:rPr b="0" lang="fr-FR" sz="1400" spc="-1" strike="noStrike">
                <a:solidFill>
                  <a:srgbClr val="ffffff"/>
                </a:solidFill>
                <a:latin typeface="Roboto"/>
                <a:ea typeface="Roboto"/>
              </a:rPr>
              <a:t>La couleur des points correspond à la valeur associée à la qualité de l’air.</a:t>
            </a:r>
            <a:endParaRPr b="0" lang="fr-FR" sz="1400" spc="-1" strike="noStrike">
              <a:latin typeface="Arial"/>
            </a:endParaRPr>
          </a:p>
          <a:p>
            <a:pPr marL="457200">
              <a:lnSpc>
                <a:spcPct val="100000"/>
              </a:lnSpc>
            </a:pPr>
            <a:endParaRPr b="0" lang="fr-FR" sz="1400" spc="-1" strike="noStrike">
              <a:latin typeface="Arial"/>
            </a:endParaRPr>
          </a:p>
        </p:txBody>
      </p:sp>
      <p:pic>
        <p:nvPicPr>
          <p:cNvPr id="85" name="Google Shape;181;p27" descr=""/>
          <p:cNvPicPr/>
          <p:nvPr/>
        </p:nvPicPr>
        <p:blipFill>
          <a:blip r:embed="rId1"/>
          <a:stretch/>
        </p:blipFill>
        <p:spPr>
          <a:xfrm>
            <a:off x="228600" y="798120"/>
            <a:ext cx="8593200" cy="3887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78280" y="224640"/>
            <a:ext cx="8467560" cy="426600"/>
          </a:xfrm>
          <a:prstGeom prst="rect">
            <a:avLst/>
          </a:prstGeom>
          <a:noFill/>
          <a:ln>
            <a:noFill/>
          </a:ln>
        </p:spPr>
        <p:style>
          <a:lnRef idx="0"/>
          <a:fillRef idx="0"/>
          <a:effectRef idx="0"/>
          <a:fontRef idx="minor"/>
        </p:style>
        <p:txBody>
          <a:bodyPr tIns="91440" bIns="91440">
            <a:spAutoFit/>
          </a:bodyPr>
          <a:p>
            <a:pPr>
              <a:lnSpc>
                <a:spcPct val="100000"/>
              </a:lnSpc>
            </a:pPr>
            <a:r>
              <a:rPr b="0" lang="fr-FR" sz="1600" spc="-1" strike="noStrike">
                <a:solidFill>
                  <a:srgbClr val="ffffff"/>
                </a:solidFill>
                <a:latin typeface="Roboto"/>
                <a:ea typeface="Roboto"/>
              </a:rPr>
              <a:t>Il ne reste plus qu’à superposer nos points sur une carte de la Bretagne</a:t>
            </a:r>
            <a:endParaRPr b="0" lang="fr-FR" sz="1600" spc="-1" strike="noStrike">
              <a:latin typeface="Arial"/>
            </a:endParaRPr>
          </a:p>
        </p:txBody>
      </p:sp>
      <p:pic>
        <p:nvPicPr>
          <p:cNvPr id="87" name="Google Shape;187;p28" descr=""/>
          <p:cNvPicPr/>
          <p:nvPr/>
        </p:nvPicPr>
        <p:blipFill>
          <a:blip r:embed="rId1"/>
          <a:stretch/>
        </p:blipFill>
        <p:spPr>
          <a:xfrm>
            <a:off x="152280" y="905040"/>
            <a:ext cx="7753320" cy="38901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Google Shape;192;p29" descr=""/>
          <p:cNvPicPr/>
          <p:nvPr/>
        </p:nvPicPr>
        <p:blipFill>
          <a:blip r:embed="rId1"/>
          <a:stretch/>
        </p:blipFill>
        <p:spPr>
          <a:xfrm>
            <a:off x="152280" y="826200"/>
            <a:ext cx="7023600" cy="36655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293400" y="201240"/>
            <a:ext cx="8221680" cy="432720"/>
          </a:xfrm>
          <a:prstGeom prst="rect">
            <a:avLst/>
          </a:prstGeom>
          <a:noFill/>
          <a:ln>
            <a:noFill/>
          </a:ln>
        </p:spPr>
        <p:txBody>
          <a:bodyPr tIns="91440" bIns="91440">
            <a:normAutofit fontScale="53000"/>
          </a:bodyPr>
          <a:p>
            <a:pPr algn="ctr">
              <a:lnSpc>
                <a:spcPct val="100000"/>
              </a:lnSpc>
            </a:pPr>
            <a:r>
              <a:rPr b="1" lang="fr-FR" sz="2100" spc="-1" strike="noStrike" u="sng">
                <a:solidFill>
                  <a:srgbClr val="ffffff"/>
                </a:solidFill>
                <a:uFillTx/>
                <a:latin typeface="Roboto"/>
                <a:ea typeface="Roboto"/>
              </a:rPr>
              <a:t>CONCLUSION</a:t>
            </a:r>
            <a:endParaRPr b="0" lang="fr-FR" sz="2100" spc="-1" strike="noStrike">
              <a:latin typeface="Arial"/>
            </a:endParaRPr>
          </a:p>
        </p:txBody>
      </p:sp>
      <p:sp>
        <p:nvSpPr>
          <p:cNvPr id="90" name="CustomShape 2"/>
          <p:cNvSpPr/>
          <p:nvPr/>
        </p:nvSpPr>
        <p:spPr>
          <a:xfrm>
            <a:off x="325800" y="1129680"/>
            <a:ext cx="8248320" cy="3740040"/>
          </a:xfrm>
          <a:prstGeom prst="rect">
            <a:avLst/>
          </a:prstGeom>
          <a:noFill/>
          <a:ln>
            <a:noFill/>
          </a:ln>
        </p:spPr>
        <p:style>
          <a:lnRef idx="0"/>
          <a:fillRef idx="0"/>
          <a:effectRef idx="0"/>
          <a:fontRef idx="minor"/>
        </p:style>
        <p:txBody>
          <a:bodyPr tIns="91440" bIns="91440">
            <a:spAutoFit/>
          </a:bodyPr>
          <a:p>
            <a:pPr>
              <a:lnSpc>
                <a:spcPct val="115000"/>
              </a:lnSpc>
              <a:spcBef>
                <a:spcPts val="1199"/>
              </a:spcBef>
            </a:pPr>
            <a:r>
              <a:rPr b="0" lang="fr-FR" sz="1500" spc="-1" strike="noStrike">
                <a:solidFill>
                  <a:srgbClr val="ffffff"/>
                </a:solidFill>
                <a:latin typeface="Roboto"/>
                <a:ea typeface="Roboto"/>
              </a:rPr>
              <a:t>Contrairement à ce que l'on aurait pu penser, le confinement n'a pas entraîné de réels impacts positifs sur la qualité de l'air en Bretagne lors de cette période.</a:t>
            </a:r>
            <a:endParaRPr b="0" lang="fr-FR" sz="1500" spc="-1" strike="noStrike">
              <a:latin typeface="Arial"/>
            </a:endParaRPr>
          </a:p>
          <a:p>
            <a:pPr>
              <a:lnSpc>
                <a:spcPct val="115000"/>
              </a:lnSpc>
              <a:spcBef>
                <a:spcPts val="1199"/>
              </a:spcBef>
            </a:pPr>
            <a:r>
              <a:rPr b="0" lang="fr-FR" sz="1500" spc="-1" strike="noStrike">
                <a:solidFill>
                  <a:srgbClr val="ffffff"/>
                </a:solidFill>
                <a:latin typeface="Roboto"/>
                <a:ea typeface="Roboto"/>
              </a:rPr>
              <a:t>Malgré une baisse significative du taux de dioxyde d'azote qui a été observée sur l'ensemble des agglomérations bretonnes, liée à une réduction importante de la circulation routière, la qualité de l'air a connu une détérioration lors du premier confinement (Mars et avril 2020).</a:t>
            </a:r>
            <a:endParaRPr b="0" lang="fr-FR" sz="1500" spc="-1" strike="noStrike">
              <a:latin typeface="Arial"/>
            </a:endParaRPr>
          </a:p>
          <a:p>
            <a:pPr>
              <a:lnSpc>
                <a:spcPct val="115000"/>
              </a:lnSpc>
              <a:spcBef>
                <a:spcPts val="1199"/>
              </a:spcBef>
            </a:pPr>
            <a:r>
              <a:rPr b="0" lang="fr-FR" sz="1500" spc="-1" strike="noStrike">
                <a:solidFill>
                  <a:srgbClr val="ffffff"/>
                </a:solidFill>
                <a:latin typeface="Roboto"/>
                <a:ea typeface="Roboto"/>
              </a:rPr>
              <a:t>Lors du premier confinement, on a conservé un pic au niveau des particules fines de diamètre inférieur à 10µm. Ce phénomène peut s'expliquer non seulement, par les conditions météorologiques particulières pendant la période de confinement, maintenant les particules fines au sol mais également par l’augmentation des émissions dans d’autres secteurs non touchés par les restrictions d’activités liées au confinement (agriculture notamment, avec une période d'épandages massives).</a:t>
            </a:r>
            <a:endParaRPr b="0" lang="fr-FR" sz="1500" spc="-1" strike="noStrike">
              <a:latin typeface="Arial"/>
            </a:endParaRPr>
          </a:p>
          <a:p>
            <a:pPr>
              <a:lnSpc>
                <a:spcPct val="100000"/>
              </a:lnSpc>
              <a:spcBef>
                <a:spcPts val="1199"/>
              </a:spcBef>
            </a:pPr>
            <a:endParaRPr b="0" lang="fr-FR"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97960" y="327600"/>
            <a:ext cx="8221680" cy="838440"/>
          </a:xfrm>
          <a:prstGeom prst="rect">
            <a:avLst/>
          </a:prstGeom>
          <a:noFill/>
          <a:ln>
            <a:noFill/>
          </a:ln>
        </p:spPr>
        <p:txBody>
          <a:bodyPr tIns="91440" bIns="91440" anchor="b">
            <a:normAutofit fontScale="87000"/>
          </a:bodyPr>
          <a:p>
            <a:pPr algn="ctr">
              <a:lnSpc>
                <a:spcPct val="100000"/>
              </a:lnSpc>
            </a:pPr>
            <a:r>
              <a:rPr b="0" lang="fr-FR" sz="4200" spc="-1" strike="noStrike">
                <a:solidFill>
                  <a:srgbClr val="ffffff"/>
                </a:solidFill>
                <a:latin typeface="Roboto"/>
                <a:ea typeface="Roboto"/>
              </a:rPr>
              <a:t>SOMMAIRE</a:t>
            </a:r>
            <a:endParaRPr b="0" lang="fr-FR" sz="4200" spc="-1" strike="noStrike">
              <a:solidFill>
                <a:srgbClr val="000000"/>
              </a:solidFill>
              <a:latin typeface="Arial"/>
            </a:endParaRPr>
          </a:p>
        </p:txBody>
      </p:sp>
      <p:sp>
        <p:nvSpPr>
          <p:cNvPr id="48" name="TextShape 2"/>
          <p:cNvSpPr txBox="1"/>
          <p:nvPr/>
        </p:nvSpPr>
        <p:spPr>
          <a:xfrm>
            <a:off x="597960" y="1449720"/>
            <a:ext cx="8221680" cy="2967840"/>
          </a:xfrm>
          <a:prstGeom prst="rect">
            <a:avLst/>
          </a:prstGeom>
          <a:noFill/>
          <a:ln>
            <a:noFill/>
          </a:ln>
        </p:spPr>
        <p:txBody>
          <a:bodyPr tIns="91440" bIns="91440">
            <a:normAutofit/>
          </a:bodyPr>
          <a:p>
            <a:pPr marL="457200" indent="-361440">
              <a:lnSpc>
                <a:spcPct val="100000"/>
              </a:lnSpc>
              <a:buClr>
                <a:srgbClr val="ffffff"/>
              </a:buClr>
              <a:buFont typeface="Roboto"/>
              <a:buChar char="●"/>
            </a:pPr>
            <a:r>
              <a:rPr b="0" lang="fr-FR" sz="2100" spc="-1" strike="noStrike">
                <a:solidFill>
                  <a:srgbClr val="ffffff"/>
                </a:solidFill>
                <a:latin typeface="Roboto"/>
                <a:ea typeface="Roboto"/>
              </a:rPr>
              <a:t>Introduction</a:t>
            </a:r>
            <a:endParaRPr b="0" lang="fr-FR" sz="2100" spc="-1" strike="noStrike">
              <a:latin typeface="Arial"/>
            </a:endParaRPr>
          </a:p>
          <a:p>
            <a:pPr marL="457200" indent="-361440">
              <a:lnSpc>
                <a:spcPct val="100000"/>
              </a:lnSpc>
              <a:buClr>
                <a:srgbClr val="ffffff"/>
              </a:buClr>
              <a:buFont typeface="Roboto"/>
              <a:buChar char="●"/>
            </a:pPr>
            <a:r>
              <a:rPr b="0" lang="fr-FR" sz="2100" spc="-1" strike="noStrike">
                <a:solidFill>
                  <a:srgbClr val="ffffff"/>
                </a:solidFill>
                <a:latin typeface="Roboto"/>
                <a:ea typeface="Roboto"/>
              </a:rPr>
              <a:t>Présentation du fichier</a:t>
            </a:r>
            <a:endParaRPr b="0" lang="fr-FR" sz="2100" spc="-1" strike="noStrike">
              <a:latin typeface="Arial"/>
            </a:endParaRPr>
          </a:p>
          <a:p>
            <a:pPr marL="457200" indent="-361440">
              <a:lnSpc>
                <a:spcPct val="100000"/>
              </a:lnSpc>
              <a:buClr>
                <a:srgbClr val="ffffff"/>
              </a:buClr>
              <a:buFont typeface="Roboto"/>
              <a:buChar char="●"/>
            </a:pPr>
            <a:r>
              <a:rPr b="0" lang="fr-FR" sz="2100" spc="-1" strike="noStrike">
                <a:solidFill>
                  <a:srgbClr val="ffffff"/>
                </a:solidFill>
                <a:latin typeface="Roboto"/>
                <a:ea typeface="Roboto"/>
              </a:rPr>
              <a:t>Interprétation du fichier</a:t>
            </a:r>
            <a:endParaRPr b="0" lang="fr-FR" sz="2100" spc="-1" strike="noStrike">
              <a:latin typeface="Arial"/>
            </a:endParaRPr>
          </a:p>
          <a:p>
            <a:pPr marL="457200" indent="-361440">
              <a:lnSpc>
                <a:spcPct val="100000"/>
              </a:lnSpc>
              <a:buClr>
                <a:srgbClr val="ffffff"/>
              </a:buClr>
              <a:buFont typeface="Roboto"/>
              <a:buChar char="●"/>
            </a:pPr>
            <a:r>
              <a:rPr b="0" lang="fr-FR" sz="2100" spc="-1" strike="noStrike">
                <a:solidFill>
                  <a:srgbClr val="ffffff"/>
                </a:solidFill>
                <a:latin typeface="Roboto"/>
                <a:ea typeface="Roboto"/>
              </a:rPr>
              <a:t>Visualisation des données</a:t>
            </a:r>
            <a:endParaRPr b="0" lang="fr-FR" sz="2100" spc="-1" strike="noStrike">
              <a:latin typeface="Arial"/>
            </a:endParaRPr>
          </a:p>
          <a:p>
            <a:pPr marL="457200" indent="-348840">
              <a:lnSpc>
                <a:spcPct val="115000"/>
              </a:lnSpc>
              <a:buClr>
                <a:srgbClr val="ffffff"/>
              </a:buClr>
              <a:buFont typeface="Roboto"/>
              <a:buChar char="●"/>
            </a:pPr>
            <a:r>
              <a:rPr b="0" lang="fr-FR" sz="2100" spc="-1" strike="noStrike">
                <a:solidFill>
                  <a:srgbClr val="ffffff"/>
                </a:solidFill>
                <a:latin typeface="Arial"/>
                <a:ea typeface="Arial"/>
              </a:rPr>
              <a:t>Préparation des données pour la cartographie</a:t>
            </a:r>
            <a:endParaRPr b="0" lang="fr-FR" sz="2100" spc="-1" strike="noStrike">
              <a:latin typeface="Arial"/>
            </a:endParaRPr>
          </a:p>
          <a:p>
            <a:pPr marL="457200" indent="-361440">
              <a:lnSpc>
                <a:spcPct val="100000"/>
              </a:lnSpc>
              <a:buClr>
                <a:srgbClr val="ffffff"/>
              </a:buClr>
              <a:buFont typeface="Roboto"/>
              <a:buChar char="●"/>
            </a:pPr>
            <a:r>
              <a:rPr b="0" lang="fr-FR" sz="2100" spc="-1" strike="noStrike">
                <a:solidFill>
                  <a:srgbClr val="ffffff"/>
                </a:solidFill>
                <a:latin typeface="Roboto"/>
                <a:ea typeface="Roboto"/>
              </a:rPr>
              <a:t>Cartographie</a:t>
            </a:r>
            <a:endParaRPr b="0" lang="fr-FR" sz="2100" spc="-1" strike="noStrike">
              <a:latin typeface="Arial"/>
            </a:endParaRPr>
          </a:p>
          <a:p>
            <a:pPr marL="457200">
              <a:lnSpc>
                <a:spcPct val="100000"/>
              </a:lnSpc>
            </a:pP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282960" y="439200"/>
            <a:ext cx="7454520" cy="1935360"/>
          </a:xfrm>
          <a:prstGeom prst="rect">
            <a:avLst/>
          </a:prstGeom>
          <a:noFill/>
          <a:ln>
            <a:noFill/>
          </a:ln>
        </p:spPr>
        <p:txBody>
          <a:bodyPr tIns="91440" bIns="91440">
            <a:normAutofit fontScale="73000"/>
          </a:bodyPr>
          <a:p>
            <a:pPr>
              <a:lnSpc>
                <a:spcPct val="100000"/>
              </a:lnSpc>
            </a:pPr>
            <a:r>
              <a:rPr b="0" lang="fr-FR" sz="2100" spc="-1" strike="noStrike">
                <a:solidFill>
                  <a:srgbClr val="ffffff"/>
                </a:solidFill>
                <a:latin typeface="Roboto"/>
                <a:ea typeface="Roboto"/>
              </a:rPr>
              <a:t>La qualité de l’air est un sujet important et préoccupant </a:t>
            </a:r>
            <a:endParaRPr b="0" lang="fr-FR" sz="2100" spc="-1" strike="noStrike">
              <a:latin typeface="Arial"/>
            </a:endParaRPr>
          </a:p>
          <a:p>
            <a:pPr>
              <a:lnSpc>
                <a:spcPct val="100000"/>
              </a:lnSpc>
            </a:pPr>
            <a:r>
              <a:rPr b="0" lang="fr-FR" sz="2100" spc="-1" strike="noStrike">
                <a:solidFill>
                  <a:srgbClr val="ffffff"/>
                </a:solidFill>
                <a:latin typeface="Roboto"/>
                <a:ea typeface="Roboto"/>
              </a:rPr>
              <a:t>pour le monde entier.</a:t>
            </a:r>
            <a:endParaRPr b="0" lang="fr-FR" sz="2100" spc="-1" strike="noStrike">
              <a:latin typeface="Arial"/>
            </a:endParaRPr>
          </a:p>
          <a:p>
            <a:pPr>
              <a:lnSpc>
                <a:spcPct val="100000"/>
              </a:lnSpc>
            </a:pPr>
            <a:endParaRPr b="0" lang="fr-FR" sz="2100" spc="-1" strike="noStrike">
              <a:latin typeface="Arial"/>
            </a:endParaRPr>
          </a:p>
          <a:p>
            <a:pPr>
              <a:lnSpc>
                <a:spcPct val="100000"/>
              </a:lnSpc>
            </a:pPr>
            <a:r>
              <a:rPr b="0" lang="fr-FR" sz="2100" spc="-1" strike="noStrike">
                <a:solidFill>
                  <a:srgbClr val="ffffff"/>
                </a:solidFill>
                <a:latin typeface="Roboto"/>
                <a:ea typeface="Roboto"/>
              </a:rPr>
              <a:t>C’est pour cela que l’on observe, mesure, modélise, informe et que des décisions sont prises afin d’améliorer la qualité de l’air sur Terre.</a:t>
            </a:r>
            <a:endParaRPr b="0" lang="fr-FR" sz="2100" spc="-1" strike="noStrike">
              <a:latin typeface="Arial"/>
            </a:endParaRPr>
          </a:p>
          <a:p>
            <a:pPr>
              <a:lnSpc>
                <a:spcPct val="100000"/>
              </a:lnSpc>
            </a:pPr>
            <a:endParaRPr b="0" lang="fr-FR" sz="2100" spc="-1" strike="noStrike">
              <a:latin typeface="Arial"/>
            </a:endParaRPr>
          </a:p>
        </p:txBody>
      </p:sp>
      <p:pic>
        <p:nvPicPr>
          <p:cNvPr id="50" name="Google Shape;98;p15" descr=""/>
          <p:cNvPicPr/>
          <p:nvPr/>
        </p:nvPicPr>
        <p:blipFill>
          <a:blip r:embed="rId1"/>
          <a:stretch/>
        </p:blipFill>
        <p:spPr>
          <a:xfrm>
            <a:off x="4003200" y="2575440"/>
            <a:ext cx="5033520" cy="24109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97960" y="1532520"/>
            <a:ext cx="8221680" cy="3252600"/>
          </a:xfrm>
          <a:prstGeom prst="rect">
            <a:avLst/>
          </a:prstGeom>
          <a:noFill/>
          <a:ln>
            <a:noFill/>
          </a:ln>
        </p:spPr>
        <p:txBody>
          <a:bodyPr tIns="91440" bIns="91440">
            <a:normAutofit fontScale="68000"/>
          </a:bodyPr>
          <a:p>
            <a:pPr>
              <a:lnSpc>
                <a:spcPct val="100000"/>
              </a:lnSpc>
            </a:pPr>
            <a:r>
              <a:rPr b="0" lang="fr-FR" sz="2100" spc="-1" strike="noStrike">
                <a:solidFill>
                  <a:srgbClr val="ffffff"/>
                </a:solidFill>
                <a:latin typeface="Roboto"/>
                <a:ea typeface="Roboto"/>
              </a:rPr>
              <a:t>Le jeu de données nous présente l'ensemble des valeurs d'indice d'Air en Bretagne à l'échelle des agglomérations sur l'année 2020 et l'année en cours.</a:t>
            </a:r>
            <a:endParaRPr b="0" lang="fr-FR" sz="2100" spc="-1" strike="noStrike">
              <a:latin typeface="Arial"/>
            </a:endParaRPr>
          </a:p>
          <a:p>
            <a:pPr>
              <a:lnSpc>
                <a:spcPct val="100000"/>
              </a:lnSpc>
            </a:pPr>
            <a:endParaRPr b="0" lang="fr-FR" sz="2100" spc="-1" strike="noStrike">
              <a:latin typeface="Arial"/>
            </a:endParaRPr>
          </a:p>
          <a:p>
            <a:pPr>
              <a:lnSpc>
                <a:spcPct val="100000"/>
              </a:lnSpc>
            </a:pPr>
            <a:r>
              <a:rPr b="0" lang="fr-FR" sz="2100" spc="-1" strike="noStrike">
                <a:solidFill>
                  <a:srgbClr val="ffffff"/>
                </a:solidFill>
                <a:latin typeface="Roboto"/>
                <a:ea typeface="Roboto"/>
              </a:rPr>
              <a:t>L‘indice de la Qualité de l’air est un indicateur journalier prévisionnel qui permet de caractériser de manière simple et globale la qualité de l’air d’une zone géographique déterminée.</a:t>
            </a:r>
            <a:endParaRPr b="0" lang="fr-FR" sz="2100" spc="-1" strike="noStrike">
              <a:latin typeface="Arial"/>
            </a:endParaRPr>
          </a:p>
          <a:p>
            <a:pPr>
              <a:lnSpc>
                <a:spcPct val="100000"/>
              </a:lnSpc>
            </a:pPr>
            <a:endParaRPr b="0" lang="fr-FR" sz="2100" spc="-1" strike="noStrike">
              <a:latin typeface="Arial"/>
            </a:endParaRPr>
          </a:p>
          <a:p>
            <a:pPr>
              <a:lnSpc>
                <a:spcPct val="100000"/>
              </a:lnSpc>
            </a:pPr>
            <a:r>
              <a:rPr b="0" lang="fr-FR" sz="2100" spc="-1" strike="noStrike">
                <a:solidFill>
                  <a:srgbClr val="ffffff"/>
                </a:solidFill>
                <a:latin typeface="Roboto"/>
                <a:ea typeface="Roboto"/>
              </a:rPr>
              <a:t>Les données proviennent du site:</a:t>
            </a:r>
            <a:endParaRPr b="0" lang="fr-FR" sz="2100" spc="-1" strike="noStrike">
              <a:latin typeface="Arial"/>
            </a:endParaRPr>
          </a:p>
          <a:p>
            <a:pPr>
              <a:lnSpc>
                <a:spcPct val="100000"/>
              </a:lnSpc>
            </a:pPr>
            <a:endParaRPr b="0" lang="fr-FR" sz="2100" spc="-1" strike="noStrike">
              <a:latin typeface="Arial"/>
            </a:endParaRPr>
          </a:p>
          <a:p>
            <a:pPr>
              <a:lnSpc>
                <a:spcPct val="100000"/>
              </a:lnSpc>
            </a:pPr>
            <a:r>
              <a:rPr b="0" lang="fr-FR" sz="2100" spc="-1" strike="noStrike">
                <a:solidFill>
                  <a:srgbClr val="ffffff"/>
                </a:solidFill>
                <a:latin typeface="Roboto"/>
                <a:ea typeface="Roboto"/>
              </a:rPr>
              <a:t> </a:t>
            </a:r>
            <a:r>
              <a:rPr b="0" lang="fr-FR" sz="2100" spc="-1" strike="noStrike">
                <a:solidFill>
                  <a:srgbClr val="00ffff"/>
                </a:solidFill>
                <a:latin typeface="Roboto"/>
                <a:ea typeface="Roboto"/>
              </a:rPr>
              <a:t>https://data.airbreizh.asso.fr/contenu/services_didon.html#</a:t>
            </a:r>
            <a:endParaRPr b="0" lang="fr-FR" sz="2100" spc="-1" strike="noStrike">
              <a:latin typeface="Arial"/>
            </a:endParaRPr>
          </a:p>
          <a:p>
            <a:pPr>
              <a:lnSpc>
                <a:spcPct val="100000"/>
              </a:lnSpc>
            </a:pPr>
            <a:endParaRPr b="0" lang="fr-FR" sz="2100" spc="-1" strike="noStrike">
              <a:latin typeface="Arial"/>
            </a:endParaRPr>
          </a:p>
          <a:p>
            <a:pPr>
              <a:lnSpc>
                <a:spcPct val="100000"/>
              </a:lnSpc>
            </a:pPr>
            <a:endParaRPr b="0" lang="fr-FR" sz="2100" spc="-1" strike="noStrike">
              <a:latin typeface="Arial"/>
            </a:endParaRPr>
          </a:p>
        </p:txBody>
      </p:sp>
      <p:sp>
        <p:nvSpPr>
          <p:cNvPr id="52" name="CustomShape 2"/>
          <p:cNvSpPr/>
          <p:nvPr/>
        </p:nvSpPr>
        <p:spPr>
          <a:xfrm>
            <a:off x="866160" y="407880"/>
            <a:ext cx="5671800" cy="1065960"/>
          </a:xfrm>
          <a:prstGeom prst="rect">
            <a:avLst/>
          </a:prstGeom>
          <a:noFill/>
          <a:ln>
            <a:noFill/>
          </a:ln>
        </p:spPr>
        <p:style>
          <a:lnRef idx="0"/>
          <a:fillRef idx="0"/>
          <a:effectRef idx="0"/>
          <a:fontRef idx="minor"/>
        </p:style>
        <p:txBody>
          <a:bodyPr tIns="91440" bIns="91440">
            <a:spAutoFit/>
          </a:bodyPr>
          <a:p>
            <a:pPr>
              <a:lnSpc>
                <a:spcPct val="100000"/>
              </a:lnSpc>
            </a:pPr>
            <a:r>
              <a:rPr b="1" lang="fr-FR" sz="2900" spc="-1" strike="noStrike" u="sng">
                <a:solidFill>
                  <a:srgbClr val="ffffff"/>
                </a:solidFill>
                <a:uFillTx/>
                <a:latin typeface="Roboto"/>
                <a:ea typeface="Roboto"/>
              </a:rPr>
              <a:t>Présentation du fichier d’étude</a:t>
            </a:r>
            <a:endParaRPr b="0" lang="fr-FR" sz="2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91480" y="311040"/>
            <a:ext cx="6896520" cy="624960"/>
          </a:xfrm>
          <a:prstGeom prst="rect">
            <a:avLst/>
          </a:prstGeom>
          <a:noFill/>
          <a:ln>
            <a:noFill/>
          </a:ln>
        </p:spPr>
        <p:style>
          <a:lnRef idx="0"/>
          <a:fillRef idx="0"/>
          <a:effectRef idx="0"/>
          <a:fontRef idx="minor"/>
        </p:style>
        <p:txBody>
          <a:bodyPr tIns="91440" bIns="91440">
            <a:spAutoFit/>
          </a:bodyPr>
          <a:p>
            <a:pPr>
              <a:lnSpc>
                <a:spcPct val="100000"/>
              </a:lnSpc>
            </a:pPr>
            <a:r>
              <a:rPr b="0" lang="fr-FR" sz="2900" spc="-1" strike="noStrike" u="sng">
                <a:solidFill>
                  <a:srgbClr val="ffffff"/>
                </a:solidFill>
                <a:uFillTx/>
                <a:latin typeface="Roboto"/>
                <a:ea typeface="Roboto"/>
              </a:rPr>
              <a:t>Visualisation du fichier: Qualité de l’air</a:t>
            </a:r>
            <a:endParaRPr b="0" lang="fr-FR" sz="2900" spc="-1" strike="noStrike">
              <a:latin typeface="Arial"/>
            </a:endParaRPr>
          </a:p>
        </p:txBody>
      </p:sp>
      <p:pic>
        <p:nvPicPr>
          <p:cNvPr id="54" name="Google Shape;110;p17" descr=""/>
          <p:cNvPicPr/>
          <p:nvPr/>
        </p:nvPicPr>
        <p:blipFill>
          <a:blip r:embed="rId1"/>
          <a:stretch/>
        </p:blipFill>
        <p:spPr>
          <a:xfrm>
            <a:off x="152280" y="1429560"/>
            <a:ext cx="8838720" cy="3033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140760" y="-205920"/>
            <a:ext cx="8221680" cy="838440"/>
          </a:xfrm>
          <a:prstGeom prst="rect">
            <a:avLst/>
          </a:prstGeom>
          <a:noFill/>
          <a:ln>
            <a:noFill/>
          </a:ln>
        </p:spPr>
        <p:txBody>
          <a:bodyPr tIns="91440" bIns="91440" anchor="b">
            <a:normAutofit fontScale="47000"/>
          </a:bodyPr>
          <a:p>
            <a:pPr>
              <a:lnSpc>
                <a:spcPct val="100000"/>
              </a:lnSpc>
            </a:pPr>
            <a:r>
              <a:rPr b="1" lang="fr-FR" sz="2980" spc="-1" strike="noStrike" u="sng">
                <a:solidFill>
                  <a:srgbClr val="ffffff"/>
                </a:solidFill>
                <a:uFillTx/>
                <a:latin typeface="Roboto"/>
                <a:ea typeface="Roboto"/>
              </a:rPr>
              <a:t>Présentation du fichier : Qualité de l’air</a:t>
            </a:r>
            <a:endParaRPr b="0" lang="fr-FR" sz="2980" spc="-1" strike="noStrike">
              <a:solidFill>
                <a:srgbClr val="000000"/>
              </a:solidFill>
              <a:latin typeface="Arial"/>
            </a:endParaRPr>
          </a:p>
        </p:txBody>
      </p:sp>
      <p:sp>
        <p:nvSpPr>
          <p:cNvPr id="56" name="TextShape 2"/>
          <p:cNvSpPr txBox="1"/>
          <p:nvPr/>
        </p:nvSpPr>
        <p:spPr>
          <a:xfrm>
            <a:off x="217080" y="658440"/>
            <a:ext cx="8221680" cy="933840"/>
          </a:xfrm>
          <a:prstGeom prst="rect">
            <a:avLst/>
          </a:prstGeom>
          <a:noFill/>
          <a:ln>
            <a:noFill/>
          </a:ln>
        </p:spPr>
        <p:txBody>
          <a:bodyPr tIns="91440" bIns="91440">
            <a:normAutofit/>
          </a:bodyPr>
          <a:p>
            <a:pPr marL="457200" indent="-329760">
              <a:lnSpc>
                <a:spcPct val="90000"/>
              </a:lnSpc>
              <a:buClr>
                <a:srgbClr val="ffffff"/>
              </a:buClr>
              <a:buFont typeface="Roboto"/>
              <a:buChar char="●"/>
            </a:pPr>
            <a:r>
              <a:rPr b="0" lang="fr-FR" sz="1600" spc="-1" strike="noStrike">
                <a:solidFill>
                  <a:srgbClr val="ffffff"/>
                </a:solidFill>
                <a:latin typeface="Roboto"/>
                <a:ea typeface="Roboto"/>
              </a:rPr>
              <a:t>Notre fichier comprend 2547 lignes et 15 colonnes.</a:t>
            </a:r>
            <a:endParaRPr b="0" lang="fr-FR" sz="1600" spc="-1" strike="noStrike">
              <a:latin typeface="Arial"/>
            </a:endParaRPr>
          </a:p>
          <a:p>
            <a:pPr marL="457200" indent="-329760">
              <a:lnSpc>
                <a:spcPct val="90000"/>
              </a:lnSpc>
              <a:buClr>
                <a:srgbClr val="ffffff"/>
              </a:buClr>
              <a:buFont typeface="Roboto"/>
              <a:buChar char="●"/>
            </a:pPr>
            <a:r>
              <a:rPr b="0" lang="fr-FR" sz="1600" spc="-1" strike="noStrike">
                <a:solidFill>
                  <a:srgbClr val="ffffff"/>
                </a:solidFill>
                <a:latin typeface="Roboto"/>
                <a:ea typeface="Roboto"/>
              </a:rPr>
              <a:t>Il ne comporte pas de valeurs manquantes</a:t>
            </a:r>
            <a:endParaRPr b="0" lang="fr-FR" sz="1600" spc="-1" strike="noStrike">
              <a:latin typeface="Arial"/>
            </a:endParaRPr>
          </a:p>
          <a:p>
            <a:pPr marL="457200" indent="-329760">
              <a:lnSpc>
                <a:spcPct val="90000"/>
              </a:lnSpc>
              <a:buClr>
                <a:srgbClr val="ffffff"/>
              </a:buClr>
              <a:buFont typeface="Roboto"/>
              <a:buChar char="●"/>
            </a:pPr>
            <a:r>
              <a:rPr b="0" lang="fr-FR" sz="1600" spc="-1" strike="noStrike">
                <a:solidFill>
                  <a:srgbClr val="ffffff"/>
                </a:solidFill>
                <a:latin typeface="Roboto"/>
                <a:ea typeface="Roboto"/>
              </a:rPr>
              <a:t>Il possède 7 variables numériques et 8 variables catégorielles</a:t>
            </a:r>
            <a:endParaRPr b="0" lang="fr-FR" sz="1600" spc="-1" strike="noStrike">
              <a:latin typeface="Arial"/>
            </a:endParaRPr>
          </a:p>
          <a:p>
            <a:pPr>
              <a:lnSpc>
                <a:spcPct val="90000"/>
              </a:lnSpc>
            </a:pPr>
            <a:endParaRPr b="0" lang="fr-FR" sz="1600" spc="-1" strike="noStrike">
              <a:latin typeface="Arial"/>
            </a:endParaRPr>
          </a:p>
        </p:txBody>
      </p:sp>
      <p:sp>
        <p:nvSpPr>
          <p:cNvPr id="57" name="CustomShape 3"/>
          <p:cNvSpPr/>
          <p:nvPr/>
        </p:nvSpPr>
        <p:spPr>
          <a:xfrm>
            <a:off x="124200" y="1475280"/>
            <a:ext cx="6922080" cy="488160"/>
          </a:xfrm>
          <a:prstGeom prst="rect">
            <a:avLst/>
          </a:prstGeom>
          <a:noFill/>
          <a:ln>
            <a:noFill/>
          </a:ln>
        </p:spPr>
        <p:style>
          <a:lnRef idx="0"/>
          <a:fillRef idx="0"/>
          <a:effectRef idx="0"/>
          <a:fontRef idx="minor"/>
        </p:style>
        <p:txBody>
          <a:bodyPr tIns="91440" bIns="91440">
            <a:spAutoFit/>
          </a:bodyPr>
          <a:p>
            <a:pPr algn="ctr">
              <a:lnSpc>
                <a:spcPct val="100000"/>
              </a:lnSpc>
            </a:pPr>
            <a:r>
              <a:rPr b="1" lang="fr-FR" sz="2000" spc="-1" strike="noStrike" u="sng">
                <a:solidFill>
                  <a:srgbClr val="00ffff"/>
                </a:solidFill>
                <a:uFillTx/>
                <a:latin typeface="Roboto"/>
                <a:ea typeface="Roboto"/>
              </a:rPr>
              <a:t>Signification des variables</a:t>
            </a:r>
            <a:endParaRPr b="0" lang="fr-FR" sz="2000" spc="-1" strike="noStrike">
              <a:latin typeface="Arial"/>
            </a:endParaRPr>
          </a:p>
        </p:txBody>
      </p:sp>
      <p:sp>
        <p:nvSpPr>
          <p:cNvPr id="58" name="CustomShape 4"/>
          <p:cNvSpPr/>
          <p:nvPr/>
        </p:nvSpPr>
        <p:spPr>
          <a:xfrm>
            <a:off x="205200" y="2014200"/>
            <a:ext cx="8660520" cy="4687920"/>
          </a:xfrm>
          <a:prstGeom prst="rect">
            <a:avLst/>
          </a:prstGeom>
          <a:noFill/>
          <a:ln>
            <a:noFill/>
          </a:ln>
        </p:spPr>
        <p:style>
          <a:lnRef idx="0"/>
          <a:fillRef idx="0"/>
          <a:effectRef idx="0"/>
          <a:fontRef idx="minor"/>
        </p:style>
        <p:txBody>
          <a:bodyPr tIns="91440" bIns="91440">
            <a:spAutoFit/>
          </a:bodyPr>
          <a:p>
            <a:pPr>
              <a:lnSpc>
                <a:spcPct val="100000"/>
              </a:lnSpc>
            </a:pPr>
            <a:r>
              <a:rPr b="1" lang="fr-FR" sz="1400" spc="-1" strike="noStrike">
                <a:solidFill>
                  <a:srgbClr val="00ffff"/>
                </a:solidFill>
                <a:latin typeface="Arial"/>
                <a:ea typeface="Arial"/>
              </a:rPr>
              <a:t>valeur</a:t>
            </a:r>
            <a:r>
              <a:rPr b="0" lang="fr-FR" sz="1400" spc="-1" strike="noStrike">
                <a:solidFill>
                  <a:srgbClr val="ffffff"/>
                </a:solidFill>
                <a:latin typeface="Arial"/>
                <a:ea typeface="Arial"/>
              </a:rPr>
              <a:t> : Valeur de l'indice de la qualité de l'air, compris entre 1 et 10, ou null si absent</a:t>
            </a:r>
            <a:endParaRPr b="0" lang="fr-FR" sz="1400" spc="-1" strike="noStrike">
              <a:latin typeface="Arial"/>
            </a:endParaRPr>
          </a:p>
          <a:p>
            <a:pPr>
              <a:lnSpc>
                <a:spcPct val="115000"/>
              </a:lnSpc>
              <a:spcBef>
                <a:spcPts val="1199"/>
              </a:spcBef>
            </a:pPr>
            <a:r>
              <a:rPr b="1" lang="fr-FR" sz="1400" spc="-1" strike="noStrike">
                <a:solidFill>
                  <a:srgbClr val="00ffff"/>
                </a:solidFill>
                <a:latin typeface="Arial"/>
                <a:ea typeface="Arial"/>
              </a:rPr>
              <a:t>Qualif</a:t>
            </a:r>
            <a:r>
              <a:rPr b="0" lang="fr-FR" sz="1400" spc="-1" strike="noStrike">
                <a:solidFill>
                  <a:srgbClr val="00ffff"/>
                </a:solidFill>
                <a:latin typeface="Arial"/>
                <a:ea typeface="Arial"/>
              </a:rPr>
              <a:t> </a:t>
            </a:r>
            <a:r>
              <a:rPr b="0" lang="fr-FR" sz="1400" spc="-1" strike="noStrike">
                <a:solidFill>
                  <a:srgbClr val="ffffff"/>
                </a:solidFill>
                <a:latin typeface="Arial"/>
                <a:ea typeface="Arial"/>
              </a:rPr>
              <a:t>: cet indice qualifie l’état de l’air selon 5 classes : Bon / Moyen / Médiocre / mauvais / Très bon.</a:t>
            </a:r>
            <a:br/>
            <a:r>
              <a:rPr b="0" lang="fr-FR" sz="1400" spc="-1" strike="noStrike">
                <a:solidFill>
                  <a:srgbClr val="ffffff"/>
                </a:solidFill>
                <a:latin typeface="Arial"/>
                <a:ea typeface="Arial"/>
              </a:rPr>
              <a:t>	</a:t>
            </a:r>
            <a:r>
              <a:rPr b="0" lang="fr-FR" sz="1400" spc="-1" strike="noStrike">
                <a:solidFill>
                  <a:srgbClr val="ffffff"/>
                </a:solidFill>
                <a:latin typeface="Arial"/>
                <a:ea typeface="Arial"/>
              </a:rPr>
              <a:t>    On associe à la variable Qualif, la variable numérique valeur.</a:t>
            </a:r>
            <a:endParaRPr b="0" lang="fr-FR" sz="1400" spc="-1" strike="noStrike">
              <a:latin typeface="Arial"/>
            </a:endParaRPr>
          </a:p>
          <a:p>
            <a:pPr>
              <a:lnSpc>
                <a:spcPct val="115000"/>
              </a:lnSpc>
              <a:spcBef>
                <a:spcPts val="1199"/>
              </a:spcBef>
            </a:pPr>
            <a:endParaRPr b="0" lang="fr-FR" sz="1400" spc="-1" strike="noStrike">
              <a:latin typeface="Arial"/>
            </a:endParaRPr>
          </a:p>
          <a:p>
            <a:pPr>
              <a:lnSpc>
                <a:spcPct val="115000"/>
              </a:lnSpc>
              <a:spcBef>
                <a:spcPts val="1199"/>
              </a:spcBef>
            </a:pPr>
            <a:endParaRPr b="0" lang="fr-FR" sz="1400" spc="-1" strike="noStrike">
              <a:latin typeface="Arial"/>
            </a:endParaRPr>
          </a:p>
          <a:p>
            <a:pPr>
              <a:lnSpc>
                <a:spcPct val="115000"/>
              </a:lnSpc>
              <a:spcBef>
                <a:spcPts val="1199"/>
              </a:spcBef>
            </a:pPr>
            <a:endParaRPr b="0" lang="fr-FR" sz="1400" spc="-1" strike="noStrike">
              <a:latin typeface="Arial"/>
            </a:endParaRPr>
          </a:p>
          <a:p>
            <a:pPr>
              <a:lnSpc>
                <a:spcPct val="115000"/>
              </a:lnSpc>
              <a:spcBef>
                <a:spcPts val="1199"/>
              </a:spcBef>
            </a:pPr>
            <a:r>
              <a:rPr b="1" lang="fr-FR" sz="1400" spc="-1" strike="noStrike">
                <a:solidFill>
                  <a:srgbClr val="00ffff"/>
                </a:solidFill>
                <a:latin typeface="Arial"/>
                <a:ea typeface="Arial"/>
              </a:rPr>
              <a:t>couleur</a:t>
            </a:r>
            <a:r>
              <a:rPr b="0" lang="fr-FR" sz="1400" spc="-1" strike="noStrike">
                <a:solidFill>
                  <a:srgbClr val="ffffff"/>
                </a:solidFill>
                <a:latin typeface="Arial"/>
                <a:ea typeface="Arial"/>
              </a:rPr>
              <a:t> : code hexadécimal </a:t>
            </a:r>
            <a:r>
              <a:rPr b="1" lang="fr-FR" sz="1400" spc="-1" strike="noStrike">
                <a:solidFill>
                  <a:srgbClr val="ffffff"/>
                </a:solidFill>
                <a:latin typeface="Arial"/>
                <a:ea typeface="Arial"/>
              </a:rPr>
              <a:t>couleur</a:t>
            </a:r>
            <a:r>
              <a:rPr b="0" lang="fr-FR" sz="1400" spc="-1" strike="noStrike">
                <a:solidFill>
                  <a:srgbClr val="ffffff"/>
                </a:solidFill>
                <a:latin typeface="Arial"/>
                <a:ea typeface="Arial"/>
              </a:rPr>
              <a:t> associé à la valeur de l'indice au format #RRVVBB.le code couleur s’étend désormais du bleu (bon) au magenta (extrêmement mauvais).</a:t>
            </a:r>
            <a:br/>
            <a:endParaRPr b="0" lang="fr-FR" sz="1400" spc="-1" strike="noStrike">
              <a:latin typeface="Arial"/>
            </a:endParaRPr>
          </a:p>
          <a:p>
            <a:pPr>
              <a:lnSpc>
                <a:spcPct val="115000"/>
              </a:lnSpc>
              <a:spcBef>
                <a:spcPts val="1199"/>
              </a:spcBef>
            </a:pPr>
            <a:br/>
            <a:endParaRPr b="0" lang="fr-FR" sz="1400" spc="-1" strike="noStrike">
              <a:latin typeface="Arial"/>
            </a:endParaRPr>
          </a:p>
          <a:p>
            <a:pPr>
              <a:lnSpc>
                <a:spcPct val="115000"/>
              </a:lnSpc>
              <a:spcBef>
                <a:spcPts val="1199"/>
              </a:spcBef>
            </a:pPr>
            <a:endParaRPr b="0" lang="fr-FR" sz="1400" spc="-1" strike="noStrike">
              <a:latin typeface="Arial"/>
            </a:endParaRPr>
          </a:p>
          <a:p>
            <a:pPr>
              <a:lnSpc>
                <a:spcPct val="100000"/>
              </a:lnSpc>
              <a:spcBef>
                <a:spcPts val="1199"/>
              </a:spcBef>
            </a:pPr>
            <a:endParaRPr b="0" lang="fr-FR" sz="1400" spc="-1" strike="noStrike">
              <a:latin typeface="Arial"/>
            </a:endParaRPr>
          </a:p>
          <a:p>
            <a:pPr>
              <a:lnSpc>
                <a:spcPct val="100000"/>
              </a:lnSpc>
            </a:pPr>
            <a:r>
              <a:rPr b="0" lang="fr-FR" sz="1100" spc="-1" strike="noStrike">
                <a:solidFill>
                  <a:srgbClr val="ffffff"/>
                </a:solidFill>
                <a:latin typeface="Arial"/>
                <a:ea typeface="Arial"/>
              </a:rPr>
              <a:t>.</a:t>
            </a:r>
            <a:endParaRPr b="0" lang="fr-FR" sz="1100" spc="-1" strike="noStrike">
              <a:latin typeface="Arial"/>
            </a:endParaRPr>
          </a:p>
        </p:txBody>
      </p:sp>
      <p:pic>
        <p:nvPicPr>
          <p:cNvPr id="59" name="Google Shape;119;p18" descr=""/>
          <p:cNvPicPr/>
          <p:nvPr/>
        </p:nvPicPr>
        <p:blipFill>
          <a:blip r:embed="rId1"/>
          <a:stretch/>
        </p:blipFill>
        <p:spPr>
          <a:xfrm>
            <a:off x="2405160" y="3081960"/>
            <a:ext cx="3644640" cy="1018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241200" y="125280"/>
            <a:ext cx="6078240" cy="432720"/>
          </a:xfrm>
          <a:prstGeom prst="rect">
            <a:avLst/>
          </a:prstGeom>
          <a:noFill/>
          <a:ln>
            <a:noFill/>
          </a:ln>
        </p:spPr>
        <p:txBody>
          <a:bodyPr tIns="91440" bIns="91440">
            <a:noAutofit/>
          </a:bodyPr>
          <a:p>
            <a:pPr algn="ctr">
              <a:lnSpc>
                <a:spcPct val="80000"/>
              </a:lnSpc>
            </a:pPr>
            <a:r>
              <a:rPr b="1" lang="fr-FR" sz="2050" spc="-1" strike="noStrike" u="sng">
                <a:solidFill>
                  <a:srgbClr val="00ffff"/>
                </a:solidFill>
                <a:uFillTx/>
                <a:latin typeface="Roboto"/>
                <a:ea typeface="Roboto"/>
              </a:rPr>
              <a:t>Signification des variables</a:t>
            </a:r>
            <a:endParaRPr b="0" lang="fr-FR" sz="2050" spc="-1" strike="noStrike">
              <a:latin typeface="Arial"/>
            </a:endParaRPr>
          </a:p>
          <a:p>
            <a:pPr>
              <a:lnSpc>
                <a:spcPct val="80000"/>
              </a:lnSpc>
            </a:pPr>
            <a:endParaRPr b="0" lang="fr-FR" sz="2050" spc="-1" strike="noStrike">
              <a:latin typeface="Arial"/>
            </a:endParaRPr>
          </a:p>
        </p:txBody>
      </p:sp>
      <p:pic>
        <p:nvPicPr>
          <p:cNvPr id="61" name="Google Shape;125;p19" descr=""/>
          <p:cNvPicPr/>
          <p:nvPr/>
        </p:nvPicPr>
        <p:blipFill>
          <a:blip r:embed="rId1"/>
          <a:stretch/>
        </p:blipFill>
        <p:spPr>
          <a:xfrm>
            <a:off x="815040" y="1652400"/>
            <a:ext cx="5722560" cy="1941840"/>
          </a:xfrm>
          <a:prstGeom prst="rect">
            <a:avLst/>
          </a:prstGeom>
          <a:ln>
            <a:noFill/>
          </a:ln>
        </p:spPr>
      </p:pic>
      <p:sp>
        <p:nvSpPr>
          <p:cNvPr id="62" name="CustomShape 2"/>
          <p:cNvSpPr/>
          <p:nvPr/>
        </p:nvSpPr>
        <p:spPr>
          <a:xfrm>
            <a:off x="0" y="838080"/>
            <a:ext cx="7137720" cy="609480"/>
          </a:xfrm>
          <a:prstGeom prst="rect">
            <a:avLst/>
          </a:prstGeom>
          <a:noFill/>
          <a:ln>
            <a:noFill/>
          </a:ln>
        </p:spPr>
        <p:style>
          <a:lnRef idx="0"/>
          <a:fillRef idx="0"/>
          <a:effectRef idx="0"/>
          <a:fontRef idx="minor"/>
        </p:style>
        <p:txBody>
          <a:bodyPr tIns="91440" bIns="91440">
            <a:spAutoFit/>
          </a:bodyPr>
          <a:p>
            <a:pPr>
              <a:lnSpc>
                <a:spcPct val="100000"/>
              </a:lnSpc>
            </a:pPr>
            <a:r>
              <a:rPr b="1" lang="fr-FR" sz="1400" spc="-1" strike="noStrike">
                <a:solidFill>
                  <a:srgbClr val="00ffff"/>
                </a:solidFill>
                <a:latin typeface="Arial"/>
                <a:ea typeface="Arial"/>
              </a:rPr>
              <a:t>lib_zone</a:t>
            </a:r>
            <a:r>
              <a:rPr b="0" lang="fr-FR" sz="1400" spc="-1" strike="noStrike">
                <a:solidFill>
                  <a:srgbClr val="ffffff"/>
                </a:solidFill>
                <a:latin typeface="Arial"/>
                <a:ea typeface="Arial"/>
              </a:rPr>
              <a:t>: zone géographique( nom de l'agglomération concernée par l'indice) décomposée en 7 zones pour la Bretagne:</a:t>
            </a:r>
            <a:endParaRPr b="0" lang="fr-FR" sz="1400" spc="-1" strike="noStrike">
              <a:latin typeface="Arial"/>
            </a:endParaRPr>
          </a:p>
        </p:txBody>
      </p:sp>
      <p:sp>
        <p:nvSpPr>
          <p:cNvPr id="63" name="CustomShape 3"/>
          <p:cNvSpPr/>
          <p:nvPr/>
        </p:nvSpPr>
        <p:spPr>
          <a:xfrm>
            <a:off x="0" y="3962520"/>
            <a:ext cx="7554240" cy="427320"/>
          </a:xfrm>
          <a:prstGeom prst="rect">
            <a:avLst/>
          </a:prstGeom>
          <a:noFill/>
          <a:ln>
            <a:noFill/>
          </a:ln>
        </p:spPr>
        <p:style>
          <a:lnRef idx="0"/>
          <a:fillRef idx="0"/>
          <a:effectRef idx="0"/>
          <a:fontRef idx="minor"/>
        </p:style>
        <p:txBody>
          <a:bodyPr tIns="91440" bIns="91440">
            <a:spAutoFit/>
          </a:bodyPr>
          <a:p>
            <a:pPr>
              <a:lnSpc>
                <a:spcPct val="115000"/>
              </a:lnSpc>
              <a:spcBef>
                <a:spcPts val="1199"/>
              </a:spcBef>
              <a:spcAft>
                <a:spcPts val="1199"/>
              </a:spcAft>
            </a:pPr>
            <a:r>
              <a:rPr b="1" lang="fr-FR" sz="1400" spc="-1" strike="noStrike">
                <a:solidFill>
                  <a:srgbClr val="00ffff"/>
                </a:solidFill>
                <a:latin typeface="Arial"/>
                <a:ea typeface="Arial"/>
              </a:rPr>
              <a:t>geom</a:t>
            </a:r>
            <a:r>
              <a:rPr b="0" lang="fr-FR" sz="1400" spc="-1" strike="noStrike">
                <a:solidFill>
                  <a:srgbClr val="ffffff"/>
                </a:solidFill>
                <a:latin typeface="Arial"/>
                <a:ea typeface="Arial"/>
              </a:rPr>
              <a:t> : Géolocalisation de l'agglomération en projection Lambert 93 (EPSG : 2154).</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0" y="1066680"/>
            <a:ext cx="8580960" cy="4007520"/>
          </a:xfrm>
          <a:prstGeom prst="rect">
            <a:avLst/>
          </a:prstGeom>
          <a:noFill/>
          <a:ln>
            <a:noFill/>
          </a:ln>
        </p:spPr>
        <p:style>
          <a:lnRef idx="0"/>
          <a:fillRef idx="0"/>
          <a:effectRef idx="0"/>
          <a:fontRef idx="minor"/>
        </p:style>
        <p:txBody>
          <a:bodyPr tIns="91440" bIns="91440">
            <a:spAutoFit/>
          </a:bodyPr>
          <a:p>
            <a:pPr>
              <a:lnSpc>
                <a:spcPct val="115000"/>
              </a:lnSpc>
              <a:spcBef>
                <a:spcPts val="1199"/>
              </a:spcBef>
            </a:pPr>
            <a:r>
              <a:rPr b="0" lang="fr-FR" sz="1100" spc="-1" strike="noStrike">
                <a:solidFill>
                  <a:srgbClr val="ffffff"/>
                </a:solidFill>
                <a:latin typeface="Arial"/>
                <a:ea typeface="Arial"/>
              </a:rPr>
              <a:t>L</a:t>
            </a:r>
            <a:r>
              <a:rPr b="0" lang="fr-FR" sz="1400" spc="-1" strike="noStrike">
                <a:solidFill>
                  <a:srgbClr val="ffffff"/>
                </a:solidFill>
                <a:latin typeface="Arial"/>
                <a:ea typeface="Arial"/>
              </a:rPr>
              <a:t>es indicateurs utilisés pour mesurer la qualité de l'air sont les suivants:</a:t>
            </a:r>
            <a:endParaRPr b="0" lang="fr-FR" sz="1400" spc="-1" strike="noStrike">
              <a:latin typeface="Arial"/>
            </a:endParaRPr>
          </a:p>
          <a:p>
            <a:pPr marL="457200" indent="-317160">
              <a:lnSpc>
                <a:spcPct val="115000"/>
              </a:lnSpc>
              <a:spcBef>
                <a:spcPts val="1199"/>
              </a:spcBef>
              <a:buClr>
                <a:srgbClr val="ffffff"/>
              </a:buClr>
              <a:buFont typeface="Arial"/>
              <a:buChar char="●"/>
            </a:pPr>
            <a:r>
              <a:rPr b="1" lang="fr-FR" sz="1400" spc="-1" strike="noStrike">
                <a:solidFill>
                  <a:srgbClr val="00ffff"/>
                </a:solidFill>
                <a:latin typeface="Arial"/>
                <a:ea typeface="Arial"/>
              </a:rPr>
              <a:t>val_no2</a:t>
            </a:r>
            <a:r>
              <a:rPr b="0" lang="fr-FR" sz="1400" spc="-1" strike="noStrike">
                <a:solidFill>
                  <a:srgbClr val="ffffff"/>
                </a:solidFill>
                <a:latin typeface="Arial"/>
                <a:ea typeface="Arial"/>
              </a:rPr>
              <a:t> : valeur du sous-indice de </a:t>
            </a:r>
            <a:r>
              <a:rPr b="1" lang="fr-FR" sz="1400" spc="-1" strike="noStrike">
                <a:solidFill>
                  <a:srgbClr val="00ffff"/>
                </a:solidFill>
                <a:latin typeface="Arial"/>
                <a:ea typeface="Arial"/>
              </a:rPr>
              <a:t>dioxyde d'azote</a:t>
            </a:r>
            <a:r>
              <a:rPr b="0" lang="fr-FR" sz="1400" spc="-1" strike="noStrike">
                <a:solidFill>
                  <a:srgbClr val="ffffff"/>
                </a:solidFill>
                <a:latin typeface="Arial"/>
                <a:ea typeface="Arial"/>
              </a:rPr>
              <a:t>, entier de 1 à 10 ou 0 si absent ou null si non calculé.</a:t>
            </a:r>
            <a:br/>
            <a:r>
              <a:rPr b="0" lang="fr-FR" sz="1400" spc="-1" strike="noStrike">
                <a:solidFill>
                  <a:srgbClr val="ffffff"/>
                </a:solidFill>
                <a:latin typeface="Arial"/>
              </a:rPr>
              <a:t> </a:t>
            </a:r>
            <a:endParaRPr b="0" lang="fr-FR" sz="1400" spc="-1" strike="noStrike">
              <a:latin typeface="Arial"/>
            </a:endParaRPr>
          </a:p>
          <a:p>
            <a:pPr marL="457200" indent="-317160">
              <a:lnSpc>
                <a:spcPct val="115000"/>
              </a:lnSpc>
              <a:buClr>
                <a:srgbClr val="ffffff"/>
              </a:buClr>
              <a:buFont typeface="Arial"/>
              <a:buChar char="●"/>
            </a:pPr>
            <a:r>
              <a:rPr b="1" lang="fr-FR" sz="1400" spc="-1" strike="noStrike">
                <a:solidFill>
                  <a:srgbClr val="00ffff"/>
                </a:solidFill>
                <a:latin typeface="Arial"/>
                <a:ea typeface="Arial"/>
              </a:rPr>
              <a:t>val_so2</a:t>
            </a:r>
            <a:r>
              <a:rPr b="0" lang="fr-FR" sz="1400" spc="-1" strike="noStrike">
                <a:solidFill>
                  <a:srgbClr val="ffffff"/>
                </a:solidFill>
                <a:latin typeface="Arial"/>
                <a:ea typeface="Arial"/>
              </a:rPr>
              <a:t> : valeur du sous-indice de </a:t>
            </a:r>
            <a:r>
              <a:rPr b="1" lang="fr-FR" sz="1400" spc="-1" strike="noStrike">
                <a:solidFill>
                  <a:srgbClr val="00ffff"/>
                </a:solidFill>
                <a:latin typeface="Arial"/>
                <a:ea typeface="Arial"/>
              </a:rPr>
              <a:t>dioxyde de soufre</a:t>
            </a:r>
            <a:r>
              <a:rPr b="0" lang="fr-FR" sz="1400" spc="-1" strike="noStrike">
                <a:solidFill>
                  <a:srgbClr val="ffffff"/>
                </a:solidFill>
                <a:latin typeface="Arial"/>
                <a:ea typeface="Arial"/>
              </a:rPr>
              <a:t>, entier de 1 à 10 ou 0 si absent ou null si non calculé.</a:t>
            </a:r>
            <a:br/>
            <a:r>
              <a:rPr b="0" lang="fr-FR" sz="1400" spc="-1" strike="noStrike">
                <a:solidFill>
                  <a:srgbClr val="ffffff"/>
                </a:solidFill>
                <a:latin typeface="Arial"/>
              </a:rPr>
              <a:t> </a:t>
            </a:r>
            <a:endParaRPr b="0" lang="fr-FR" sz="1400" spc="-1" strike="noStrike">
              <a:latin typeface="Arial"/>
            </a:endParaRPr>
          </a:p>
          <a:p>
            <a:pPr marL="457200" indent="-317160">
              <a:lnSpc>
                <a:spcPct val="115000"/>
              </a:lnSpc>
              <a:buClr>
                <a:srgbClr val="ffffff"/>
              </a:buClr>
              <a:buFont typeface="Arial"/>
              <a:buChar char="●"/>
            </a:pPr>
            <a:r>
              <a:rPr b="1" lang="fr-FR" sz="1400" spc="-1" strike="noStrike">
                <a:solidFill>
                  <a:srgbClr val="00ffff"/>
                </a:solidFill>
                <a:latin typeface="Arial"/>
                <a:ea typeface="Arial"/>
              </a:rPr>
              <a:t>val_o3</a:t>
            </a:r>
            <a:r>
              <a:rPr b="0" lang="fr-FR" sz="1400" spc="-1" strike="noStrike">
                <a:solidFill>
                  <a:srgbClr val="ffffff"/>
                </a:solidFill>
                <a:latin typeface="Arial"/>
                <a:ea typeface="Arial"/>
              </a:rPr>
              <a:t> : valeur du sous-indice d</a:t>
            </a:r>
            <a:r>
              <a:rPr b="0" lang="fr-FR" sz="1400" spc="-1" strike="noStrike">
                <a:solidFill>
                  <a:srgbClr val="00ffff"/>
                </a:solidFill>
                <a:latin typeface="Arial"/>
                <a:ea typeface="Arial"/>
              </a:rPr>
              <a:t>'</a:t>
            </a:r>
            <a:r>
              <a:rPr b="1" lang="fr-FR" sz="1400" spc="-1" strike="noStrike">
                <a:solidFill>
                  <a:srgbClr val="00ffff"/>
                </a:solidFill>
                <a:latin typeface="Arial"/>
                <a:ea typeface="Arial"/>
              </a:rPr>
              <a:t>ozone</a:t>
            </a:r>
            <a:r>
              <a:rPr b="0" lang="fr-FR" sz="1400" spc="-1" strike="noStrike">
                <a:solidFill>
                  <a:srgbClr val="ffffff"/>
                </a:solidFill>
                <a:latin typeface="Arial"/>
                <a:ea typeface="Arial"/>
              </a:rPr>
              <a:t>, entier de 1 à 10 ou 0 si absent ou null si non calculé.</a:t>
            </a:r>
            <a:br/>
            <a:r>
              <a:rPr b="0" lang="fr-FR" sz="1400" spc="-1" strike="noStrike">
                <a:solidFill>
                  <a:srgbClr val="ffffff"/>
                </a:solidFill>
                <a:latin typeface="Arial"/>
              </a:rPr>
              <a:t> </a:t>
            </a:r>
            <a:endParaRPr b="0" lang="fr-FR" sz="1400" spc="-1" strike="noStrike">
              <a:latin typeface="Arial"/>
            </a:endParaRPr>
          </a:p>
          <a:p>
            <a:pPr marL="457200" indent="-317160">
              <a:lnSpc>
                <a:spcPct val="115000"/>
              </a:lnSpc>
              <a:buClr>
                <a:srgbClr val="ffffff"/>
              </a:buClr>
              <a:buFont typeface="Arial"/>
              <a:buChar char="●"/>
            </a:pPr>
            <a:r>
              <a:rPr b="1" lang="fr-FR" sz="1400" spc="-1" strike="noStrike">
                <a:solidFill>
                  <a:srgbClr val="00ffff"/>
                </a:solidFill>
                <a:latin typeface="Arial"/>
                <a:ea typeface="Arial"/>
              </a:rPr>
              <a:t>val_pm10</a:t>
            </a:r>
            <a:r>
              <a:rPr b="0" lang="fr-FR" sz="1400" spc="-1" strike="noStrike">
                <a:solidFill>
                  <a:srgbClr val="ffffff"/>
                </a:solidFill>
                <a:latin typeface="Arial"/>
                <a:ea typeface="Arial"/>
              </a:rPr>
              <a:t> : valeur du sous-indice de </a:t>
            </a:r>
            <a:r>
              <a:rPr b="1" lang="fr-FR" sz="1400" spc="-1" strike="noStrike">
                <a:solidFill>
                  <a:srgbClr val="00ffff"/>
                </a:solidFill>
                <a:latin typeface="Arial"/>
                <a:ea typeface="Arial"/>
              </a:rPr>
              <a:t>particules fines de diamètre inférieur à 10µm</a:t>
            </a:r>
            <a:r>
              <a:rPr b="0" lang="fr-FR" sz="1400" spc="-1" strike="noStrike">
                <a:solidFill>
                  <a:srgbClr val="ffffff"/>
                </a:solidFill>
                <a:latin typeface="Arial"/>
                <a:ea typeface="Arial"/>
              </a:rPr>
              <a:t>, entier de 1 à 10 ou 0 si absent ou null si non calculé.</a:t>
            </a:r>
            <a:br/>
            <a:r>
              <a:rPr b="0" lang="fr-FR" sz="1400" spc="-1" strike="noStrike">
                <a:solidFill>
                  <a:srgbClr val="ffffff"/>
                </a:solidFill>
                <a:latin typeface="Arial"/>
              </a:rPr>
              <a:t> </a:t>
            </a:r>
            <a:endParaRPr b="0" lang="fr-FR" sz="1400" spc="-1" strike="noStrike">
              <a:latin typeface="Arial"/>
            </a:endParaRPr>
          </a:p>
          <a:p>
            <a:pPr marL="457200" indent="-317160">
              <a:lnSpc>
                <a:spcPct val="115000"/>
              </a:lnSpc>
              <a:buClr>
                <a:srgbClr val="ffffff"/>
              </a:buClr>
              <a:buFont typeface="Arial"/>
              <a:buChar char="●"/>
            </a:pPr>
            <a:r>
              <a:rPr b="1" lang="fr-FR" sz="1400" spc="-1" strike="noStrike">
                <a:solidFill>
                  <a:srgbClr val="00ffff"/>
                </a:solidFill>
                <a:latin typeface="Arial"/>
                <a:ea typeface="Arial"/>
              </a:rPr>
              <a:t>val_pm25</a:t>
            </a:r>
            <a:r>
              <a:rPr b="0" lang="fr-FR" sz="1400" spc="-1" strike="noStrike">
                <a:solidFill>
                  <a:srgbClr val="ffffff"/>
                </a:solidFill>
                <a:latin typeface="Arial"/>
                <a:ea typeface="Arial"/>
              </a:rPr>
              <a:t> : valeur du sous-indice de </a:t>
            </a:r>
            <a:r>
              <a:rPr b="1" lang="fr-FR" sz="1400" spc="-1" strike="noStrike">
                <a:solidFill>
                  <a:srgbClr val="00ffff"/>
                </a:solidFill>
                <a:latin typeface="Arial"/>
                <a:ea typeface="Arial"/>
              </a:rPr>
              <a:t>particules fines de diamètre inférieur à 2.5µm</a:t>
            </a:r>
            <a:r>
              <a:rPr b="0" lang="fr-FR" sz="1400" spc="-1" strike="noStrike">
                <a:solidFill>
                  <a:srgbClr val="ffffff"/>
                </a:solidFill>
                <a:latin typeface="Arial"/>
                <a:ea typeface="Arial"/>
              </a:rPr>
              <a:t>, entier de 1 à 10 ou 0 si absent ou null si non calculé.</a:t>
            </a:r>
            <a:br/>
            <a:r>
              <a:rPr b="0" lang="fr-FR" sz="1400" spc="-1" strike="noStrike">
                <a:solidFill>
                  <a:srgbClr val="ffffff"/>
                </a:solidFill>
                <a:latin typeface="Arial"/>
              </a:rPr>
              <a:t> </a:t>
            </a:r>
            <a:endParaRPr b="0" lang="fr-FR" sz="1400" spc="-1" strike="noStrike">
              <a:latin typeface="Arial"/>
            </a:endParaRPr>
          </a:p>
        </p:txBody>
      </p:sp>
      <p:sp>
        <p:nvSpPr>
          <p:cNvPr id="65" name="CustomShape 2"/>
          <p:cNvSpPr/>
          <p:nvPr/>
        </p:nvSpPr>
        <p:spPr>
          <a:xfrm>
            <a:off x="0" y="304920"/>
            <a:ext cx="6639480" cy="432720"/>
          </a:xfrm>
          <a:prstGeom prst="rect">
            <a:avLst/>
          </a:prstGeom>
          <a:noFill/>
          <a:ln>
            <a:noFill/>
          </a:ln>
        </p:spPr>
        <p:style>
          <a:lnRef idx="0"/>
          <a:fillRef idx="0"/>
          <a:effectRef idx="0"/>
          <a:fontRef idx="minor"/>
        </p:style>
        <p:txBody>
          <a:bodyPr tIns="91440" bIns="91440">
            <a:spAutoFit/>
          </a:bodyPr>
          <a:p>
            <a:pPr algn="ctr">
              <a:lnSpc>
                <a:spcPct val="80000"/>
              </a:lnSpc>
            </a:pPr>
            <a:r>
              <a:rPr b="1" lang="fr-FR" sz="2050" spc="-1" strike="noStrike" u="sng">
                <a:solidFill>
                  <a:srgbClr val="00ffff"/>
                </a:solidFill>
                <a:uFillTx/>
                <a:latin typeface="Roboto"/>
                <a:ea typeface="Roboto"/>
              </a:rPr>
              <a:t>Signification des variables</a:t>
            </a:r>
            <a:endParaRPr b="0" lang="fr-FR" sz="20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468720" y="-129600"/>
            <a:ext cx="8221680" cy="838440"/>
          </a:xfrm>
          <a:prstGeom prst="rect">
            <a:avLst/>
          </a:prstGeom>
          <a:noFill/>
          <a:ln>
            <a:noFill/>
          </a:ln>
        </p:spPr>
        <p:txBody>
          <a:bodyPr tIns="91440" bIns="91440" anchor="b">
            <a:normAutofit/>
          </a:bodyPr>
          <a:p>
            <a:pPr algn="ctr">
              <a:lnSpc>
                <a:spcPct val="100000"/>
              </a:lnSpc>
            </a:pPr>
            <a:r>
              <a:rPr b="0" lang="fr-FR" sz="2900" spc="-1" strike="noStrike" u="sng">
                <a:solidFill>
                  <a:srgbClr val="ffffff"/>
                </a:solidFill>
                <a:uFillTx/>
                <a:latin typeface="Roboto"/>
                <a:ea typeface="Roboto"/>
              </a:rPr>
              <a:t>Corrélation des variables</a:t>
            </a:r>
            <a:endParaRPr b="0" lang="fr-FR" sz="2900" spc="-1" strike="noStrike">
              <a:solidFill>
                <a:srgbClr val="000000"/>
              </a:solidFill>
              <a:latin typeface="Arial"/>
            </a:endParaRPr>
          </a:p>
        </p:txBody>
      </p:sp>
      <p:sp>
        <p:nvSpPr>
          <p:cNvPr id="67" name="CustomShape 2"/>
          <p:cNvSpPr/>
          <p:nvPr/>
        </p:nvSpPr>
        <p:spPr>
          <a:xfrm>
            <a:off x="0" y="3657600"/>
            <a:ext cx="9241920" cy="1314000"/>
          </a:xfrm>
          <a:prstGeom prst="rect">
            <a:avLst/>
          </a:prstGeom>
          <a:noFill/>
          <a:ln>
            <a:noFill/>
          </a:ln>
        </p:spPr>
        <p:style>
          <a:lnRef idx="0"/>
          <a:fillRef idx="0"/>
          <a:effectRef idx="0"/>
          <a:fontRef idx="minor"/>
        </p:style>
        <p:txBody>
          <a:bodyPr tIns="91440" bIns="91440">
            <a:spAutoFit/>
          </a:bodyPr>
          <a:p>
            <a:pPr>
              <a:lnSpc>
                <a:spcPct val="115000"/>
              </a:lnSpc>
              <a:spcBef>
                <a:spcPts val="1199"/>
              </a:spcBef>
            </a:pPr>
            <a:r>
              <a:rPr b="0" lang="fr-FR" sz="1400" spc="-1" strike="noStrike">
                <a:solidFill>
                  <a:srgbClr val="ffffff"/>
                </a:solidFill>
                <a:latin typeface="Arial"/>
                <a:ea typeface="Arial"/>
              </a:rPr>
              <a:t>on constate une corrélation plus marquée entre la variable qualité de l'air ("valeur") et val_o3 (indicateur d'ozone) avec une corrélation de 0.77. La corrélation est également bonne (0.62) entre notre indice de qualité de l'air ("valeur") et val_pm10 (indicateur de particules fines de diamètre inférieur à 10µm).</a:t>
            </a:r>
            <a:endParaRPr b="0" lang="fr-FR" sz="1400" spc="-1" strike="noStrike">
              <a:latin typeface="Arial"/>
            </a:endParaRPr>
          </a:p>
          <a:p>
            <a:pPr>
              <a:lnSpc>
                <a:spcPct val="115000"/>
              </a:lnSpc>
              <a:spcBef>
                <a:spcPts val="1199"/>
              </a:spcBef>
              <a:spcAft>
                <a:spcPts val="1199"/>
              </a:spcAft>
            </a:pPr>
            <a:r>
              <a:rPr b="0" lang="fr-FR" sz="1400" spc="-1" strike="noStrike">
                <a:solidFill>
                  <a:srgbClr val="ffffff"/>
                </a:solidFill>
                <a:latin typeface="Arial"/>
                <a:ea typeface="Arial"/>
              </a:rPr>
              <a:t>La corrélation est nulle ou inexistante entre la qualité de l'air et les autres variables.</a:t>
            </a:r>
            <a:endParaRPr b="0" lang="fr-FR" sz="1400" spc="-1" strike="noStrike">
              <a:latin typeface="Arial"/>
            </a:endParaRPr>
          </a:p>
        </p:txBody>
      </p:sp>
      <p:pic>
        <p:nvPicPr>
          <p:cNvPr id="68" name="Google Shape;140;p21" descr=""/>
          <p:cNvPicPr/>
          <p:nvPr/>
        </p:nvPicPr>
        <p:blipFill>
          <a:blip r:embed="rId1"/>
          <a:stretch/>
        </p:blipFill>
        <p:spPr>
          <a:xfrm>
            <a:off x="1752480" y="861480"/>
            <a:ext cx="4241880" cy="2643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LibreOffice/6.3.6.2$Windows_X86_64 LibreOffice_project/2196df99b074d8a661f4036fca8fa0cbfa33a497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2021-03-09T21:29:56Z</dcterms:modified>
  <cp:revision>1</cp:revision>
  <dc:subject/>
  <dc:title/>
</cp:coreProperties>
</file>