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A045E-00D2-4D22-8353-9BCCD8B70C05}"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5E443-D979-41EE-8415-4B4B7BB36115}" type="slidenum">
              <a:rPr lang="en-US" smtClean="0"/>
              <a:t>‹#›</a:t>
            </a:fld>
            <a:endParaRPr lang="en-US"/>
          </a:p>
        </p:txBody>
      </p:sp>
    </p:spTree>
    <p:extLst>
      <p:ext uri="{BB962C8B-B14F-4D97-AF65-F5344CB8AC3E}">
        <p14:creationId xmlns:p14="http://schemas.microsoft.com/office/powerpoint/2010/main" val="337829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B2A7-CA89-4897-BB92-222747B75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60FE41-DBB8-4E4B-AE8C-C8C695040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F2F4F-582D-4E3F-BA7D-1A3858FC6F44}"/>
              </a:ext>
            </a:extLst>
          </p:cNvPr>
          <p:cNvSpPr>
            <a:spLocks noGrp="1"/>
          </p:cNvSpPr>
          <p:nvPr>
            <p:ph type="dt" sz="half" idx="10"/>
          </p:nvPr>
        </p:nvSpPr>
        <p:spPr/>
        <p:txBody>
          <a:bodyPr/>
          <a:lstStyle/>
          <a:p>
            <a:fld id="{02097677-3A71-4DC3-BD33-FCD3DF52B11F}" type="datetime1">
              <a:rPr lang="en-US" smtClean="0"/>
              <a:t>12/10/2020</a:t>
            </a:fld>
            <a:endParaRPr lang="en-US"/>
          </a:p>
        </p:txBody>
      </p:sp>
      <p:sp>
        <p:nvSpPr>
          <p:cNvPr id="5" name="Footer Placeholder 4">
            <a:extLst>
              <a:ext uri="{FF2B5EF4-FFF2-40B4-BE49-F238E27FC236}">
                <a16:creationId xmlns:a16="http://schemas.microsoft.com/office/drawing/2014/main" id="{6F4EEA11-8F0B-4835-9CB5-2B4338546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97471-5BF6-4EB2-9002-D43B1549BCDB}"/>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166152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3F9F-452B-4AD0-8547-29B70F286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F9975-3329-4FDD-A90A-ADB60ECD5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6B16B-2BB8-485D-A0D7-B9B550C7581B}"/>
              </a:ext>
            </a:extLst>
          </p:cNvPr>
          <p:cNvSpPr>
            <a:spLocks noGrp="1"/>
          </p:cNvSpPr>
          <p:nvPr>
            <p:ph type="dt" sz="half" idx="10"/>
          </p:nvPr>
        </p:nvSpPr>
        <p:spPr/>
        <p:txBody>
          <a:bodyPr/>
          <a:lstStyle/>
          <a:p>
            <a:fld id="{AD80F5CA-B951-4C8A-A38F-2E49E7E16731}" type="datetime1">
              <a:rPr lang="en-US" smtClean="0"/>
              <a:t>12/10/2020</a:t>
            </a:fld>
            <a:endParaRPr lang="en-US"/>
          </a:p>
        </p:txBody>
      </p:sp>
      <p:sp>
        <p:nvSpPr>
          <p:cNvPr id="5" name="Footer Placeholder 4">
            <a:extLst>
              <a:ext uri="{FF2B5EF4-FFF2-40B4-BE49-F238E27FC236}">
                <a16:creationId xmlns:a16="http://schemas.microsoft.com/office/drawing/2014/main" id="{4DC89219-C02E-40AC-AC4A-98A8E8A7B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83C8C-7BD6-4F04-9FC2-FE6C84C7A8C9}"/>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19538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847F6C-C3F1-48F5-93E0-6384CF1B7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CAAA7-C63C-4019-B2E8-B1D5113F0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11CFA-AC37-4C52-B72A-D78617A355CE}"/>
              </a:ext>
            </a:extLst>
          </p:cNvPr>
          <p:cNvSpPr>
            <a:spLocks noGrp="1"/>
          </p:cNvSpPr>
          <p:nvPr>
            <p:ph type="dt" sz="half" idx="10"/>
          </p:nvPr>
        </p:nvSpPr>
        <p:spPr/>
        <p:txBody>
          <a:bodyPr/>
          <a:lstStyle/>
          <a:p>
            <a:fld id="{491207C5-D41B-4429-B089-710A0F95DC67}" type="datetime1">
              <a:rPr lang="en-US" smtClean="0"/>
              <a:t>12/10/2020</a:t>
            </a:fld>
            <a:endParaRPr lang="en-US"/>
          </a:p>
        </p:txBody>
      </p:sp>
      <p:sp>
        <p:nvSpPr>
          <p:cNvPr id="5" name="Footer Placeholder 4">
            <a:extLst>
              <a:ext uri="{FF2B5EF4-FFF2-40B4-BE49-F238E27FC236}">
                <a16:creationId xmlns:a16="http://schemas.microsoft.com/office/drawing/2014/main" id="{FB706270-A83D-4DC2-914A-E9FCABA07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DAC8C-8071-4EAE-84A3-9E58CA3B2F79}"/>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232349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1D31-CDA1-471B-93B1-562AF579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3B0E7-28FF-4334-882C-337B99F66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7A730-82DD-476A-B533-A848762A0FF8}"/>
              </a:ext>
            </a:extLst>
          </p:cNvPr>
          <p:cNvSpPr>
            <a:spLocks noGrp="1"/>
          </p:cNvSpPr>
          <p:nvPr>
            <p:ph type="dt" sz="half" idx="10"/>
          </p:nvPr>
        </p:nvSpPr>
        <p:spPr/>
        <p:txBody>
          <a:bodyPr/>
          <a:lstStyle/>
          <a:p>
            <a:fld id="{6C5BEE75-9331-4401-A0CF-91F7D204F04B}" type="datetime1">
              <a:rPr lang="en-US" smtClean="0"/>
              <a:t>12/10/2020</a:t>
            </a:fld>
            <a:endParaRPr lang="en-US"/>
          </a:p>
        </p:txBody>
      </p:sp>
      <p:sp>
        <p:nvSpPr>
          <p:cNvPr id="5" name="Footer Placeholder 4">
            <a:extLst>
              <a:ext uri="{FF2B5EF4-FFF2-40B4-BE49-F238E27FC236}">
                <a16:creationId xmlns:a16="http://schemas.microsoft.com/office/drawing/2014/main" id="{257A6046-753A-4DCE-B33E-775F5535B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980C1-5126-4D4F-81A2-85EF691B08C0}"/>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4271845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1BD1-41B5-4B88-A55E-00BDB84F2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A927DA-03E2-4470-A6D6-BA359A5A1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CED9B6-2052-4CC7-AD86-2F9E4266F47A}"/>
              </a:ext>
            </a:extLst>
          </p:cNvPr>
          <p:cNvSpPr>
            <a:spLocks noGrp="1"/>
          </p:cNvSpPr>
          <p:nvPr>
            <p:ph type="dt" sz="half" idx="10"/>
          </p:nvPr>
        </p:nvSpPr>
        <p:spPr/>
        <p:txBody>
          <a:bodyPr/>
          <a:lstStyle/>
          <a:p>
            <a:fld id="{3AEA49CE-2A92-4D0B-B938-C4BF81DD175F}" type="datetime1">
              <a:rPr lang="en-US" smtClean="0"/>
              <a:t>12/10/2020</a:t>
            </a:fld>
            <a:endParaRPr lang="en-US"/>
          </a:p>
        </p:txBody>
      </p:sp>
      <p:sp>
        <p:nvSpPr>
          <p:cNvPr id="5" name="Footer Placeholder 4">
            <a:extLst>
              <a:ext uri="{FF2B5EF4-FFF2-40B4-BE49-F238E27FC236}">
                <a16:creationId xmlns:a16="http://schemas.microsoft.com/office/drawing/2014/main" id="{9A5F9847-7DE9-42B5-A2C2-C92BA0E18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8E004-F91A-48CE-86F1-D25FDFB22F29}"/>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2667655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EC2F-7627-4A8E-BD5C-525F6E2B5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58746-C930-4C0D-811C-EA3C1ADC9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B1CBB-2741-435E-9318-40E28A1B3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85F80-AC77-42D6-B38F-EE0FA7BF8C8C}"/>
              </a:ext>
            </a:extLst>
          </p:cNvPr>
          <p:cNvSpPr>
            <a:spLocks noGrp="1"/>
          </p:cNvSpPr>
          <p:nvPr>
            <p:ph type="dt" sz="half" idx="10"/>
          </p:nvPr>
        </p:nvSpPr>
        <p:spPr/>
        <p:txBody>
          <a:bodyPr/>
          <a:lstStyle/>
          <a:p>
            <a:fld id="{B0365D4B-1BDE-4120-95BB-2FE0D3DB7ED5}" type="datetime1">
              <a:rPr lang="en-US" smtClean="0"/>
              <a:t>12/10/2020</a:t>
            </a:fld>
            <a:endParaRPr lang="en-US"/>
          </a:p>
        </p:txBody>
      </p:sp>
      <p:sp>
        <p:nvSpPr>
          <p:cNvPr id="6" name="Footer Placeholder 5">
            <a:extLst>
              <a:ext uri="{FF2B5EF4-FFF2-40B4-BE49-F238E27FC236}">
                <a16:creationId xmlns:a16="http://schemas.microsoft.com/office/drawing/2014/main" id="{863803DF-730A-4D26-A9C1-FFDCD80F3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3703-A1F3-4A08-BDAD-292DC6C7B1DD}"/>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4256902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DCD-4ED8-4ACA-BCED-CFFB24ECE0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24DFFE-4408-4D1C-8E5C-A83D1569C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6E7D7B-6E92-4B42-8187-331AEC27A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B57C3F-A639-48E1-9DE2-A685D03D4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A3A42-82BD-43FA-87F3-D8FF431F1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30172-2207-4CD9-9054-948C17D1CEE6}"/>
              </a:ext>
            </a:extLst>
          </p:cNvPr>
          <p:cNvSpPr>
            <a:spLocks noGrp="1"/>
          </p:cNvSpPr>
          <p:nvPr>
            <p:ph type="dt" sz="half" idx="10"/>
          </p:nvPr>
        </p:nvSpPr>
        <p:spPr/>
        <p:txBody>
          <a:bodyPr/>
          <a:lstStyle/>
          <a:p>
            <a:fld id="{3FA76AF2-90CD-444F-ACF9-CCB7695E2DF6}" type="datetime1">
              <a:rPr lang="en-US" smtClean="0"/>
              <a:t>12/10/2020</a:t>
            </a:fld>
            <a:endParaRPr lang="en-US"/>
          </a:p>
        </p:txBody>
      </p:sp>
      <p:sp>
        <p:nvSpPr>
          <p:cNvPr id="8" name="Footer Placeholder 7">
            <a:extLst>
              <a:ext uri="{FF2B5EF4-FFF2-40B4-BE49-F238E27FC236}">
                <a16:creationId xmlns:a16="http://schemas.microsoft.com/office/drawing/2014/main" id="{02AE1CC2-94D7-4FD5-B62C-78D57B7DC6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5FDC0A-B23E-4D8A-9A8B-46CA9CE4E69E}"/>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4139060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C02A-EEF6-4316-9615-5DC81EF841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51585-FFC6-4504-A515-97A0CFFAD568}"/>
              </a:ext>
            </a:extLst>
          </p:cNvPr>
          <p:cNvSpPr>
            <a:spLocks noGrp="1"/>
          </p:cNvSpPr>
          <p:nvPr>
            <p:ph type="dt" sz="half" idx="10"/>
          </p:nvPr>
        </p:nvSpPr>
        <p:spPr/>
        <p:txBody>
          <a:bodyPr/>
          <a:lstStyle/>
          <a:p>
            <a:fld id="{47C3D00C-A8D6-4EA6-9C78-B6AC4EF5D20C}" type="datetime1">
              <a:rPr lang="en-US" smtClean="0"/>
              <a:t>12/10/2020</a:t>
            </a:fld>
            <a:endParaRPr lang="en-US"/>
          </a:p>
        </p:txBody>
      </p:sp>
      <p:sp>
        <p:nvSpPr>
          <p:cNvPr id="4" name="Footer Placeholder 3">
            <a:extLst>
              <a:ext uri="{FF2B5EF4-FFF2-40B4-BE49-F238E27FC236}">
                <a16:creationId xmlns:a16="http://schemas.microsoft.com/office/drawing/2014/main" id="{E722C62B-E224-43F4-B0E0-9F27E09DAD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9582FE-9A29-45FB-B910-4B6525FD313E}"/>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1396620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C3C76-2D6B-44CB-AA83-A4AA0E384978}"/>
              </a:ext>
            </a:extLst>
          </p:cNvPr>
          <p:cNvSpPr>
            <a:spLocks noGrp="1"/>
          </p:cNvSpPr>
          <p:nvPr>
            <p:ph type="dt" sz="half" idx="10"/>
          </p:nvPr>
        </p:nvSpPr>
        <p:spPr/>
        <p:txBody>
          <a:bodyPr/>
          <a:lstStyle/>
          <a:p>
            <a:fld id="{BDC4CDB9-CCE6-4F2C-B323-D11E83B3104C}" type="datetime1">
              <a:rPr lang="en-US" smtClean="0"/>
              <a:t>12/10/2020</a:t>
            </a:fld>
            <a:endParaRPr lang="en-US"/>
          </a:p>
        </p:txBody>
      </p:sp>
      <p:sp>
        <p:nvSpPr>
          <p:cNvPr id="3" name="Footer Placeholder 2">
            <a:extLst>
              <a:ext uri="{FF2B5EF4-FFF2-40B4-BE49-F238E27FC236}">
                <a16:creationId xmlns:a16="http://schemas.microsoft.com/office/drawing/2014/main" id="{AB534039-5DFC-480C-B856-9ABECF61BE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00D21F-DD23-4677-9882-C7804B8B951D}"/>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3164287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448-8B58-4758-8D01-22C5D61D3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15AC4-CC75-4388-A6BB-017C3FEEF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D6ADC9-756D-49CF-95C1-BFAD400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E7A7B-6B69-4624-8B1D-C13546D63BBB}"/>
              </a:ext>
            </a:extLst>
          </p:cNvPr>
          <p:cNvSpPr>
            <a:spLocks noGrp="1"/>
          </p:cNvSpPr>
          <p:nvPr>
            <p:ph type="dt" sz="half" idx="10"/>
          </p:nvPr>
        </p:nvSpPr>
        <p:spPr/>
        <p:txBody>
          <a:bodyPr/>
          <a:lstStyle/>
          <a:p>
            <a:fld id="{42FEB42A-EEC8-467D-B67A-DD0E46A453B5}" type="datetime1">
              <a:rPr lang="en-US" smtClean="0"/>
              <a:t>12/10/2020</a:t>
            </a:fld>
            <a:endParaRPr lang="en-US"/>
          </a:p>
        </p:txBody>
      </p:sp>
      <p:sp>
        <p:nvSpPr>
          <p:cNvPr id="6" name="Footer Placeholder 5">
            <a:extLst>
              <a:ext uri="{FF2B5EF4-FFF2-40B4-BE49-F238E27FC236}">
                <a16:creationId xmlns:a16="http://schemas.microsoft.com/office/drawing/2014/main" id="{29B8DCDE-91DD-4BD0-B4D4-EFA9390B6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BE59F-9B92-4C72-9A77-85D5FB486412}"/>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808353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AC9F-E30E-4002-B910-DAC845E95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093A4F-295C-4072-A1BD-65384DB58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0B3BF-1E45-4D73-9278-D6DA243C0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9E29D-B566-41BB-AA3F-2BE14195236F}"/>
              </a:ext>
            </a:extLst>
          </p:cNvPr>
          <p:cNvSpPr>
            <a:spLocks noGrp="1"/>
          </p:cNvSpPr>
          <p:nvPr>
            <p:ph type="dt" sz="half" idx="10"/>
          </p:nvPr>
        </p:nvSpPr>
        <p:spPr/>
        <p:txBody>
          <a:bodyPr/>
          <a:lstStyle/>
          <a:p>
            <a:fld id="{B07CB7DE-76F2-44C0-8406-C477F544D7B4}" type="datetime1">
              <a:rPr lang="en-US" smtClean="0"/>
              <a:t>12/10/2020</a:t>
            </a:fld>
            <a:endParaRPr lang="en-US"/>
          </a:p>
        </p:txBody>
      </p:sp>
      <p:sp>
        <p:nvSpPr>
          <p:cNvPr id="6" name="Footer Placeholder 5">
            <a:extLst>
              <a:ext uri="{FF2B5EF4-FFF2-40B4-BE49-F238E27FC236}">
                <a16:creationId xmlns:a16="http://schemas.microsoft.com/office/drawing/2014/main" id="{23673410-AB9C-4605-B6AC-B9132F2DC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9EBF-ADEF-4F7A-B699-785E006AB8A0}"/>
              </a:ext>
            </a:extLst>
          </p:cNvPr>
          <p:cNvSpPr>
            <a:spLocks noGrp="1"/>
          </p:cNvSpPr>
          <p:nvPr>
            <p:ph type="sldNum" sz="quarter" idx="12"/>
          </p:nvPr>
        </p:nvSpPr>
        <p:spPr/>
        <p:txBody>
          <a:bodyPr/>
          <a:lstStyle/>
          <a:p>
            <a:fld id="{5980B9E9-9024-4888-943A-FE7AECB2C674}" type="slidenum">
              <a:rPr lang="en-US" smtClean="0"/>
              <a:t>‹#›</a:t>
            </a:fld>
            <a:endParaRPr lang="en-US"/>
          </a:p>
        </p:txBody>
      </p:sp>
    </p:spTree>
    <p:extLst>
      <p:ext uri="{BB962C8B-B14F-4D97-AF65-F5344CB8AC3E}">
        <p14:creationId xmlns:p14="http://schemas.microsoft.com/office/powerpoint/2010/main" val="668309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84583-2581-4784-8605-71194CCB5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D17B35-86CF-4CF9-9721-E62B2308F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4BD84-3BDF-4D33-B018-78DABDE7D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E82F3-C1CE-43CA-970C-44CEEA8959B4}" type="datetime1">
              <a:rPr lang="en-US" smtClean="0"/>
              <a:t>12/10/2020</a:t>
            </a:fld>
            <a:endParaRPr lang="en-US"/>
          </a:p>
        </p:txBody>
      </p:sp>
      <p:sp>
        <p:nvSpPr>
          <p:cNvPr id="5" name="Footer Placeholder 4">
            <a:extLst>
              <a:ext uri="{FF2B5EF4-FFF2-40B4-BE49-F238E27FC236}">
                <a16:creationId xmlns:a16="http://schemas.microsoft.com/office/drawing/2014/main" id="{EF7D7CA6-3BB9-4A68-9718-8B34E8602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988762-F91A-41A3-B357-144F4F1E1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0B9E9-9024-4888-943A-FE7AECB2C674}" type="slidenum">
              <a:rPr lang="en-US" smtClean="0"/>
              <a:t>‹#›</a:t>
            </a:fld>
            <a:endParaRPr lang="en-US"/>
          </a:p>
        </p:txBody>
      </p:sp>
    </p:spTree>
    <p:extLst>
      <p:ext uri="{BB962C8B-B14F-4D97-AF65-F5344CB8AC3E}">
        <p14:creationId xmlns:p14="http://schemas.microsoft.com/office/powerpoint/2010/main" val="49197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E833D3-27D5-44ED-884E-93087DAD4F84}"/>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The Lebanese Diaspora and the Refugees in Lebanon</a:t>
            </a:r>
            <a:endParaRPr lang="en-US" sz="4700" dirty="0">
              <a:solidFill>
                <a:srgbClr val="FFFFFF"/>
              </a:solidFill>
            </a:endParaRPr>
          </a:p>
        </p:txBody>
      </p:sp>
      <p:sp>
        <p:nvSpPr>
          <p:cNvPr id="3" name="Subtitle 2">
            <a:extLst>
              <a:ext uri="{FF2B5EF4-FFF2-40B4-BE49-F238E27FC236}">
                <a16:creationId xmlns:a16="http://schemas.microsoft.com/office/drawing/2014/main" id="{33546150-3976-44E8-997D-6811FA3E26B6}"/>
              </a:ext>
            </a:extLst>
          </p:cNvPr>
          <p:cNvSpPr>
            <a:spLocks noGrp="1"/>
          </p:cNvSpPr>
          <p:nvPr>
            <p:ph type="subTitle" idx="1"/>
          </p:nvPr>
        </p:nvSpPr>
        <p:spPr>
          <a:xfrm>
            <a:off x="3045368" y="4074718"/>
            <a:ext cx="6105194" cy="682079"/>
          </a:xfrm>
        </p:spPr>
        <p:txBody>
          <a:bodyPr>
            <a:normAutofit/>
          </a:bodyPr>
          <a:lstStyle/>
          <a:p>
            <a:r>
              <a:rPr lang="en-US" sz="2200">
                <a:solidFill>
                  <a:srgbClr val="FFFFFF"/>
                </a:solidFill>
              </a:rPr>
              <a:t>Presented by: Celine Fadel and Manuella Germanos</a:t>
            </a:r>
          </a:p>
        </p:txBody>
      </p:sp>
    </p:spTree>
    <p:extLst>
      <p:ext uri="{BB962C8B-B14F-4D97-AF65-F5344CB8AC3E}">
        <p14:creationId xmlns:p14="http://schemas.microsoft.com/office/powerpoint/2010/main" val="1478692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143DF-41F5-45AD-BC9F-78435482597D}"/>
              </a:ext>
            </a:extLst>
          </p:cNvPr>
          <p:cNvSpPr>
            <a:spLocks noGrp="1"/>
          </p:cNvSpPr>
          <p:nvPr>
            <p:ph type="title"/>
          </p:nvPr>
        </p:nvSpPr>
        <p:spPr>
          <a:xfrm>
            <a:off x="841248" y="548640"/>
            <a:ext cx="3600860" cy="5431536"/>
          </a:xfrm>
        </p:spPr>
        <p:txBody>
          <a:bodyPr>
            <a:normAutofit/>
          </a:bodyPr>
          <a:lstStyle/>
          <a:p>
            <a:r>
              <a:rPr lang="en-US" sz="5000" dirty="0"/>
              <a:t>Introduction</a:t>
            </a:r>
          </a:p>
        </p:txBody>
      </p:sp>
      <p:sp>
        <p:nvSpPr>
          <p:cNvPr id="2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809BA8-D103-4B3F-A470-27D421E78E60}"/>
              </a:ext>
            </a:extLst>
          </p:cNvPr>
          <p:cNvSpPr>
            <a:spLocks noGrp="1"/>
          </p:cNvSpPr>
          <p:nvPr>
            <p:ph idx="1"/>
          </p:nvPr>
        </p:nvSpPr>
        <p:spPr>
          <a:xfrm>
            <a:off x="5126418" y="552091"/>
            <a:ext cx="6224335" cy="5431536"/>
          </a:xfrm>
        </p:spPr>
        <p:txBody>
          <a:bodyPr anchor="ctr">
            <a:normAutofit/>
          </a:bodyPr>
          <a:lstStyle/>
          <a:p>
            <a:r>
              <a:rPr lang="en-US" sz="2200"/>
              <a:t>Since the declaration of Great Lebanon in 1920, the country witnessed many internal and regional conflicts.</a:t>
            </a:r>
          </a:p>
          <a:p>
            <a:r>
              <a:rPr lang="en-US" sz="2200"/>
              <a:t>With all of these conflicts, the Lebanese lost their sense of security, their economy, and their hope for a better future.</a:t>
            </a:r>
          </a:p>
          <a:p>
            <a:r>
              <a:rPr lang="en-US" sz="2200"/>
              <a:t>This pushed some Lebanese families to seek better opportunities in other countries, leading to a significant human capital flight.</a:t>
            </a:r>
          </a:p>
        </p:txBody>
      </p:sp>
      <p:sp>
        <p:nvSpPr>
          <p:cNvPr id="4" name="Slide Number Placeholder 3">
            <a:extLst>
              <a:ext uri="{FF2B5EF4-FFF2-40B4-BE49-F238E27FC236}">
                <a16:creationId xmlns:a16="http://schemas.microsoft.com/office/drawing/2014/main" id="{489E24FB-7C67-4F4B-AB8E-F43B9CF6C847}"/>
              </a:ext>
            </a:extLst>
          </p:cNvPr>
          <p:cNvSpPr>
            <a:spLocks noGrp="1"/>
          </p:cNvSpPr>
          <p:nvPr>
            <p:ph type="sldNum" sz="quarter" idx="12"/>
          </p:nvPr>
        </p:nvSpPr>
        <p:spPr/>
        <p:txBody>
          <a:bodyPr/>
          <a:lstStyle/>
          <a:p>
            <a:fld id="{5980B9E9-9024-4888-943A-FE7AECB2C674}" type="slidenum">
              <a:rPr lang="en-US" smtClean="0"/>
              <a:t>2</a:t>
            </a:fld>
            <a:endParaRPr lang="en-US"/>
          </a:p>
        </p:txBody>
      </p:sp>
    </p:spTree>
    <p:extLst>
      <p:ext uri="{BB962C8B-B14F-4D97-AF65-F5344CB8AC3E}">
        <p14:creationId xmlns:p14="http://schemas.microsoft.com/office/powerpoint/2010/main" val="2444691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642C8-F14F-4E0B-A10B-627BAE49BEC2}"/>
              </a:ext>
            </a:extLst>
          </p:cNvPr>
          <p:cNvSpPr>
            <a:spLocks noGrp="1"/>
          </p:cNvSpPr>
          <p:nvPr>
            <p:ph type="title"/>
          </p:nvPr>
        </p:nvSpPr>
        <p:spPr>
          <a:xfrm>
            <a:off x="841248" y="548640"/>
            <a:ext cx="3600860" cy="5431536"/>
          </a:xfrm>
        </p:spPr>
        <p:txBody>
          <a:bodyPr>
            <a:normAutofit/>
          </a:bodyPr>
          <a:lstStyle/>
          <a:p>
            <a:r>
              <a:rPr lang="en-US" sz="5000"/>
              <a:t>Introduction</a:t>
            </a: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ED1AA-F255-4E3C-8E1F-644385B8127A}"/>
              </a:ext>
            </a:extLst>
          </p:cNvPr>
          <p:cNvSpPr>
            <a:spLocks noGrp="1"/>
          </p:cNvSpPr>
          <p:nvPr>
            <p:ph idx="1"/>
          </p:nvPr>
        </p:nvSpPr>
        <p:spPr>
          <a:xfrm>
            <a:off x="5126418" y="552091"/>
            <a:ext cx="6224335" cy="5431536"/>
          </a:xfrm>
        </p:spPr>
        <p:txBody>
          <a:bodyPr anchor="ctr">
            <a:normAutofit/>
          </a:bodyPr>
          <a:lstStyle/>
          <a:p>
            <a:r>
              <a:rPr lang="en-US" sz="2200"/>
              <a:t>Despite all the instability, insecurity, and decaying economy in Lebanon, the country welcomed many refugees.</a:t>
            </a:r>
          </a:p>
          <a:p>
            <a:r>
              <a:rPr lang="en-US" sz="2200"/>
              <a:t>In fact, according to the UNRWA, Lebanon has been recognized as the largest refugee-holding country per capita.</a:t>
            </a:r>
          </a:p>
        </p:txBody>
      </p:sp>
      <p:sp>
        <p:nvSpPr>
          <p:cNvPr id="4" name="Slide Number Placeholder 3">
            <a:extLst>
              <a:ext uri="{FF2B5EF4-FFF2-40B4-BE49-F238E27FC236}">
                <a16:creationId xmlns:a16="http://schemas.microsoft.com/office/drawing/2014/main" id="{FC744B7F-EA4F-4E0F-B862-44558B401365}"/>
              </a:ext>
            </a:extLst>
          </p:cNvPr>
          <p:cNvSpPr>
            <a:spLocks noGrp="1"/>
          </p:cNvSpPr>
          <p:nvPr>
            <p:ph type="sldNum" sz="quarter" idx="12"/>
          </p:nvPr>
        </p:nvSpPr>
        <p:spPr/>
        <p:txBody>
          <a:bodyPr/>
          <a:lstStyle/>
          <a:p>
            <a:fld id="{5980B9E9-9024-4888-943A-FE7AECB2C674}" type="slidenum">
              <a:rPr lang="en-US" smtClean="0"/>
              <a:t>3</a:t>
            </a:fld>
            <a:endParaRPr lang="en-US"/>
          </a:p>
        </p:txBody>
      </p:sp>
    </p:spTree>
    <p:extLst>
      <p:ext uri="{BB962C8B-B14F-4D97-AF65-F5344CB8AC3E}">
        <p14:creationId xmlns:p14="http://schemas.microsoft.com/office/powerpoint/2010/main" val="450876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C723-E184-4AF1-BB57-66695E2560CB}"/>
              </a:ext>
            </a:extLst>
          </p:cNvPr>
          <p:cNvSpPr>
            <a:spLocks noGrp="1"/>
          </p:cNvSpPr>
          <p:nvPr>
            <p:ph type="title"/>
          </p:nvPr>
        </p:nvSpPr>
        <p:spPr>
          <a:xfrm>
            <a:off x="838200" y="365125"/>
            <a:ext cx="10515600" cy="1325563"/>
          </a:xfrm>
        </p:spPr>
        <p:txBody>
          <a:bodyPr>
            <a:normAutofit/>
          </a:bodyPr>
          <a:lstStyle/>
          <a:p>
            <a:r>
              <a:rPr lang="en-US" sz="5400"/>
              <a:t>Purpose of this work</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491C10-BF41-4C3A-85B1-BEB34FB13F67}"/>
              </a:ext>
            </a:extLst>
          </p:cNvPr>
          <p:cNvSpPr>
            <a:spLocks noGrp="1"/>
          </p:cNvSpPr>
          <p:nvPr>
            <p:ph idx="1"/>
          </p:nvPr>
        </p:nvSpPr>
        <p:spPr>
          <a:xfrm>
            <a:off x="838200" y="1929384"/>
            <a:ext cx="10515600" cy="4251960"/>
          </a:xfrm>
        </p:spPr>
        <p:txBody>
          <a:bodyPr>
            <a:normAutofit/>
          </a:bodyPr>
          <a:lstStyle/>
          <a:p>
            <a:r>
              <a:rPr lang="en-US" sz="2200"/>
              <a:t>The purpose of this research is to conceptualize the immigration patterns of Lebanon, understand the reasons that pushed the Lebanese to immigrate, and reveal the spread of the Lebanese diaspora on the globe.</a:t>
            </a:r>
          </a:p>
          <a:p>
            <a:r>
              <a:rPr lang="en-US" sz="2200"/>
              <a:t>We also honor some notable people of Lebanese descent that succeeded in their field.</a:t>
            </a:r>
          </a:p>
        </p:txBody>
      </p:sp>
      <p:sp>
        <p:nvSpPr>
          <p:cNvPr id="4" name="Slide Number Placeholder 3">
            <a:extLst>
              <a:ext uri="{FF2B5EF4-FFF2-40B4-BE49-F238E27FC236}">
                <a16:creationId xmlns:a16="http://schemas.microsoft.com/office/drawing/2014/main" id="{3AC19052-04DC-4559-A1E4-20D682A728F7}"/>
              </a:ext>
            </a:extLst>
          </p:cNvPr>
          <p:cNvSpPr>
            <a:spLocks noGrp="1"/>
          </p:cNvSpPr>
          <p:nvPr>
            <p:ph type="sldNum" sz="quarter" idx="12"/>
          </p:nvPr>
        </p:nvSpPr>
        <p:spPr/>
        <p:txBody>
          <a:bodyPr/>
          <a:lstStyle/>
          <a:p>
            <a:fld id="{5980B9E9-9024-4888-943A-FE7AECB2C674}" type="slidenum">
              <a:rPr lang="en-US" smtClean="0"/>
              <a:t>4</a:t>
            </a:fld>
            <a:endParaRPr lang="en-US"/>
          </a:p>
        </p:txBody>
      </p:sp>
    </p:spTree>
    <p:extLst>
      <p:ext uri="{BB962C8B-B14F-4D97-AF65-F5344CB8AC3E}">
        <p14:creationId xmlns:p14="http://schemas.microsoft.com/office/powerpoint/2010/main" val="1850650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BC675-5E93-4D9A-9B4A-F6421A9312C6}"/>
              </a:ext>
            </a:extLst>
          </p:cNvPr>
          <p:cNvSpPr>
            <a:spLocks noGrp="1"/>
          </p:cNvSpPr>
          <p:nvPr>
            <p:ph type="title"/>
          </p:nvPr>
        </p:nvSpPr>
        <p:spPr>
          <a:xfrm>
            <a:off x="838200" y="365125"/>
            <a:ext cx="10515600" cy="1325563"/>
          </a:xfrm>
        </p:spPr>
        <p:txBody>
          <a:bodyPr>
            <a:normAutofit/>
          </a:bodyPr>
          <a:lstStyle/>
          <a:p>
            <a:r>
              <a:rPr lang="en-US" sz="5400"/>
              <a:t>Purpose of this work</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C9D42D-5E3D-47DA-8E7E-7C9C2F54E0E8}"/>
              </a:ext>
            </a:extLst>
          </p:cNvPr>
          <p:cNvSpPr>
            <a:spLocks noGrp="1"/>
          </p:cNvSpPr>
          <p:nvPr>
            <p:ph idx="1"/>
          </p:nvPr>
        </p:nvSpPr>
        <p:spPr>
          <a:xfrm>
            <a:off x="838200" y="1929384"/>
            <a:ext cx="10515600" cy="4251960"/>
          </a:xfrm>
        </p:spPr>
        <p:txBody>
          <a:bodyPr>
            <a:normAutofit/>
          </a:bodyPr>
          <a:lstStyle/>
          <a:p>
            <a:r>
              <a:rPr lang="en-US" sz="2200"/>
              <a:t>The project also aims to raise awareness on the increasing number of refugees in Lebanon.</a:t>
            </a:r>
          </a:p>
          <a:p>
            <a:endParaRPr lang="en-US" sz="2200"/>
          </a:p>
          <a:p>
            <a:r>
              <a:rPr lang="en-US" sz="2200"/>
              <a:t>And to show how Lebanon is perceived as a haven for refugees in the Middle East</a:t>
            </a:r>
          </a:p>
        </p:txBody>
      </p:sp>
      <p:sp>
        <p:nvSpPr>
          <p:cNvPr id="4" name="Slide Number Placeholder 3">
            <a:extLst>
              <a:ext uri="{FF2B5EF4-FFF2-40B4-BE49-F238E27FC236}">
                <a16:creationId xmlns:a16="http://schemas.microsoft.com/office/drawing/2014/main" id="{92BA0ED4-5762-498A-91F2-D953BCD1EF21}"/>
              </a:ext>
            </a:extLst>
          </p:cNvPr>
          <p:cNvSpPr>
            <a:spLocks noGrp="1"/>
          </p:cNvSpPr>
          <p:nvPr>
            <p:ph type="sldNum" sz="quarter" idx="12"/>
          </p:nvPr>
        </p:nvSpPr>
        <p:spPr/>
        <p:txBody>
          <a:bodyPr/>
          <a:lstStyle/>
          <a:p>
            <a:fld id="{5980B9E9-9024-4888-943A-FE7AECB2C674}" type="slidenum">
              <a:rPr lang="en-US" smtClean="0"/>
              <a:t>5</a:t>
            </a:fld>
            <a:endParaRPr lang="en-US"/>
          </a:p>
        </p:txBody>
      </p:sp>
    </p:spTree>
    <p:extLst>
      <p:ext uri="{BB962C8B-B14F-4D97-AF65-F5344CB8AC3E}">
        <p14:creationId xmlns:p14="http://schemas.microsoft.com/office/powerpoint/2010/main" val="1790866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B39DE-25FF-4B7C-AC60-BB4C5F09A0B3}"/>
              </a:ext>
            </a:extLst>
          </p:cNvPr>
          <p:cNvSpPr>
            <a:spLocks noGrp="1"/>
          </p:cNvSpPr>
          <p:nvPr>
            <p:ph type="title"/>
          </p:nvPr>
        </p:nvSpPr>
        <p:spPr>
          <a:xfrm>
            <a:off x="841248" y="548640"/>
            <a:ext cx="3600860" cy="5431536"/>
          </a:xfrm>
        </p:spPr>
        <p:txBody>
          <a:bodyPr>
            <a:normAutofit/>
          </a:bodyPr>
          <a:lstStyle/>
          <a:p>
            <a:r>
              <a:rPr lang="en-US" sz="5400"/>
              <a:t>Motivation</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8C3CEE-B81C-4194-9FA7-DB41CB745093}"/>
              </a:ext>
            </a:extLst>
          </p:cNvPr>
          <p:cNvSpPr>
            <a:spLocks noGrp="1"/>
          </p:cNvSpPr>
          <p:nvPr>
            <p:ph idx="1"/>
          </p:nvPr>
        </p:nvSpPr>
        <p:spPr>
          <a:xfrm>
            <a:off x="5126418" y="552091"/>
            <a:ext cx="6224335" cy="5431536"/>
          </a:xfrm>
        </p:spPr>
        <p:txBody>
          <a:bodyPr anchor="ctr">
            <a:normAutofit/>
          </a:bodyPr>
          <a:lstStyle/>
          <a:p>
            <a:r>
              <a:rPr lang="en-US" sz="2200"/>
              <a:t>By showing the large number of the Lebanese diaspora and its distribution on the globe, we hope to motivate the Lebanese immigrants to reconnect with their roots and push for new laws allowing the easy return of the children of Lebanese immigrants.</a:t>
            </a:r>
          </a:p>
          <a:p>
            <a:r>
              <a:rPr lang="en-US" sz="2200"/>
              <a:t>Additionally, we hope to show the impact the Lebanese have on the world by listing successful people of Lebanese descent.</a:t>
            </a:r>
          </a:p>
          <a:p>
            <a:r>
              <a:rPr lang="en-US" sz="2200"/>
              <a:t>Finally, we hope to shed a light on the refugee humanitarian crisis.</a:t>
            </a:r>
          </a:p>
        </p:txBody>
      </p:sp>
      <p:sp>
        <p:nvSpPr>
          <p:cNvPr id="4" name="Slide Number Placeholder 3">
            <a:extLst>
              <a:ext uri="{FF2B5EF4-FFF2-40B4-BE49-F238E27FC236}">
                <a16:creationId xmlns:a16="http://schemas.microsoft.com/office/drawing/2014/main" id="{8BC74A0A-EE0C-4F8A-8207-F2E2B489D260}"/>
              </a:ext>
            </a:extLst>
          </p:cNvPr>
          <p:cNvSpPr>
            <a:spLocks noGrp="1"/>
          </p:cNvSpPr>
          <p:nvPr>
            <p:ph type="sldNum" sz="quarter" idx="12"/>
          </p:nvPr>
        </p:nvSpPr>
        <p:spPr/>
        <p:txBody>
          <a:bodyPr/>
          <a:lstStyle/>
          <a:p>
            <a:fld id="{5980B9E9-9024-4888-943A-FE7AECB2C674}" type="slidenum">
              <a:rPr lang="en-US" smtClean="0"/>
              <a:t>6</a:t>
            </a:fld>
            <a:endParaRPr lang="en-US"/>
          </a:p>
        </p:txBody>
      </p:sp>
    </p:spTree>
    <p:extLst>
      <p:ext uri="{BB962C8B-B14F-4D97-AF65-F5344CB8AC3E}">
        <p14:creationId xmlns:p14="http://schemas.microsoft.com/office/powerpoint/2010/main" val="2792568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66AA5-966A-4763-BA8B-CC7B2EFA72B1}"/>
              </a:ext>
            </a:extLst>
          </p:cNvPr>
          <p:cNvSpPr>
            <a:spLocks noGrp="1"/>
          </p:cNvSpPr>
          <p:nvPr>
            <p:ph type="title"/>
          </p:nvPr>
        </p:nvSpPr>
        <p:spPr>
          <a:xfrm>
            <a:off x="838200" y="365125"/>
            <a:ext cx="10515600" cy="1325563"/>
          </a:xfrm>
        </p:spPr>
        <p:txBody>
          <a:bodyPr>
            <a:normAutofit/>
          </a:bodyPr>
          <a:lstStyle/>
          <a:p>
            <a:r>
              <a:rPr lang="en-US" sz="5400"/>
              <a:t>Usability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02571E-9B2A-4E8C-9DDB-5D5E33C993BA}"/>
              </a:ext>
            </a:extLst>
          </p:cNvPr>
          <p:cNvSpPr>
            <a:spLocks noGrp="1"/>
          </p:cNvSpPr>
          <p:nvPr>
            <p:ph idx="1"/>
          </p:nvPr>
        </p:nvSpPr>
        <p:spPr>
          <a:xfrm>
            <a:off x="838200" y="1929384"/>
            <a:ext cx="10515600" cy="4251960"/>
          </a:xfrm>
        </p:spPr>
        <p:txBody>
          <a:bodyPr>
            <a:normAutofit/>
          </a:bodyPr>
          <a:lstStyle/>
          <a:p>
            <a:r>
              <a:rPr lang="en-US" sz="2200"/>
              <a:t>The project was a developed as a website, therefore it is platform independent.</a:t>
            </a:r>
          </a:p>
          <a:p>
            <a:r>
              <a:rPr lang="en-US" sz="2200"/>
              <a:t>The visualizations used in this project are straightforward such as line charts and bar charts therefore do not require a high level of knowledge in visualization techniques to understand them.</a:t>
            </a:r>
          </a:p>
          <a:p>
            <a:r>
              <a:rPr lang="en-US" sz="2200"/>
              <a:t>The visualizations show the data in an uncomplicated way as to deliver a clear message to the user.</a:t>
            </a:r>
          </a:p>
        </p:txBody>
      </p:sp>
      <p:sp>
        <p:nvSpPr>
          <p:cNvPr id="4" name="Slide Number Placeholder 3">
            <a:extLst>
              <a:ext uri="{FF2B5EF4-FFF2-40B4-BE49-F238E27FC236}">
                <a16:creationId xmlns:a16="http://schemas.microsoft.com/office/drawing/2014/main" id="{4C670E4F-F530-4B2F-B4EE-AE998A1CB850}"/>
              </a:ext>
            </a:extLst>
          </p:cNvPr>
          <p:cNvSpPr>
            <a:spLocks noGrp="1"/>
          </p:cNvSpPr>
          <p:nvPr>
            <p:ph type="sldNum" sz="quarter" idx="12"/>
          </p:nvPr>
        </p:nvSpPr>
        <p:spPr/>
        <p:txBody>
          <a:bodyPr/>
          <a:lstStyle/>
          <a:p>
            <a:fld id="{5980B9E9-9024-4888-943A-FE7AECB2C674}" type="slidenum">
              <a:rPr lang="en-US" smtClean="0"/>
              <a:t>7</a:t>
            </a:fld>
            <a:endParaRPr lang="en-US"/>
          </a:p>
        </p:txBody>
      </p:sp>
    </p:spTree>
    <p:extLst>
      <p:ext uri="{BB962C8B-B14F-4D97-AF65-F5344CB8AC3E}">
        <p14:creationId xmlns:p14="http://schemas.microsoft.com/office/powerpoint/2010/main" val="2921479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EF8DA-4929-43DB-9508-CB1970EF47E6}"/>
              </a:ext>
            </a:extLst>
          </p:cNvPr>
          <p:cNvSpPr>
            <a:spLocks noGrp="1"/>
          </p:cNvSpPr>
          <p:nvPr>
            <p:ph type="title"/>
          </p:nvPr>
        </p:nvSpPr>
        <p:spPr>
          <a:xfrm>
            <a:off x="838200" y="365125"/>
            <a:ext cx="10515600" cy="1325563"/>
          </a:xfrm>
        </p:spPr>
        <p:txBody>
          <a:bodyPr>
            <a:normAutofit/>
          </a:bodyPr>
          <a:lstStyle/>
          <a:p>
            <a:r>
              <a:rPr lang="en-US" sz="5400"/>
              <a:t>Usability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DB450A-404E-48A5-8B5D-8C4EBAC6B325}"/>
              </a:ext>
            </a:extLst>
          </p:cNvPr>
          <p:cNvSpPr>
            <a:spLocks noGrp="1"/>
          </p:cNvSpPr>
          <p:nvPr>
            <p:ph idx="1"/>
          </p:nvPr>
        </p:nvSpPr>
        <p:spPr>
          <a:xfrm>
            <a:off x="838200" y="1929384"/>
            <a:ext cx="10515600" cy="4251960"/>
          </a:xfrm>
        </p:spPr>
        <p:txBody>
          <a:bodyPr>
            <a:normAutofit/>
          </a:bodyPr>
          <a:lstStyle/>
          <a:p>
            <a:r>
              <a:rPr lang="en-US" sz="2200"/>
              <a:t>Interactivity has been implemented with most visualizations so that the user receives additional knowledge without overloading them with information.</a:t>
            </a:r>
          </a:p>
          <a:p>
            <a:r>
              <a:rPr lang="en-US" sz="2200"/>
              <a:t>Two main colors were used, blue has been used in visualizations pertaining to the Lebanese diaspora while red was used for visualizations regarding the refugees in Lebanon. This is to help the user recognize the topic of the visualization at first glance.</a:t>
            </a:r>
          </a:p>
          <a:p>
            <a:r>
              <a:rPr lang="en-US" sz="2200"/>
              <a:t>Different shades of the same color were used in each visualization to help people suffering from color blindness easily read the plots.</a:t>
            </a:r>
          </a:p>
          <a:p>
            <a:endParaRPr lang="en-US" sz="2200"/>
          </a:p>
        </p:txBody>
      </p:sp>
      <p:sp>
        <p:nvSpPr>
          <p:cNvPr id="4" name="Slide Number Placeholder 3">
            <a:extLst>
              <a:ext uri="{FF2B5EF4-FFF2-40B4-BE49-F238E27FC236}">
                <a16:creationId xmlns:a16="http://schemas.microsoft.com/office/drawing/2014/main" id="{84128D55-0D28-44BD-AD2E-3BF41AB20390}"/>
              </a:ext>
            </a:extLst>
          </p:cNvPr>
          <p:cNvSpPr>
            <a:spLocks noGrp="1"/>
          </p:cNvSpPr>
          <p:nvPr>
            <p:ph type="sldNum" sz="quarter" idx="12"/>
          </p:nvPr>
        </p:nvSpPr>
        <p:spPr/>
        <p:txBody>
          <a:bodyPr/>
          <a:lstStyle/>
          <a:p>
            <a:fld id="{5980B9E9-9024-4888-943A-FE7AECB2C674}" type="slidenum">
              <a:rPr lang="en-US" smtClean="0"/>
              <a:t>8</a:t>
            </a:fld>
            <a:endParaRPr lang="en-US"/>
          </a:p>
        </p:txBody>
      </p:sp>
    </p:spTree>
    <p:extLst>
      <p:ext uri="{BB962C8B-B14F-4D97-AF65-F5344CB8AC3E}">
        <p14:creationId xmlns:p14="http://schemas.microsoft.com/office/powerpoint/2010/main" val="2271701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692C4C-09FB-4014-BFC3-3BC7025DBE9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Demo</a:t>
            </a:r>
          </a:p>
        </p:txBody>
      </p:sp>
      <p:sp>
        <p:nvSpPr>
          <p:cNvPr id="3" name="Slide Number Placeholder 2">
            <a:extLst>
              <a:ext uri="{FF2B5EF4-FFF2-40B4-BE49-F238E27FC236}">
                <a16:creationId xmlns:a16="http://schemas.microsoft.com/office/drawing/2014/main" id="{780CA17C-C7A7-4402-88B6-2817594A2223}"/>
              </a:ext>
            </a:extLst>
          </p:cNvPr>
          <p:cNvSpPr>
            <a:spLocks noGrp="1"/>
          </p:cNvSpPr>
          <p:nvPr>
            <p:ph type="sldNum" sz="quarter" idx="12"/>
          </p:nvPr>
        </p:nvSpPr>
        <p:spPr/>
        <p:txBody>
          <a:bodyPr/>
          <a:lstStyle/>
          <a:p>
            <a:fld id="{5980B9E9-9024-4888-943A-FE7AECB2C674}" type="slidenum">
              <a:rPr lang="en-US" smtClean="0"/>
              <a:t>9</a:t>
            </a:fld>
            <a:endParaRPr lang="en-US"/>
          </a:p>
        </p:txBody>
      </p:sp>
    </p:spTree>
    <p:extLst>
      <p:ext uri="{BB962C8B-B14F-4D97-AF65-F5344CB8AC3E}">
        <p14:creationId xmlns:p14="http://schemas.microsoft.com/office/powerpoint/2010/main" val="4122369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457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Lebanese Diaspora and the Refugees in Lebanon</vt:lpstr>
      <vt:lpstr>Introduction</vt:lpstr>
      <vt:lpstr>Introduction</vt:lpstr>
      <vt:lpstr>Purpose of this work</vt:lpstr>
      <vt:lpstr>Purpose of this work</vt:lpstr>
      <vt:lpstr>Motivation</vt:lpstr>
      <vt:lpstr>Usability</vt:lpstr>
      <vt:lpstr>Usability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Lebanese Diaspora and the Refugees in Lebanon</dc:title>
  <dc:creator>Manuella Germanos</dc:creator>
  <cp:lastModifiedBy>Manuella Germanos</cp:lastModifiedBy>
  <cp:revision>3</cp:revision>
  <dcterms:created xsi:type="dcterms:W3CDTF">2020-12-09T23:38:10Z</dcterms:created>
  <dcterms:modified xsi:type="dcterms:W3CDTF">2020-12-09T23:43:12Z</dcterms:modified>
</cp:coreProperties>
</file>