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Merriweather"/>
      <p:regular r:id="rId34"/>
      <p:bold r:id="rId35"/>
      <p:italic r:id="rId36"/>
      <p:boldItalic r:id="rId37"/>
    </p:embeddedFont>
    <p:embeddedFont>
      <p:font typeface="Nunito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ans-italic.fntdata"/><Relationship Id="rId20" Type="http://schemas.openxmlformats.org/officeDocument/2006/relationships/slide" Target="slides/slide15.xml"/><Relationship Id="rId41" Type="http://schemas.openxmlformats.org/officeDocument/2006/relationships/font" Target="fonts/Nunito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39" Type="http://schemas.openxmlformats.org/officeDocument/2006/relationships/font" Target="fonts/NunitoSans-bold.fntdata"/><Relationship Id="rId16" Type="http://schemas.openxmlformats.org/officeDocument/2006/relationships/slide" Target="slides/slide11.xml"/><Relationship Id="rId38" Type="http://schemas.openxmlformats.org/officeDocument/2006/relationships/font" Target="fonts/Nunito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f16e08d0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f16e08d0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df16e08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df16e08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df16e08d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df16e08d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df16e08d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df16e08d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df16e08d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df16e08d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df16e08d0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df16e08d0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df16e08d0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df16e08d0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df16e08d0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df16e08d0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df16e08d0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df16e08d0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df16e08d0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df16e08d0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df16e08d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df16e08d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df16e08d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df16e08d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df16e08d0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df16e08d0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df16e08d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df16e08d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df16e08d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df16e08d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df16e08d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df16e08d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df16e08d0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df16e08d0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df16e08d0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df16e08d0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df16e08d0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df16e08d0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zoho.com/fr/projects/project-management-tools.html#:~:text=Les%20outils%20de%20gestion%20de%20projet%20sont%20un%20ensemble%20de,d%C3%A9finis%20dans%20le%20temps%20imparti" TargetMode="External"/><Relationship Id="rId4" Type="http://schemas.openxmlformats.org/officeDocument/2006/relationships/hyperlink" Target="https://www.onemansupport.com/content/pourquoi-utiliser-un-outil-de-gestion-de-projet/#:~:text=Un%20outil%20de%20gestion%20de%20projet%20permet%20de%20savoir%20comment,faut%20g%C3%A9rer%20des%20effectifs%20importants" TargetMode="External"/><Relationship Id="rId9" Type="http://schemas.openxmlformats.org/officeDocument/2006/relationships/hyperlink" Target="https://www.teamwork.com/blog/resource-management/" TargetMode="External"/><Relationship Id="rId5" Type="http://schemas.openxmlformats.org/officeDocument/2006/relationships/hyperlink" Target="https://www.blogdumoderateur.com/tools/productivite/gestion-projet/" TargetMode="External"/><Relationship Id="rId6" Type="http://schemas.openxmlformats.org/officeDocument/2006/relationships/hyperlink" Target="https://www.appvizer.fr/magazine/operations/gestion-de-projet/ressources-projet" TargetMode="External"/><Relationship Id="rId7" Type="http://schemas.openxmlformats.org/officeDocument/2006/relationships/hyperlink" Target="https://thedigitalprojectmanager.com/projects/managing-schedules/common-features-project-management-software/" TargetMode="External"/><Relationship Id="rId8" Type="http://schemas.openxmlformats.org/officeDocument/2006/relationships/hyperlink" Target="https://www.proofhub.com/articles/task-allo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fr" sz="1700" u="sng">
                <a:solidFill>
                  <a:srgbClr val="000000"/>
                </a:solidFill>
                <a:latin typeface="Nunito Sans"/>
                <a:ea typeface="Nunito Sans"/>
                <a:cs typeface="Nunito Sans"/>
                <a:sym typeface="Nunito Sans"/>
              </a:rPr>
              <a:t>Veille technologique 7 </a:t>
            </a:r>
            <a:r>
              <a:rPr b="1" lang="fr" sz="1700">
                <a:solidFill>
                  <a:srgbClr val="000000"/>
                </a:solidFill>
                <a:latin typeface="Nunito Sans"/>
                <a:ea typeface="Nunito Sans"/>
                <a:cs typeface="Nunito Sans"/>
                <a:sym typeface="Nunito Sans"/>
              </a:rPr>
              <a:t>: Outils de travail collaboratif et de gestion de projet</a:t>
            </a:r>
            <a:endParaRPr b="1" sz="1700">
              <a:solidFill>
                <a:srgbClr val="000000"/>
              </a:solidFill>
              <a:latin typeface="Nunito Sans"/>
              <a:ea typeface="Nunito Sans"/>
              <a:cs typeface="Nunito Sans"/>
              <a:sym typeface="Nunito Sans"/>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626597"/>
            <a:ext cx="4242600" cy="276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 </a:t>
            </a:r>
            <a:endParaRPr/>
          </a:p>
          <a:p>
            <a:pPr indent="0" lvl="0" marL="0" rtl="0" algn="l">
              <a:spcBef>
                <a:spcPts val="0"/>
              </a:spcBef>
              <a:spcAft>
                <a:spcPts val="0"/>
              </a:spcAft>
              <a:buNone/>
            </a:pPr>
            <a:r>
              <a:rPr lang="fr" sz="2000">
                <a:solidFill>
                  <a:srgbClr val="000000"/>
                </a:solidFill>
              </a:rPr>
              <a:t>Gisèle ZOUNDETE</a:t>
            </a:r>
            <a:endParaRPr sz="2000">
              <a:solidFill>
                <a:srgbClr val="000000"/>
              </a:solidFill>
            </a:endParaRPr>
          </a:p>
          <a:p>
            <a:pPr indent="0" lvl="0" marL="0" rtl="0" algn="l">
              <a:spcBef>
                <a:spcPts val="0"/>
              </a:spcBef>
              <a:spcAft>
                <a:spcPts val="0"/>
              </a:spcAft>
              <a:buNone/>
            </a:pPr>
            <a:r>
              <a:rPr lang="fr" sz="2000">
                <a:solidFill>
                  <a:srgbClr val="000000"/>
                </a:solidFill>
              </a:rPr>
              <a:t>Boyor Annie Thérèse BADIANE</a:t>
            </a:r>
            <a:endParaRPr sz="2000">
              <a:solidFill>
                <a:srgbClr val="000000"/>
              </a:solidFill>
            </a:endParaRPr>
          </a:p>
          <a:p>
            <a:pPr indent="0" lvl="0" marL="0" rtl="0" algn="l">
              <a:spcBef>
                <a:spcPts val="0"/>
              </a:spcBef>
              <a:spcAft>
                <a:spcPts val="0"/>
              </a:spcAft>
              <a:buNone/>
            </a:pPr>
            <a:r>
              <a:rPr lang="fr" sz="2000">
                <a:solidFill>
                  <a:srgbClr val="000000"/>
                </a:solidFill>
              </a:rPr>
              <a:t>Abdoulaye Korsé Diallo</a:t>
            </a:r>
            <a:endParaRPr sz="2000">
              <a:solidFill>
                <a:srgbClr val="000000"/>
              </a:solidFill>
            </a:endParaRPr>
          </a:p>
          <a:p>
            <a:pPr indent="0" lvl="0" marL="0" rtl="0" algn="l">
              <a:spcBef>
                <a:spcPts val="0"/>
              </a:spcBef>
              <a:spcAft>
                <a:spcPts val="0"/>
              </a:spcAft>
              <a:buNone/>
            </a:pPr>
            <a:r>
              <a:rPr lang="fr" sz="2000">
                <a:solidFill>
                  <a:srgbClr val="000000"/>
                </a:solidFill>
              </a:rPr>
              <a:t>Mamadou cire Camara</a:t>
            </a:r>
            <a:endParaRPr sz="2000">
              <a:solidFill>
                <a:srgbClr val="000000"/>
              </a:solidFill>
            </a:endParaRPr>
          </a:p>
          <a:p>
            <a:pPr indent="0" lvl="0" marL="0" rtl="0" algn="l">
              <a:spcBef>
                <a:spcPts val="0"/>
              </a:spcBef>
              <a:spcAft>
                <a:spcPts val="0"/>
              </a:spcAft>
              <a:buNone/>
            </a:pPr>
            <a:r>
              <a:rPr lang="fr" sz="2000">
                <a:solidFill>
                  <a:srgbClr val="000000"/>
                </a:solidFill>
              </a:rPr>
              <a:t>Djiyé NGOM</a:t>
            </a:r>
            <a:endParaRPr sz="2000">
              <a:solidFill>
                <a:srgbClr val="000000"/>
              </a:solidFill>
            </a:endParaRPr>
          </a:p>
        </p:txBody>
      </p:sp>
      <p:pic>
        <p:nvPicPr>
          <p:cNvPr id="66" name="Google Shape;66;p13"/>
          <p:cNvPicPr preferRelativeResize="0"/>
          <p:nvPr/>
        </p:nvPicPr>
        <p:blipFill>
          <a:blip r:embed="rId3">
            <a:alphaModFix/>
          </a:blip>
          <a:stretch>
            <a:fillRect/>
          </a:stretch>
        </p:blipFill>
        <p:spPr>
          <a:xfrm>
            <a:off x="5252100" y="1148375"/>
            <a:ext cx="3891900" cy="3995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4.	l’Outil utilisé par notre travail de groupe:</a:t>
            </a:r>
            <a:endParaRPr/>
          </a:p>
        </p:txBody>
      </p:sp>
      <p:sp>
        <p:nvSpPr>
          <p:cNvPr id="135" name="Google Shape;135;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2"/>
          <p:cNvPicPr preferRelativeResize="0"/>
          <p:nvPr/>
        </p:nvPicPr>
        <p:blipFill>
          <a:blip r:embed="rId3">
            <a:alphaModFix/>
          </a:blip>
          <a:stretch>
            <a:fillRect/>
          </a:stretch>
        </p:blipFill>
        <p:spPr>
          <a:xfrm>
            <a:off x="4331450" y="194450"/>
            <a:ext cx="4792850" cy="3270100"/>
          </a:xfrm>
          <a:prstGeom prst="rect">
            <a:avLst/>
          </a:prstGeom>
          <a:noFill/>
          <a:ln>
            <a:noFill/>
          </a:ln>
        </p:spPr>
      </p:pic>
      <p:pic>
        <p:nvPicPr>
          <p:cNvPr id="137" name="Google Shape;137;p22"/>
          <p:cNvPicPr preferRelativeResize="0"/>
          <p:nvPr/>
        </p:nvPicPr>
        <p:blipFill>
          <a:blip r:embed="rId4">
            <a:alphaModFix/>
          </a:blip>
          <a:stretch>
            <a:fillRect/>
          </a:stretch>
        </p:blipFill>
        <p:spPr>
          <a:xfrm>
            <a:off x="152400" y="2423775"/>
            <a:ext cx="4098324" cy="2567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25" y="1587750"/>
            <a:ext cx="3897900" cy="1225200"/>
          </a:xfrm>
          <a:prstGeom prst="rect">
            <a:avLst/>
          </a:prstGeom>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SzPts val="2800"/>
              <a:buFont typeface="Times New Roman"/>
              <a:buAutoNum type="arabicPeriod"/>
            </a:pPr>
            <a:r>
              <a:rPr lang="fr">
                <a:latin typeface="Times New Roman"/>
                <a:ea typeface="Times New Roman"/>
                <a:cs typeface="Times New Roman"/>
                <a:sym typeface="Times New Roman"/>
              </a:rPr>
              <a:t>Qu'est-ce qu'un outil de gestion de projet ?</a:t>
            </a:r>
            <a:endParaRPr>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240"/>
          </a:p>
        </p:txBody>
      </p:sp>
      <p:sp>
        <p:nvSpPr>
          <p:cNvPr id="143" name="Google Shape;143;p23"/>
          <p:cNvSpPr txBox="1"/>
          <p:nvPr>
            <p:ph idx="1" type="body"/>
          </p:nvPr>
        </p:nvSpPr>
        <p:spPr>
          <a:xfrm>
            <a:off x="4644675" y="692975"/>
            <a:ext cx="4166400" cy="358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2000">
                <a:solidFill>
                  <a:srgbClr val="000000"/>
                </a:solidFill>
                <a:highlight>
                  <a:schemeClr val="lt1"/>
                </a:highlight>
                <a:latin typeface="Times New Roman"/>
                <a:ea typeface="Times New Roman"/>
                <a:cs typeface="Times New Roman"/>
                <a:sym typeface="Times New Roman"/>
              </a:rPr>
              <a:t>Un outils de gestion de projet est un logiciel conçu pour aider les équipes de projet à planifier des projets, à les suivre et à les gérer afin d'atteindre les objectifs définis dans le temps imparti. Ils permettent aussi aux membres de l'équipe de collaborer efficacement et accélèrent l'avancement des projets afin de répondre aux contraintes spécifiées.</a:t>
            </a:r>
            <a:endParaRPr sz="2000">
              <a:solidFill>
                <a:srgbClr val="000000"/>
              </a:solidFill>
              <a:highlight>
                <a:schemeClr val="lt1"/>
              </a:highlight>
              <a:latin typeface="Times New Roman"/>
              <a:ea typeface="Times New Roman"/>
              <a:cs typeface="Times New Roman"/>
              <a:sym typeface="Times New Roman"/>
            </a:endParaRPr>
          </a:p>
        </p:txBody>
      </p:sp>
      <p:sp>
        <p:nvSpPr>
          <p:cNvPr id="144" name="Google Shape;144;p23"/>
          <p:cNvSpPr txBox="1"/>
          <p:nvPr/>
        </p:nvSpPr>
        <p:spPr>
          <a:xfrm>
            <a:off x="1540900" y="4050225"/>
            <a:ext cx="7145100" cy="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fr" sz="3110">
                <a:highlight>
                  <a:schemeClr val="dk1"/>
                </a:highlight>
                <a:latin typeface="Times New Roman"/>
                <a:ea typeface="Times New Roman"/>
                <a:cs typeface="Times New Roman"/>
                <a:sym typeface="Times New Roman"/>
              </a:rPr>
              <a:t>2</a:t>
            </a:r>
            <a:r>
              <a:rPr lang="fr" sz="2610">
                <a:highlight>
                  <a:schemeClr val="dk1"/>
                </a:highlight>
                <a:latin typeface="Times New Roman"/>
                <a:ea typeface="Times New Roman"/>
                <a:cs typeface="Times New Roman"/>
                <a:sym typeface="Times New Roman"/>
              </a:rPr>
              <a:t>. </a:t>
            </a:r>
            <a:r>
              <a:rPr lang="fr" sz="2700">
                <a:highlight>
                  <a:schemeClr val="dk1"/>
                </a:highlight>
                <a:latin typeface="Times New Roman"/>
                <a:ea typeface="Times New Roman"/>
                <a:cs typeface="Times New Roman"/>
                <a:sym typeface="Times New Roman"/>
              </a:rPr>
              <a:t>Comment aide-t-il à organiser et planifier un projet efficacement ?</a:t>
            </a:r>
            <a:endParaRPr sz="2700">
              <a:highlight>
                <a:schemeClr val="dk1"/>
              </a:highlight>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920">
              <a:latin typeface="Times New Roman"/>
              <a:ea typeface="Times New Roman"/>
              <a:cs typeface="Times New Roman"/>
              <a:sym typeface="Times New Roman"/>
            </a:endParaRPr>
          </a:p>
        </p:txBody>
      </p:sp>
      <p:sp>
        <p:nvSpPr>
          <p:cNvPr id="150" name="Google Shape;150;p24"/>
          <p:cNvSpPr txBox="1"/>
          <p:nvPr>
            <p:ph idx="1" type="body"/>
          </p:nvPr>
        </p:nvSpPr>
        <p:spPr>
          <a:xfrm>
            <a:off x="4644675" y="58100"/>
            <a:ext cx="4166400" cy="5036100"/>
          </a:xfrm>
          <a:prstGeom prst="rect">
            <a:avLst/>
          </a:prstGeom>
        </p:spPr>
        <p:txBody>
          <a:bodyPr anchorCtr="0" anchor="t" bIns="91425" lIns="91425" spcFirstLastPara="1" rIns="91425" wrap="square" tIns="91425">
            <a:noAutofit/>
          </a:bodyPr>
          <a:lstStyle/>
          <a:p>
            <a:pPr indent="-358775" lvl="0" marL="457200" rtl="0" algn="l">
              <a:lnSpc>
                <a:spcPct val="105000"/>
              </a:lnSpc>
              <a:spcBef>
                <a:spcPts val="0"/>
              </a:spcBef>
              <a:spcAft>
                <a:spcPts val="0"/>
              </a:spcAft>
              <a:buClr>
                <a:srgbClr val="2D3643"/>
              </a:buClr>
              <a:buSzPts val="2050"/>
              <a:buFont typeface="Times New Roman"/>
              <a:buChar char="➢"/>
            </a:pPr>
            <a:r>
              <a:rPr lang="fr" sz="2050">
                <a:solidFill>
                  <a:srgbClr val="2D3643"/>
                </a:solidFill>
                <a:highlight>
                  <a:srgbClr val="FFFFFF"/>
                </a:highlight>
                <a:latin typeface="Times New Roman"/>
                <a:ea typeface="Times New Roman"/>
                <a:cs typeface="Times New Roman"/>
                <a:sym typeface="Times New Roman"/>
              </a:rPr>
              <a:t>Une meilleure organisation</a:t>
            </a:r>
            <a:endParaRPr sz="2050">
              <a:solidFill>
                <a:srgbClr val="2D3643"/>
              </a:solidFill>
              <a:highlight>
                <a:srgbClr val="FFFFFF"/>
              </a:highlight>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fr" sz="2050">
                <a:solidFill>
                  <a:srgbClr val="2D3643"/>
                </a:solidFill>
                <a:highlight>
                  <a:srgbClr val="FFFFFF"/>
                </a:highlight>
                <a:latin typeface="Times New Roman"/>
                <a:ea typeface="Times New Roman"/>
                <a:cs typeface="Times New Roman"/>
                <a:sym typeface="Times New Roman"/>
              </a:rPr>
              <a:t>Un projet doit être organisé. Cependant, il arrive que l’on ne sache pas choisir </a:t>
            </a:r>
            <a:r>
              <a:rPr b="1" lang="fr" sz="2050">
                <a:solidFill>
                  <a:srgbClr val="2D3643"/>
                </a:solidFill>
                <a:highlight>
                  <a:srgbClr val="FFFFFF"/>
                </a:highlight>
                <a:latin typeface="Times New Roman"/>
                <a:ea typeface="Times New Roman"/>
                <a:cs typeface="Times New Roman"/>
                <a:sym typeface="Times New Roman"/>
              </a:rPr>
              <a:t>le timing des activités à mener</a:t>
            </a:r>
            <a:r>
              <a:rPr lang="fr" sz="2050">
                <a:solidFill>
                  <a:srgbClr val="2D3643"/>
                </a:solidFill>
                <a:highlight>
                  <a:srgbClr val="FFFFFF"/>
                </a:highlight>
                <a:latin typeface="Times New Roman"/>
                <a:ea typeface="Times New Roman"/>
                <a:cs typeface="Times New Roman"/>
                <a:sym typeface="Times New Roman"/>
              </a:rPr>
              <a:t>. Du coup, une bonne planification s’avère indispensable. </a:t>
            </a:r>
            <a:r>
              <a:rPr b="1" lang="fr" sz="2050">
                <a:solidFill>
                  <a:srgbClr val="2D3643"/>
                </a:solidFill>
                <a:highlight>
                  <a:srgbClr val="FFFFFF"/>
                </a:highlight>
                <a:latin typeface="Times New Roman"/>
                <a:ea typeface="Times New Roman"/>
                <a:cs typeface="Times New Roman"/>
                <a:sym typeface="Times New Roman"/>
              </a:rPr>
              <a:t>En plus, on identifiera les liens qui existent entre les différentes tâches, ce qui permettra d’en prioriser certaines.</a:t>
            </a:r>
            <a:endParaRPr b="1" sz="2050">
              <a:solidFill>
                <a:srgbClr val="2D3643"/>
              </a:solidFill>
              <a:highlight>
                <a:srgbClr val="FFFFFF"/>
              </a:highlight>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4644675" y="500925"/>
            <a:ext cx="4166400" cy="4517700"/>
          </a:xfrm>
          <a:prstGeom prst="rect">
            <a:avLst/>
          </a:prstGeom>
        </p:spPr>
        <p:txBody>
          <a:bodyPr anchorCtr="0" anchor="t" bIns="91425" lIns="91425" spcFirstLastPara="1" rIns="91425" wrap="square" tIns="91425">
            <a:normAutofit fontScale="25000" lnSpcReduction="20000"/>
          </a:bodyPr>
          <a:lstStyle/>
          <a:p>
            <a:pPr indent="-352510" lvl="0" marL="457200" rtl="0" algn="l">
              <a:lnSpc>
                <a:spcPct val="105000"/>
              </a:lnSpc>
              <a:spcBef>
                <a:spcPts val="0"/>
              </a:spcBef>
              <a:spcAft>
                <a:spcPts val="0"/>
              </a:spcAft>
              <a:buClr>
                <a:srgbClr val="2D3643"/>
              </a:buClr>
              <a:buSzPct val="100000"/>
              <a:buFont typeface="Times New Roman"/>
              <a:buChar char="➢"/>
            </a:pPr>
            <a:r>
              <a:rPr lang="fr" sz="7805">
                <a:solidFill>
                  <a:srgbClr val="2D3643"/>
                </a:solidFill>
                <a:highlight>
                  <a:srgbClr val="FFFFFF"/>
                </a:highlight>
                <a:latin typeface="Times New Roman"/>
                <a:ea typeface="Times New Roman"/>
                <a:cs typeface="Times New Roman"/>
                <a:sym typeface="Times New Roman"/>
              </a:rPr>
              <a:t>Bien répartir les tâches</a:t>
            </a:r>
            <a:endParaRPr sz="7805">
              <a:solidFill>
                <a:srgbClr val="2D3643"/>
              </a:solidFill>
              <a:highlight>
                <a:srgbClr val="FFFFFF"/>
              </a:highlight>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fr" sz="7805">
                <a:solidFill>
                  <a:srgbClr val="2D3643"/>
                </a:solidFill>
                <a:highlight>
                  <a:srgbClr val="FFFFFF"/>
                </a:highlight>
                <a:latin typeface="Times New Roman"/>
                <a:ea typeface="Times New Roman"/>
                <a:cs typeface="Times New Roman"/>
                <a:sym typeface="Times New Roman"/>
              </a:rPr>
              <a:t>Il est fort possible dans la conduite d’un projet, de constater que certains des collaborateurs sont submergés de travail au moment où d’autres ont moins de choses à faire. Dans ce cas, un logiciel de gestion de projet pourra nous offrir certaines fonctionnalités telles que :</a:t>
            </a:r>
            <a:endParaRPr sz="7805">
              <a:solidFill>
                <a:srgbClr val="2D3643"/>
              </a:solidFill>
              <a:highlight>
                <a:srgbClr val="FFFFFF"/>
              </a:highlight>
              <a:latin typeface="Times New Roman"/>
              <a:ea typeface="Times New Roman"/>
              <a:cs typeface="Times New Roman"/>
              <a:sym typeface="Times New Roman"/>
            </a:endParaRPr>
          </a:p>
          <a:p>
            <a:pPr indent="-352510" lvl="0" marL="457200" rtl="0" algn="l">
              <a:lnSpc>
                <a:spcPct val="105000"/>
              </a:lnSpc>
              <a:spcBef>
                <a:spcPts val="1200"/>
              </a:spcBef>
              <a:spcAft>
                <a:spcPts val="0"/>
              </a:spcAft>
              <a:buClr>
                <a:srgbClr val="2D3643"/>
              </a:buClr>
              <a:buSzPct val="100000"/>
              <a:buFont typeface="Montserrat"/>
              <a:buChar char="●"/>
            </a:pPr>
            <a:r>
              <a:rPr b="1" lang="fr" sz="7805">
                <a:solidFill>
                  <a:srgbClr val="2D3643"/>
                </a:solidFill>
                <a:highlight>
                  <a:srgbClr val="FFFFFF"/>
                </a:highlight>
                <a:latin typeface="Times New Roman"/>
                <a:ea typeface="Times New Roman"/>
                <a:cs typeface="Times New Roman"/>
                <a:sym typeface="Times New Roman"/>
              </a:rPr>
              <a:t>Un calendrier/planning</a:t>
            </a:r>
            <a:r>
              <a:rPr lang="fr" sz="7805">
                <a:solidFill>
                  <a:srgbClr val="2D3643"/>
                </a:solidFill>
                <a:highlight>
                  <a:srgbClr val="FFFFFF"/>
                </a:highlight>
                <a:latin typeface="Times New Roman"/>
                <a:ea typeface="Times New Roman"/>
                <a:cs typeface="Times New Roman"/>
                <a:sym typeface="Times New Roman"/>
              </a:rPr>
              <a:t>, afin d’identifier les tâches exécutées, en cours ou à exécuter. Une fois ces informations connues, chacun pourra s’organiser afin de </a:t>
            </a:r>
            <a:r>
              <a:rPr b="1" lang="fr" sz="7805">
                <a:solidFill>
                  <a:srgbClr val="2D3643"/>
                </a:solidFill>
                <a:highlight>
                  <a:srgbClr val="FFFFFF"/>
                </a:highlight>
                <a:latin typeface="Times New Roman"/>
                <a:ea typeface="Times New Roman"/>
                <a:cs typeface="Times New Roman"/>
                <a:sym typeface="Times New Roman"/>
              </a:rPr>
              <a:t>respecter les délais.</a:t>
            </a:r>
            <a:endParaRPr b="1" sz="7805">
              <a:solidFill>
                <a:srgbClr val="2D3643"/>
              </a:solidFill>
              <a:highlight>
                <a:srgbClr val="FFFFFF"/>
              </a:highlight>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t/>
            </a:r>
            <a:endParaRPr sz="1550">
              <a:solidFill>
                <a:srgbClr val="2D3643"/>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a:p>
        </p:txBody>
      </p:sp>
      <p:pic>
        <p:nvPicPr>
          <p:cNvPr id="156" name="Google Shape;156;p25"/>
          <p:cNvPicPr preferRelativeResize="0"/>
          <p:nvPr/>
        </p:nvPicPr>
        <p:blipFill>
          <a:blip r:embed="rId3">
            <a:alphaModFix/>
          </a:blip>
          <a:stretch>
            <a:fillRect/>
          </a:stretch>
        </p:blipFill>
        <p:spPr>
          <a:xfrm>
            <a:off x="64550" y="894900"/>
            <a:ext cx="4218100" cy="301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7025" lvl="0" marL="457200" rtl="0" algn="l">
              <a:spcBef>
                <a:spcPts val="0"/>
              </a:spcBef>
              <a:spcAft>
                <a:spcPts val="0"/>
              </a:spcAft>
              <a:buClr>
                <a:srgbClr val="2D3643"/>
              </a:buClr>
              <a:buSzPts val="1550"/>
              <a:buFont typeface="Montserrat"/>
              <a:buChar char="➢"/>
            </a:pPr>
            <a:r>
              <a:rPr lang="fr" sz="1550">
                <a:solidFill>
                  <a:srgbClr val="2D3643"/>
                </a:solidFill>
                <a:highlight>
                  <a:srgbClr val="FFFFFF"/>
                </a:highlight>
                <a:latin typeface="Montserrat"/>
                <a:ea typeface="Montserrat"/>
                <a:cs typeface="Montserrat"/>
                <a:sym typeface="Montserrat"/>
              </a:rPr>
              <a:t>Établir une bonne communication</a:t>
            </a:r>
            <a:endParaRPr sz="1550">
              <a:solidFill>
                <a:srgbClr val="2D3643"/>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fr" sz="1550">
                <a:solidFill>
                  <a:srgbClr val="2D3643"/>
                </a:solidFill>
                <a:highlight>
                  <a:srgbClr val="FFFFFF"/>
                </a:highlight>
                <a:latin typeface="Montserrat"/>
                <a:ea typeface="Montserrat"/>
                <a:cs typeface="Montserrat"/>
                <a:sym typeface="Montserrat"/>
              </a:rPr>
              <a:t>La communication entre collaborateurs est essentielle dans la réussite d’un projet quel qu’il soit. Un logiciel de gestion des projets pourra vous aider à :</a:t>
            </a:r>
            <a:endParaRPr sz="1550">
              <a:solidFill>
                <a:srgbClr val="2D3643"/>
              </a:solidFill>
              <a:highlight>
                <a:srgbClr val="FFFFFF"/>
              </a:highlight>
              <a:latin typeface="Montserrat"/>
              <a:ea typeface="Montserrat"/>
              <a:cs typeface="Montserrat"/>
              <a:sym typeface="Montserrat"/>
            </a:endParaRPr>
          </a:p>
          <a:p>
            <a:pPr indent="-327025" lvl="0" marL="457200" rtl="0" algn="l">
              <a:spcBef>
                <a:spcPts val="1200"/>
              </a:spcBef>
              <a:spcAft>
                <a:spcPts val="0"/>
              </a:spcAft>
              <a:buClr>
                <a:srgbClr val="2D3643"/>
              </a:buClr>
              <a:buSzPts val="1550"/>
              <a:buFont typeface="Montserrat"/>
              <a:buChar char="●"/>
            </a:pPr>
            <a:r>
              <a:rPr lang="fr" sz="1550">
                <a:solidFill>
                  <a:srgbClr val="2D3643"/>
                </a:solidFill>
                <a:highlight>
                  <a:srgbClr val="FFFFFF"/>
                </a:highlight>
                <a:latin typeface="Montserrat"/>
                <a:ea typeface="Montserrat"/>
                <a:cs typeface="Montserrat"/>
                <a:sym typeface="Montserrat"/>
              </a:rPr>
              <a:t>Discuter</a:t>
            </a:r>
            <a:endParaRPr sz="1550">
              <a:solidFill>
                <a:srgbClr val="2D3643"/>
              </a:solidFill>
              <a:highlight>
                <a:srgbClr val="FFFFFF"/>
              </a:highlight>
              <a:latin typeface="Montserrat"/>
              <a:ea typeface="Montserrat"/>
              <a:cs typeface="Montserrat"/>
              <a:sym typeface="Montserrat"/>
            </a:endParaRPr>
          </a:p>
          <a:p>
            <a:pPr indent="-327025" lvl="0" marL="457200" rtl="0" algn="l">
              <a:spcBef>
                <a:spcPts val="0"/>
              </a:spcBef>
              <a:spcAft>
                <a:spcPts val="0"/>
              </a:spcAft>
              <a:buClr>
                <a:srgbClr val="2D3643"/>
              </a:buClr>
              <a:buSzPts val="1550"/>
              <a:buFont typeface="Montserrat"/>
              <a:buChar char="●"/>
            </a:pPr>
            <a:r>
              <a:rPr lang="fr" sz="1550">
                <a:solidFill>
                  <a:srgbClr val="2D3643"/>
                </a:solidFill>
                <a:highlight>
                  <a:srgbClr val="FFFFFF"/>
                </a:highlight>
                <a:latin typeface="Montserrat"/>
                <a:ea typeface="Montserrat"/>
                <a:cs typeface="Montserrat"/>
                <a:sym typeface="Montserrat"/>
              </a:rPr>
              <a:t>Fixer des alertes et recevoir des notifications</a:t>
            </a:r>
            <a:endParaRPr sz="1550">
              <a:solidFill>
                <a:srgbClr val="2D3643"/>
              </a:solidFill>
              <a:highlight>
                <a:srgbClr val="FFFFFF"/>
              </a:highlight>
              <a:latin typeface="Montserrat"/>
              <a:ea typeface="Montserrat"/>
              <a:cs typeface="Montserrat"/>
              <a:sym typeface="Montserrat"/>
            </a:endParaRPr>
          </a:p>
          <a:p>
            <a:pPr indent="-327025" lvl="0" marL="457200" rtl="0" algn="l">
              <a:spcBef>
                <a:spcPts val="0"/>
              </a:spcBef>
              <a:spcAft>
                <a:spcPts val="0"/>
              </a:spcAft>
              <a:buClr>
                <a:srgbClr val="2D3643"/>
              </a:buClr>
              <a:buSzPts val="1550"/>
              <a:buFont typeface="Montserrat"/>
              <a:buChar char="●"/>
            </a:pPr>
            <a:r>
              <a:rPr lang="fr" sz="1550">
                <a:solidFill>
                  <a:srgbClr val="2D3643"/>
                </a:solidFill>
                <a:highlight>
                  <a:srgbClr val="FFFFFF"/>
                </a:highlight>
                <a:latin typeface="Montserrat"/>
                <a:ea typeface="Montserrat"/>
                <a:cs typeface="Montserrat"/>
                <a:sym typeface="Montserrat"/>
              </a:rPr>
              <a:t>Savoir exactement où en sont les collaborateurs dans l’exécution des tâches.</a:t>
            </a:r>
            <a:endParaRPr sz="1550">
              <a:solidFill>
                <a:srgbClr val="2D3643"/>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65200" y="282050"/>
            <a:ext cx="4385100" cy="1037700"/>
          </a:xfrm>
          <a:prstGeom prst="rect">
            <a:avLst/>
          </a:prstGeom>
        </p:spPr>
        <p:txBody>
          <a:bodyPr anchorCtr="0" anchor="t" bIns="91425" lIns="91425" spcFirstLastPara="1" rIns="91425" wrap="square" tIns="91425">
            <a:noAutofit/>
          </a:bodyPr>
          <a:lstStyle/>
          <a:p>
            <a:pPr indent="-379730" lvl="0" marL="457200" rtl="0" algn="l">
              <a:lnSpc>
                <a:spcPct val="115000"/>
              </a:lnSpc>
              <a:spcBef>
                <a:spcPts val="0"/>
              </a:spcBef>
              <a:spcAft>
                <a:spcPts val="0"/>
              </a:spcAft>
              <a:buSzPts val="2380"/>
              <a:buFont typeface="Times New Roman"/>
              <a:buChar char="❖"/>
            </a:pPr>
            <a:r>
              <a:rPr lang="fr" sz="2380" u="sng">
                <a:latin typeface="Times New Roman"/>
                <a:ea typeface="Times New Roman"/>
                <a:cs typeface="Times New Roman"/>
                <a:sym typeface="Times New Roman"/>
              </a:rPr>
              <a:t>Les outils de gestion de projet</a:t>
            </a:r>
            <a:endParaRPr sz="2380" u="sng">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720"/>
          </a:p>
        </p:txBody>
      </p:sp>
      <p:sp>
        <p:nvSpPr>
          <p:cNvPr id="167" name="Google Shape;167;p27"/>
          <p:cNvSpPr txBox="1"/>
          <p:nvPr>
            <p:ph idx="1" type="body"/>
          </p:nvPr>
        </p:nvSpPr>
        <p:spPr>
          <a:xfrm>
            <a:off x="4380900" y="0"/>
            <a:ext cx="47631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000" u="sng">
                <a:solidFill>
                  <a:srgbClr val="000000"/>
                </a:solidFill>
                <a:highlight>
                  <a:srgbClr val="FFFFFF"/>
                </a:highlight>
                <a:latin typeface="Times New Roman"/>
                <a:ea typeface="Times New Roman"/>
                <a:cs typeface="Times New Roman"/>
                <a:sym typeface="Times New Roman"/>
              </a:rPr>
              <a:t>Nous allons passer en revue certaines de ces fonctionnalités importantes ci-dessous:</a:t>
            </a:r>
            <a:endParaRPr sz="2000" u="sng">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rPr b="1" lang="fr" sz="2100">
                <a:solidFill>
                  <a:srgbClr val="000000"/>
                </a:solidFill>
                <a:highlight>
                  <a:srgbClr val="FFFFFF"/>
                </a:highlight>
                <a:latin typeface="Times New Roman"/>
                <a:ea typeface="Times New Roman"/>
                <a:cs typeface="Times New Roman"/>
                <a:sym typeface="Times New Roman"/>
              </a:rPr>
              <a:t>1. Planification du projet</a:t>
            </a:r>
            <a:endParaRPr b="1" sz="2100">
              <a:solidFill>
                <a:srgbClr val="000000"/>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None/>
            </a:pPr>
            <a:r>
              <a:rPr b="1" lang="fr" sz="2100">
                <a:solidFill>
                  <a:srgbClr val="000000"/>
                </a:solidFill>
                <a:highlight>
                  <a:srgbClr val="FFFFFF"/>
                </a:highlight>
                <a:latin typeface="Times New Roman"/>
                <a:ea typeface="Times New Roman"/>
                <a:cs typeface="Times New Roman"/>
                <a:sym typeface="Times New Roman"/>
              </a:rPr>
              <a:t>2. Gestion des tâche</a:t>
            </a:r>
            <a:r>
              <a:rPr b="1" lang="fr" sz="2100">
                <a:solidFill>
                  <a:srgbClr val="000000"/>
                </a:solidFill>
                <a:highlight>
                  <a:srgbClr val="FFFFFF"/>
                </a:highlight>
                <a:latin typeface="Times New Roman"/>
                <a:ea typeface="Times New Roman"/>
                <a:cs typeface="Times New Roman"/>
                <a:sym typeface="Times New Roman"/>
              </a:rPr>
              <a:t>s</a:t>
            </a:r>
            <a:endParaRPr b="1" sz="2100">
              <a:solidFill>
                <a:schemeClr val="hlink"/>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fr" sz="2100">
                <a:solidFill>
                  <a:srgbClr val="000000"/>
                </a:solidFill>
                <a:highlight>
                  <a:srgbClr val="FFFFFF"/>
                </a:highlight>
                <a:latin typeface="Times New Roman"/>
                <a:ea typeface="Times New Roman"/>
                <a:cs typeface="Times New Roman"/>
                <a:sym typeface="Times New Roman"/>
              </a:rPr>
              <a:t>3. Communications</a:t>
            </a:r>
            <a:endParaRPr b="1" sz="2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fr" sz="2100">
                <a:solidFill>
                  <a:srgbClr val="000000"/>
                </a:solidFill>
                <a:highlight>
                  <a:srgbClr val="FFFFFF"/>
                </a:highlight>
                <a:latin typeface="Times New Roman"/>
                <a:ea typeface="Times New Roman"/>
                <a:cs typeface="Times New Roman"/>
                <a:sym typeface="Times New Roman"/>
              </a:rPr>
              <a:t>4. Gestion des ressources</a:t>
            </a:r>
            <a:endParaRPr b="1" sz="2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fr" sz="2100">
                <a:solidFill>
                  <a:srgbClr val="000000"/>
                </a:solidFill>
                <a:highlight>
                  <a:srgbClr val="FFFFFF"/>
                </a:highlight>
                <a:latin typeface="Times New Roman"/>
                <a:ea typeface="Times New Roman"/>
                <a:cs typeface="Times New Roman"/>
                <a:sym typeface="Times New Roman"/>
              </a:rPr>
              <a:t>5. Suivi du temps et du budget</a:t>
            </a:r>
            <a:endParaRPr b="1" sz="2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fr" sz="2100">
                <a:solidFill>
                  <a:srgbClr val="000000"/>
                </a:solidFill>
                <a:highlight>
                  <a:srgbClr val="FFFFFF"/>
                </a:highlight>
                <a:latin typeface="Times New Roman"/>
                <a:ea typeface="Times New Roman"/>
                <a:cs typeface="Times New Roman"/>
                <a:sym typeface="Times New Roman"/>
              </a:rPr>
              <a:t>6. Tableaux de bord du projet</a:t>
            </a:r>
            <a:endParaRPr b="1" sz="2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rgbClr val="000000"/>
              </a:solidFill>
              <a:highlight>
                <a:srgbClr val="FFFFFF"/>
              </a:highlight>
              <a:latin typeface="Times New Roman"/>
              <a:ea typeface="Times New Roman"/>
              <a:cs typeface="Times New Roman"/>
              <a:sym typeface="Times New Roman"/>
            </a:endParaRPr>
          </a:p>
        </p:txBody>
      </p:sp>
      <p:sp>
        <p:nvSpPr>
          <p:cNvPr id="168" name="Google Shape;168;p27"/>
          <p:cNvSpPr txBox="1"/>
          <p:nvPr/>
        </p:nvSpPr>
        <p:spPr>
          <a:xfrm>
            <a:off x="108875" y="1113150"/>
            <a:ext cx="3477600" cy="254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100">
                <a:solidFill>
                  <a:schemeClr val="lt1"/>
                </a:solidFill>
                <a:latin typeface="Times New Roman"/>
                <a:ea typeface="Times New Roman"/>
                <a:cs typeface="Times New Roman"/>
                <a:sym typeface="Times New Roman"/>
              </a:rPr>
              <a:t>3- Quelles sont les principales fonctionnalités d'un outil de gestion de projet ? </a:t>
            </a:r>
            <a:endParaRPr sz="21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 sz="2100">
                <a:solidFill>
                  <a:schemeClr val="lt1"/>
                </a:solidFill>
                <a:latin typeface="Times New Roman"/>
                <a:ea typeface="Times New Roman"/>
                <a:cs typeface="Times New Roman"/>
                <a:sym typeface="Times New Roman"/>
              </a:rPr>
              <a:t>Comment suivre l'avancement d'un projet ?</a:t>
            </a:r>
            <a:endParaRPr sz="21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100">
              <a:solidFill>
                <a:schemeClr val="lt1"/>
              </a:solidFill>
              <a:latin typeface="Nunito Sans"/>
              <a:ea typeface="Nunito Sans"/>
              <a:cs typeface="Nunito Sans"/>
              <a:sym typeface="Nuni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112725" y="269900"/>
            <a:ext cx="3869100" cy="2144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fr" sz="2100">
                <a:latin typeface="Times New Roman"/>
                <a:ea typeface="Times New Roman"/>
                <a:cs typeface="Times New Roman"/>
                <a:sym typeface="Times New Roman"/>
              </a:rPr>
              <a:t>4- Comment les outils de gestion de projet facilitent-ils la répartition des tâches et la gestion des ressources en équipe ?</a:t>
            </a:r>
            <a:endParaRPr sz="3700">
              <a:latin typeface="Times New Roman"/>
              <a:ea typeface="Times New Roman"/>
              <a:cs typeface="Times New Roman"/>
              <a:sym typeface="Times New Roman"/>
            </a:endParaRPr>
          </a:p>
        </p:txBody>
      </p:sp>
      <p:sp>
        <p:nvSpPr>
          <p:cNvPr id="174" name="Google Shape;174;p28"/>
          <p:cNvSpPr txBox="1"/>
          <p:nvPr>
            <p:ph idx="1" type="body"/>
          </p:nvPr>
        </p:nvSpPr>
        <p:spPr>
          <a:xfrm>
            <a:off x="4295650" y="0"/>
            <a:ext cx="4775400" cy="521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fr" sz="2000" u="sng">
                <a:solidFill>
                  <a:srgbClr val="000000"/>
                </a:solidFill>
                <a:latin typeface="Times New Roman"/>
                <a:ea typeface="Times New Roman"/>
                <a:cs typeface="Times New Roman"/>
                <a:sym typeface="Times New Roman"/>
              </a:rPr>
              <a:t>A</a:t>
            </a:r>
            <a:r>
              <a:rPr lang="fr" sz="2000" u="sng">
                <a:solidFill>
                  <a:srgbClr val="000000"/>
                </a:solidFill>
                <a:latin typeface="Times New Roman"/>
                <a:ea typeface="Times New Roman"/>
                <a:cs typeface="Times New Roman"/>
                <a:sym typeface="Times New Roman"/>
              </a:rPr>
              <a:t>vantages de l’utilisation d</a:t>
            </a:r>
            <a:r>
              <a:rPr lang="fr" sz="2000" u="sng">
                <a:solidFill>
                  <a:srgbClr val="000000"/>
                </a:solidFill>
                <a:latin typeface="Times New Roman"/>
                <a:ea typeface="Times New Roman"/>
                <a:cs typeface="Times New Roman"/>
                <a:sym typeface="Times New Roman"/>
              </a:rPr>
              <a:t>es outils de gestion de projet dans la répartition des tâches et </a:t>
            </a:r>
            <a:r>
              <a:rPr lang="fr" sz="1800" u="sng">
                <a:solidFill>
                  <a:srgbClr val="000000"/>
                </a:solidFill>
                <a:latin typeface="Times New Roman"/>
                <a:ea typeface="Times New Roman"/>
                <a:cs typeface="Times New Roman"/>
                <a:sym typeface="Times New Roman"/>
              </a:rPr>
              <a:t>dans la gestion des ressources en équipe:</a:t>
            </a:r>
            <a:endParaRPr sz="2000" u="sng">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rPr b="1" lang="fr" sz="2000">
                <a:solidFill>
                  <a:srgbClr val="000000"/>
                </a:solidFill>
                <a:latin typeface="Times New Roman"/>
                <a:ea typeface="Times New Roman"/>
                <a:cs typeface="Times New Roman"/>
                <a:sym typeface="Times New Roman"/>
              </a:rPr>
              <a:t>-Utilisation optimale des ressources</a:t>
            </a:r>
            <a:endParaRPr b="1" sz="20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rPr b="1" lang="fr" sz="2000">
                <a:solidFill>
                  <a:srgbClr val="000000"/>
                </a:solidFill>
                <a:latin typeface="Times New Roman"/>
                <a:ea typeface="Times New Roman"/>
                <a:cs typeface="Times New Roman"/>
                <a:sym typeface="Times New Roman"/>
              </a:rPr>
              <a:t>- Responsabilité des tâches</a:t>
            </a:r>
            <a:endParaRPr b="1" sz="20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rPr b="1" lang="fr" sz="2000">
                <a:solidFill>
                  <a:srgbClr val="000000"/>
                </a:solidFill>
                <a:latin typeface="Times New Roman"/>
                <a:ea typeface="Times New Roman"/>
                <a:cs typeface="Times New Roman"/>
                <a:sym typeface="Times New Roman"/>
              </a:rPr>
              <a:t>-Suivi précis des progrès</a:t>
            </a:r>
            <a:endParaRPr b="1" sz="20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rPr b="1" lang="fr" sz="1945">
                <a:solidFill>
                  <a:srgbClr val="000000"/>
                </a:solidFill>
                <a:latin typeface="Times New Roman"/>
                <a:ea typeface="Times New Roman"/>
                <a:cs typeface="Times New Roman"/>
                <a:sym typeface="Times New Roman"/>
              </a:rPr>
              <a:t>-Meilleure rentabilité du projet</a:t>
            </a:r>
            <a:endParaRPr b="1" sz="1945">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rPr b="1" lang="fr" sz="1945">
                <a:solidFill>
                  <a:srgbClr val="000000"/>
                </a:solidFill>
                <a:latin typeface="Times New Roman"/>
                <a:ea typeface="Times New Roman"/>
                <a:cs typeface="Times New Roman"/>
                <a:sym typeface="Times New Roman"/>
              </a:rPr>
              <a:t>-</a:t>
            </a:r>
            <a:r>
              <a:rPr b="1" lang="fr" sz="1972">
                <a:solidFill>
                  <a:srgbClr val="000000"/>
                </a:solidFill>
                <a:highlight>
                  <a:srgbClr val="FFFFFF"/>
                </a:highlight>
                <a:latin typeface="Times New Roman"/>
                <a:ea typeface="Times New Roman"/>
                <a:cs typeface="Times New Roman"/>
                <a:sym typeface="Times New Roman"/>
              </a:rPr>
              <a:t> Il prévient l'épuisement professionnel</a:t>
            </a:r>
            <a:endParaRPr b="1" sz="1972">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rPr b="1" lang="fr" sz="1972">
                <a:solidFill>
                  <a:srgbClr val="000000"/>
                </a:solidFill>
                <a:highlight>
                  <a:srgbClr val="FFFFFF"/>
                </a:highlight>
                <a:latin typeface="Times New Roman"/>
                <a:ea typeface="Times New Roman"/>
                <a:cs typeface="Times New Roman"/>
                <a:sym typeface="Times New Roman"/>
              </a:rPr>
              <a:t>- Cela aide à prévoir les problèmes</a:t>
            </a:r>
            <a:endParaRPr b="1" sz="1972">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800"/>
              </a:spcBef>
              <a:spcAft>
                <a:spcPts val="0"/>
              </a:spcAft>
              <a:buSzPts val="605"/>
              <a:buNone/>
            </a:pPr>
            <a:r>
              <a:rPr b="1" lang="fr" sz="1972">
                <a:solidFill>
                  <a:srgbClr val="000000"/>
                </a:solidFill>
                <a:highlight>
                  <a:srgbClr val="FFFFFF"/>
                </a:highlight>
                <a:latin typeface="Times New Roman"/>
                <a:ea typeface="Times New Roman"/>
                <a:cs typeface="Times New Roman"/>
                <a:sym typeface="Times New Roman"/>
              </a:rPr>
              <a:t>- Il vous aide à allouer les bonnes ressources</a:t>
            </a:r>
            <a:endParaRPr b="1" sz="1972">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800"/>
              </a:spcBef>
              <a:spcAft>
                <a:spcPts val="1200"/>
              </a:spcAft>
              <a:buSzPts val="605"/>
              <a:buNone/>
            </a:pPr>
            <a:r>
              <a:t/>
            </a:r>
            <a:endParaRPr sz="1407">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644900" y="59150"/>
            <a:ext cx="8101200" cy="124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II Les outils de gestion </a:t>
            </a:r>
            <a:r>
              <a:rPr b="1" lang="fr">
                <a:solidFill>
                  <a:schemeClr val="dk2"/>
                </a:solidFill>
              </a:rPr>
              <a:t>de projet</a:t>
            </a:r>
            <a:endParaRPr b="1">
              <a:solidFill>
                <a:schemeClr val="dk2"/>
              </a:solidFill>
            </a:endParaRPr>
          </a:p>
          <a:p>
            <a:pPr indent="0" lvl="0" marL="0" rtl="0" algn="l">
              <a:spcBef>
                <a:spcPts val="0"/>
              </a:spcBef>
              <a:spcAft>
                <a:spcPts val="0"/>
              </a:spcAft>
              <a:buNone/>
            </a:pPr>
            <a:r>
              <a:rPr lang="fr"/>
              <a:t>5-</a:t>
            </a:r>
            <a:r>
              <a:rPr lang="fr" sz="1644"/>
              <a:t>Quels sont les avantages d'utiliser</a:t>
            </a:r>
            <a:r>
              <a:rPr lang="fr" sz="1644">
                <a:solidFill>
                  <a:srgbClr val="000000"/>
                </a:solidFill>
              </a:rPr>
              <a:t> </a:t>
            </a:r>
            <a:r>
              <a:rPr b="1" lang="fr" sz="1644">
                <a:solidFill>
                  <a:schemeClr val="dk2"/>
                </a:solidFill>
              </a:rPr>
              <a:t>un outil de gestion de projet par rapport à </a:t>
            </a:r>
            <a:r>
              <a:rPr lang="fr" sz="1644"/>
              <a:t>une     approche traditionnelle basée sur</a:t>
            </a:r>
            <a:r>
              <a:rPr lang="fr" sz="1644">
                <a:solidFill>
                  <a:srgbClr val="000000"/>
                </a:solidFill>
              </a:rPr>
              <a:t>  </a:t>
            </a:r>
            <a:r>
              <a:rPr b="1" lang="fr" sz="1644"/>
              <a:t>des  </a:t>
            </a:r>
            <a:r>
              <a:rPr b="1" lang="fr" sz="1644">
                <a:solidFill>
                  <a:schemeClr val="dk2"/>
                </a:solidFill>
              </a:rPr>
              <a:t>feuilles de calcul et des e-mails ?</a:t>
            </a:r>
            <a:endParaRPr b="1" sz="1644">
              <a:solidFill>
                <a:schemeClr val="dk2"/>
              </a:solidFill>
            </a:endParaRPr>
          </a:p>
          <a:p>
            <a:pPr indent="0" lvl="0" marL="0" rtl="0" algn="l">
              <a:spcBef>
                <a:spcPts val="0"/>
              </a:spcBef>
              <a:spcAft>
                <a:spcPts val="0"/>
              </a:spcAft>
              <a:buNone/>
            </a:pPr>
            <a:r>
              <a:t/>
            </a:r>
            <a:endParaRPr/>
          </a:p>
        </p:txBody>
      </p:sp>
      <p:sp>
        <p:nvSpPr>
          <p:cNvPr id="180" name="Google Shape;180;p29"/>
          <p:cNvSpPr txBox="1"/>
          <p:nvPr>
            <p:ph idx="1" type="body"/>
          </p:nvPr>
        </p:nvSpPr>
        <p:spPr>
          <a:xfrm>
            <a:off x="0" y="1197950"/>
            <a:ext cx="4368900" cy="409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fr" sz="1368">
                <a:solidFill>
                  <a:schemeClr val="lt1"/>
                </a:solidFill>
              </a:rPr>
              <a:t>Avantage:</a:t>
            </a:r>
            <a:endParaRPr sz="1368">
              <a:solidFill>
                <a:schemeClr val="lt1"/>
              </a:solidFill>
            </a:endParaRPr>
          </a:p>
          <a:p>
            <a:pPr indent="0" lvl="0" marL="0" rtl="0" algn="l">
              <a:lnSpc>
                <a:spcPct val="95000"/>
              </a:lnSpc>
              <a:spcBef>
                <a:spcPts val="1200"/>
              </a:spcBef>
              <a:spcAft>
                <a:spcPts val="0"/>
              </a:spcAft>
              <a:buSzPts val="275"/>
              <a:buNone/>
            </a:pPr>
            <a:r>
              <a:rPr lang="fr" sz="1368">
                <a:solidFill>
                  <a:schemeClr val="lt1"/>
                </a:solidFill>
              </a:rPr>
              <a:t>Centralisation des ressources					</a:t>
            </a:r>
            <a:endParaRPr sz="1368">
              <a:solidFill>
                <a:schemeClr val="lt1"/>
              </a:solidFill>
            </a:endParaRPr>
          </a:p>
          <a:p>
            <a:pPr indent="0" lvl="0" marL="0" rtl="0" algn="l">
              <a:lnSpc>
                <a:spcPct val="95000"/>
              </a:lnSpc>
              <a:spcBef>
                <a:spcPts val="1200"/>
              </a:spcBef>
              <a:spcAft>
                <a:spcPts val="0"/>
              </a:spcAft>
              <a:buSzPts val="275"/>
              <a:buNone/>
            </a:pPr>
            <a:r>
              <a:rPr lang="fr" sz="1368">
                <a:solidFill>
                  <a:schemeClr val="lt1"/>
                </a:solidFill>
              </a:rPr>
              <a:t>Historique et une vue globale fluide 					</a:t>
            </a:r>
            <a:endParaRPr sz="1368">
              <a:solidFill>
                <a:schemeClr val="lt1"/>
              </a:solidFill>
            </a:endParaRPr>
          </a:p>
          <a:p>
            <a:pPr indent="0" lvl="0" marL="0" rtl="0" algn="l">
              <a:lnSpc>
                <a:spcPct val="95000"/>
              </a:lnSpc>
              <a:spcBef>
                <a:spcPts val="1200"/>
              </a:spcBef>
              <a:spcAft>
                <a:spcPts val="0"/>
              </a:spcAft>
              <a:buSzPts val="275"/>
              <a:buNone/>
            </a:pPr>
            <a:r>
              <a:rPr lang="fr" sz="1368">
                <a:solidFill>
                  <a:schemeClr val="lt1"/>
                </a:solidFill>
                <a:latin typeface="Arial"/>
                <a:ea typeface="Arial"/>
                <a:cs typeface="Arial"/>
                <a:sym typeface="Arial"/>
              </a:rPr>
              <a:t>Gestion des plannings: </a:t>
            </a:r>
            <a:r>
              <a:rPr lang="fr" sz="1350">
                <a:solidFill>
                  <a:schemeClr val="lt1"/>
                </a:solidFill>
                <a:latin typeface="Arial"/>
                <a:ea typeface="Arial"/>
                <a:cs typeface="Arial"/>
                <a:sym typeface="Arial"/>
              </a:rPr>
              <a:t>organiser le projet en plusieurs parties et coordonner les tâches en temps réel.</a:t>
            </a:r>
            <a:endParaRPr sz="968">
              <a:solidFill>
                <a:schemeClr val="lt1"/>
              </a:solidFill>
              <a:latin typeface="Arial"/>
              <a:ea typeface="Arial"/>
              <a:cs typeface="Arial"/>
              <a:sym typeface="Arial"/>
            </a:endParaRPr>
          </a:p>
          <a:p>
            <a:pPr indent="0" lvl="0" marL="0" rtl="0" algn="l">
              <a:lnSpc>
                <a:spcPct val="95000"/>
              </a:lnSpc>
              <a:spcBef>
                <a:spcPts val="1200"/>
              </a:spcBef>
              <a:spcAft>
                <a:spcPts val="0"/>
              </a:spcAft>
              <a:buSzPts val="275"/>
              <a:buNone/>
            </a:pPr>
            <a:r>
              <a:rPr lang="fr" sz="1368">
                <a:solidFill>
                  <a:schemeClr val="lt1"/>
                </a:solidFill>
                <a:latin typeface="Arial"/>
                <a:ea typeface="Arial"/>
                <a:cs typeface="Arial"/>
                <a:sym typeface="Arial"/>
              </a:rPr>
              <a:t>Gestion du temps: </a:t>
            </a:r>
            <a:r>
              <a:rPr lang="fr" sz="1368">
                <a:solidFill>
                  <a:schemeClr val="lt1"/>
                </a:solidFill>
              </a:rPr>
              <a:t>suivi automatique de la progression du projet en temps réel.</a:t>
            </a:r>
            <a:endParaRPr sz="1368">
              <a:solidFill>
                <a:schemeClr val="lt1"/>
              </a:solidFill>
              <a:latin typeface="Arial"/>
              <a:ea typeface="Arial"/>
              <a:cs typeface="Arial"/>
              <a:sym typeface="Arial"/>
            </a:endParaRPr>
          </a:p>
          <a:p>
            <a:pPr indent="0" lvl="0" marL="0" rtl="0" algn="l">
              <a:lnSpc>
                <a:spcPct val="95000"/>
              </a:lnSpc>
              <a:spcBef>
                <a:spcPts val="1200"/>
              </a:spcBef>
              <a:spcAft>
                <a:spcPts val="0"/>
              </a:spcAft>
              <a:buSzPts val="275"/>
              <a:buNone/>
            </a:pPr>
            <a:r>
              <a:rPr lang="fr" sz="1368">
                <a:solidFill>
                  <a:schemeClr val="lt1"/>
                </a:solidFill>
                <a:latin typeface="Arial"/>
                <a:ea typeface="Arial"/>
                <a:cs typeface="Arial"/>
                <a:sym typeface="Arial"/>
              </a:rPr>
              <a:t>Accès à des flux d’informations instantané</a:t>
            </a:r>
            <a:endParaRPr sz="1368">
              <a:solidFill>
                <a:schemeClr val="lt1"/>
              </a:solidFill>
              <a:latin typeface="Arial"/>
              <a:ea typeface="Arial"/>
              <a:cs typeface="Arial"/>
              <a:sym typeface="Arial"/>
            </a:endParaRPr>
          </a:p>
          <a:p>
            <a:pPr indent="0" lvl="0" marL="0" rtl="0" algn="l">
              <a:lnSpc>
                <a:spcPct val="95000"/>
              </a:lnSpc>
              <a:spcBef>
                <a:spcPts val="1200"/>
              </a:spcBef>
              <a:spcAft>
                <a:spcPts val="0"/>
              </a:spcAft>
              <a:buSzPts val="275"/>
              <a:buNone/>
            </a:pPr>
            <a:r>
              <a:rPr lang="fr" sz="1368">
                <a:solidFill>
                  <a:schemeClr val="lt1"/>
                </a:solidFill>
                <a:latin typeface="Arial"/>
                <a:ea typeface="Arial"/>
                <a:cs typeface="Arial"/>
                <a:sym typeface="Arial"/>
              </a:rPr>
              <a:t>Gestion des documents : Espace partages des fichiers nécessaires à la réalisation du projet.</a:t>
            </a:r>
            <a:endParaRPr sz="1368">
              <a:solidFill>
                <a:schemeClr val="lt1"/>
              </a:solidFill>
              <a:latin typeface="Arial"/>
              <a:ea typeface="Arial"/>
              <a:cs typeface="Arial"/>
              <a:sym typeface="Arial"/>
            </a:endParaRPr>
          </a:p>
          <a:p>
            <a:pPr indent="0" lvl="0" marL="0" rtl="0" algn="l">
              <a:lnSpc>
                <a:spcPct val="95000"/>
              </a:lnSpc>
              <a:spcBef>
                <a:spcPts val="1200"/>
              </a:spcBef>
              <a:spcAft>
                <a:spcPts val="0"/>
              </a:spcAft>
              <a:buSzPts val="275"/>
              <a:buNone/>
            </a:pPr>
            <a:r>
              <a:rPr lang="fr" sz="1368">
                <a:solidFill>
                  <a:schemeClr val="lt1"/>
                </a:solidFill>
                <a:latin typeface="Arial"/>
                <a:ea typeface="Arial"/>
                <a:cs typeface="Arial"/>
                <a:sym typeface="Arial"/>
              </a:rPr>
              <a:t>Gestion fluide des projets volumineux</a:t>
            </a:r>
            <a:endParaRPr sz="1368">
              <a:solidFill>
                <a:schemeClr val="lt1"/>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sz="400">
              <a:solidFill>
                <a:srgbClr val="5D5F60"/>
              </a:solidFill>
              <a:highlight>
                <a:srgbClr val="FFFFFF"/>
              </a:highlight>
              <a:latin typeface="Arial"/>
              <a:ea typeface="Arial"/>
              <a:cs typeface="Arial"/>
              <a:sym typeface="Arial"/>
            </a:endParaRPr>
          </a:p>
          <a:p>
            <a:pPr indent="0" lvl="0" marL="0" rtl="0" algn="r">
              <a:lnSpc>
                <a:spcPct val="95000"/>
              </a:lnSpc>
              <a:spcBef>
                <a:spcPts val="1200"/>
              </a:spcBef>
              <a:spcAft>
                <a:spcPts val="0"/>
              </a:spcAft>
              <a:buSzPts val="275"/>
              <a:buNone/>
            </a:pPr>
            <a:r>
              <a:t/>
            </a:r>
            <a:endParaRPr sz="400"/>
          </a:p>
          <a:p>
            <a:pPr indent="0" lvl="0" marL="0" rtl="0" algn="r">
              <a:lnSpc>
                <a:spcPct val="95000"/>
              </a:lnSpc>
              <a:spcBef>
                <a:spcPts val="1200"/>
              </a:spcBef>
              <a:spcAft>
                <a:spcPts val="1200"/>
              </a:spcAft>
              <a:buSzPts val="275"/>
              <a:buNone/>
            </a:pPr>
            <a:r>
              <a:t/>
            </a:r>
            <a:endParaRPr sz="400"/>
          </a:p>
        </p:txBody>
      </p:sp>
      <p:pic>
        <p:nvPicPr>
          <p:cNvPr id="181" name="Google Shape;181;p29"/>
          <p:cNvPicPr preferRelativeResize="0"/>
          <p:nvPr/>
        </p:nvPicPr>
        <p:blipFill>
          <a:blip r:embed="rId3">
            <a:alphaModFix/>
          </a:blip>
          <a:stretch>
            <a:fillRect/>
          </a:stretch>
        </p:blipFill>
        <p:spPr>
          <a:xfrm>
            <a:off x="4572000" y="2571750"/>
            <a:ext cx="4697099" cy="255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25" y="500925"/>
            <a:ext cx="3706500" cy="433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fr" sz="1622">
                <a:latin typeface="Roboto"/>
                <a:ea typeface="Roboto"/>
                <a:cs typeface="Roboto"/>
                <a:sym typeface="Roboto"/>
              </a:rPr>
              <a:t>Inconvénients :</a:t>
            </a:r>
            <a:endParaRPr sz="1622">
              <a:latin typeface="Roboto"/>
              <a:ea typeface="Roboto"/>
              <a:cs typeface="Roboto"/>
              <a:sym typeface="Roboto"/>
            </a:endParaRPr>
          </a:p>
          <a:p>
            <a:pPr indent="-321309" lvl="0" marL="457200" rtl="0" algn="l">
              <a:lnSpc>
                <a:spcPct val="115000"/>
              </a:lnSpc>
              <a:spcBef>
                <a:spcPts val="0"/>
              </a:spcBef>
              <a:spcAft>
                <a:spcPts val="0"/>
              </a:spcAft>
              <a:buClr>
                <a:schemeClr val="lt1"/>
              </a:buClr>
              <a:buSzPct val="100000"/>
              <a:buFont typeface="Roboto"/>
              <a:buChar char="●"/>
            </a:pPr>
            <a:r>
              <a:rPr lang="fr" sz="1622">
                <a:latin typeface="Roboto"/>
                <a:ea typeface="Roboto"/>
                <a:cs typeface="Roboto"/>
                <a:sym typeface="Roboto"/>
              </a:rPr>
              <a:t>Limitations de communication : Excel n'est pas idéal pour la communication en temps réel. </a:t>
            </a:r>
            <a:endParaRPr sz="1622">
              <a:latin typeface="Roboto"/>
              <a:ea typeface="Roboto"/>
              <a:cs typeface="Roboto"/>
              <a:sym typeface="Roboto"/>
            </a:endParaRPr>
          </a:p>
          <a:p>
            <a:pPr indent="0" lvl="0" marL="457200" rtl="0" algn="l">
              <a:lnSpc>
                <a:spcPct val="115000"/>
              </a:lnSpc>
              <a:spcBef>
                <a:spcPts val="0"/>
              </a:spcBef>
              <a:spcAft>
                <a:spcPts val="0"/>
              </a:spcAft>
              <a:buNone/>
            </a:pPr>
            <a:r>
              <a:t/>
            </a:r>
            <a:endParaRPr sz="1622">
              <a:latin typeface="Roboto"/>
              <a:ea typeface="Roboto"/>
              <a:cs typeface="Roboto"/>
              <a:sym typeface="Roboto"/>
            </a:endParaRPr>
          </a:p>
          <a:p>
            <a:pPr indent="-321309" lvl="0" marL="457200" rtl="0" algn="l">
              <a:lnSpc>
                <a:spcPct val="115000"/>
              </a:lnSpc>
              <a:spcBef>
                <a:spcPts val="0"/>
              </a:spcBef>
              <a:spcAft>
                <a:spcPts val="0"/>
              </a:spcAft>
              <a:buClr>
                <a:schemeClr val="lt1"/>
              </a:buClr>
              <a:buSzPct val="100000"/>
              <a:buFont typeface="Roboto"/>
              <a:buChar char="●"/>
            </a:pPr>
            <a:r>
              <a:rPr lang="fr" sz="1622">
                <a:latin typeface="Roboto"/>
                <a:ea typeface="Roboto"/>
                <a:cs typeface="Roboto"/>
                <a:sym typeface="Roboto"/>
              </a:rPr>
              <a:t>Gestion des documents : Les fichiers Excel peuvent devenir volumineux et difficiles à gérer lorsque le projet s'agrandit, entraînant une confusion sur les versions les plus récentes.</a:t>
            </a:r>
            <a:endParaRPr sz="1622">
              <a:latin typeface="Roboto"/>
              <a:ea typeface="Roboto"/>
              <a:cs typeface="Roboto"/>
              <a:sym typeface="Roboto"/>
            </a:endParaRPr>
          </a:p>
          <a:p>
            <a:pPr indent="0" lvl="0" marL="457200" rtl="0" algn="l">
              <a:lnSpc>
                <a:spcPct val="115000"/>
              </a:lnSpc>
              <a:spcBef>
                <a:spcPts val="0"/>
              </a:spcBef>
              <a:spcAft>
                <a:spcPts val="0"/>
              </a:spcAft>
              <a:buNone/>
            </a:pPr>
            <a:r>
              <a:t/>
            </a:r>
            <a:endParaRPr sz="1622">
              <a:latin typeface="Roboto"/>
              <a:ea typeface="Roboto"/>
              <a:cs typeface="Roboto"/>
              <a:sym typeface="Roboto"/>
            </a:endParaRPr>
          </a:p>
          <a:p>
            <a:pPr indent="-321309" lvl="0" marL="457200" rtl="0" algn="l">
              <a:lnSpc>
                <a:spcPct val="115000"/>
              </a:lnSpc>
              <a:spcBef>
                <a:spcPts val="0"/>
              </a:spcBef>
              <a:spcAft>
                <a:spcPts val="0"/>
              </a:spcAft>
              <a:buClr>
                <a:schemeClr val="lt1"/>
              </a:buClr>
              <a:buSzPct val="100000"/>
              <a:buFont typeface="Roboto"/>
              <a:buChar char="●"/>
            </a:pPr>
            <a:r>
              <a:rPr lang="fr" sz="1622">
                <a:latin typeface="Roboto"/>
                <a:ea typeface="Roboto"/>
                <a:cs typeface="Roboto"/>
                <a:sym typeface="Roboto"/>
              </a:rPr>
              <a:t>Suivi manuel : Les mises à jour manuelles peuvent entraîner des erreurs si les membres de l'équipe ne mettent pas régulièrement à jour leurs informations.</a:t>
            </a:r>
            <a:endParaRPr sz="1622">
              <a:latin typeface="Roboto"/>
              <a:ea typeface="Roboto"/>
              <a:cs typeface="Roboto"/>
              <a:sym typeface="Roboto"/>
            </a:endParaRPr>
          </a:p>
          <a:p>
            <a:pPr indent="0" lvl="0" marL="0" rtl="0" algn="l">
              <a:spcBef>
                <a:spcPts val="0"/>
              </a:spcBef>
              <a:spcAft>
                <a:spcPts val="0"/>
              </a:spcAft>
              <a:buNone/>
            </a:pPr>
            <a:r>
              <a:t/>
            </a:r>
            <a:endParaRPr sz="2911"/>
          </a:p>
        </p:txBody>
      </p:sp>
      <p:sp>
        <p:nvSpPr>
          <p:cNvPr id="187" name="Google Shape;187;p30"/>
          <p:cNvSpPr txBox="1"/>
          <p:nvPr>
            <p:ph idx="1" type="body"/>
          </p:nvPr>
        </p:nvSpPr>
        <p:spPr>
          <a:xfrm>
            <a:off x="4644675" y="500925"/>
            <a:ext cx="4166400" cy="429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500"/>
              <a:t>E-mail pour la communication :</a:t>
            </a:r>
            <a:endParaRPr sz="1500"/>
          </a:p>
          <a:p>
            <a:pPr indent="0" lvl="0" marL="0" rtl="0" algn="l">
              <a:spcBef>
                <a:spcPts val="1200"/>
              </a:spcBef>
              <a:spcAft>
                <a:spcPts val="0"/>
              </a:spcAft>
              <a:buNone/>
            </a:pPr>
            <a:r>
              <a:rPr lang="fr" sz="1500"/>
              <a:t>Inconvénients :</a:t>
            </a:r>
            <a:endParaRPr sz="1500"/>
          </a:p>
          <a:p>
            <a:pPr indent="-323850" lvl="0" marL="457200" rtl="0" algn="l">
              <a:spcBef>
                <a:spcPts val="0"/>
              </a:spcBef>
              <a:spcAft>
                <a:spcPts val="0"/>
              </a:spcAft>
              <a:buClr>
                <a:schemeClr val="dk2"/>
              </a:buClr>
              <a:buSzPts val="1500"/>
              <a:buChar char="●"/>
            </a:pPr>
            <a:r>
              <a:rPr lang="fr" sz="1500"/>
              <a:t>Fragmentation des informations : Les discussions par e-mail peuvent se répartir dans différentes chaînes, ce qui rend difficile la centralisation de toutes les informations pertinentes.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Clr>
                <a:schemeClr val="dk2"/>
              </a:buClr>
              <a:buSzPts val="1500"/>
              <a:buChar char="●"/>
            </a:pPr>
            <a:r>
              <a:rPr lang="fr" sz="1500"/>
              <a:t>Difficulté de suivi : Suivre l'état des tâches et des décisions dans les e-mails peut devenir confus et désorganisé.</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Clr>
                <a:schemeClr val="dk2"/>
              </a:buClr>
              <a:buSzPts val="1500"/>
              <a:buChar char="●"/>
            </a:pPr>
            <a:r>
              <a:rPr lang="fr" sz="1500"/>
              <a:t>Manque de structuration : L'e-mail ne permet pas d'organiser les informations de manière aussi claire et structurée que les feuilles de calcul.</a:t>
            </a:r>
            <a:endParaRPr sz="1500"/>
          </a:p>
          <a:p>
            <a:pPr indent="0" lvl="0" marL="0" rtl="0" algn="l">
              <a:spcBef>
                <a:spcPts val="0"/>
              </a:spcBef>
              <a:spcAft>
                <a:spcPts val="1200"/>
              </a:spcAft>
              <a:buNone/>
            </a:pPr>
            <a:r>
              <a:t/>
            </a:r>
            <a:endParaRPr sz="1200">
              <a:solidFill>
                <a:srgbClr val="374151"/>
              </a:solidFill>
              <a:highlight>
                <a:srgbClr val="F7F7F8"/>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Résumé</a:t>
            </a:r>
            <a:endParaRPr/>
          </a:p>
        </p:txBody>
      </p:sp>
      <p:sp>
        <p:nvSpPr>
          <p:cNvPr id="193" name="Google Shape;193;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fr" sz="1800"/>
              <a:t>En résumé, bien que l'utilisation d'Excel et de l'e-mail peut aider à gérer un projet, ces deux outils présentent des limites en matière de gestion de projet globale. Les outils de gestion de projet dédiés offrent une meilleure structuration, une collaboration plus fluide et un suivi des tâches plus efficace, ce qui peut aider Marie à éviter les problèmes potentiels et à mener à bien son projet de jardin magique de manière plus efficace.</a:t>
            </a:r>
            <a:endParaRPr b="1" sz="1900"/>
          </a:p>
        </p:txBody>
      </p:sp>
      <p:pic>
        <p:nvPicPr>
          <p:cNvPr id="194" name="Google Shape;194;p31"/>
          <p:cNvPicPr preferRelativeResize="0"/>
          <p:nvPr/>
        </p:nvPicPr>
        <p:blipFill>
          <a:blip r:embed="rId3">
            <a:alphaModFix/>
          </a:blip>
          <a:stretch>
            <a:fillRect/>
          </a:stretch>
        </p:blipFill>
        <p:spPr>
          <a:xfrm>
            <a:off x="75575" y="1129350"/>
            <a:ext cx="3833250" cy="401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1669350"/>
            <a:ext cx="3706500" cy="1225200"/>
          </a:xfrm>
          <a:prstGeom prst="rect">
            <a:avLst/>
          </a:prstGeom>
        </p:spPr>
        <p:txBody>
          <a:bodyPr anchorCtr="0" anchor="t" bIns="91425" lIns="91425" spcFirstLastPara="1" rIns="91425" wrap="square" tIns="91425">
            <a:normAutofit fontScale="90000"/>
          </a:bodyPr>
          <a:lstStyle/>
          <a:p>
            <a:pPr indent="-342900" lvl="0" marL="457200" rtl="0" algn="l">
              <a:lnSpc>
                <a:spcPct val="115000"/>
              </a:lnSpc>
              <a:spcBef>
                <a:spcPts val="0"/>
              </a:spcBef>
              <a:spcAft>
                <a:spcPts val="0"/>
              </a:spcAft>
              <a:buSzPct val="100000"/>
              <a:buFont typeface="Nunito Sans"/>
              <a:buAutoNum type="arabicPeriod"/>
            </a:pPr>
            <a:r>
              <a:rPr lang="fr" sz="2000">
                <a:latin typeface="Nunito Sans"/>
                <a:ea typeface="Nunito Sans"/>
                <a:cs typeface="Nunito Sans"/>
                <a:sym typeface="Nunito Sans"/>
              </a:rPr>
              <a:t>Qu'est-ce que le travail collaboratif</a:t>
            </a:r>
            <a:r>
              <a:rPr lang="fr" sz="2000">
                <a:latin typeface="Nunito Sans"/>
                <a:ea typeface="Nunito Sans"/>
                <a:cs typeface="Nunito Sans"/>
                <a:sym typeface="Nunito Sans"/>
              </a:rPr>
              <a:t>?</a:t>
            </a:r>
            <a:endParaRPr sz="2000">
              <a:latin typeface="Nunito Sans"/>
              <a:ea typeface="Nunito Sans"/>
              <a:cs typeface="Nunito Sans"/>
              <a:sym typeface="Nunito Sans"/>
            </a:endParaRPr>
          </a:p>
          <a:p>
            <a:pPr indent="0" lvl="0" marL="0" rtl="0" algn="l">
              <a:spcBef>
                <a:spcPts val="0"/>
              </a:spcBef>
              <a:spcAft>
                <a:spcPts val="0"/>
              </a:spcAft>
              <a:buNone/>
            </a:pPr>
            <a:r>
              <a:t/>
            </a:r>
            <a:endParaRPr sz="3600"/>
          </a:p>
        </p:txBody>
      </p:sp>
      <p:sp>
        <p:nvSpPr>
          <p:cNvPr id="72" name="Google Shape;72;p14"/>
          <p:cNvSpPr txBox="1"/>
          <p:nvPr>
            <p:ph idx="1" type="body"/>
          </p:nvPr>
        </p:nvSpPr>
        <p:spPr>
          <a:xfrm>
            <a:off x="4622325" y="323975"/>
            <a:ext cx="4166400" cy="4819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sz="1500">
                <a:solidFill>
                  <a:srgbClr val="000000"/>
                </a:solidFill>
                <a:highlight>
                  <a:schemeClr val="lt1"/>
                </a:highlight>
                <a:latin typeface="Times New Roman"/>
                <a:ea typeface="Times New Roman"/>
                <a:cs typeface="Times New Roman"/>
                <a:sym typeface="Times New Roman"/>
              </a:rPr>
              <a:t>Le travail collaboratif, également connu sous le nom de collaboration, fait référence à la pratique de plusieurs individus ou groupes qui travaillent ensemble de manière synergique pour atteindre un objectif commun. Cela implique la contribution active, la communication, le partage d'idées, de connaissances et de ressources entre les participants afin d'accomplir une tâche ou de résoudre un problème.</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l">
              <a:spcBef>
                <a:spcPts val="0"/>
              </a:spcBef>
              <a:spcAft>
                <a:spcPts val="1200"/>
              </a:spcAft>
              <a:buNone/>
            </a:pPr>
            <a:r>
              <a:t/>
            </a:r>
            <a:endParaRPr>
              <a:solidFill>
                <a:srgbClr val="000000"/>
              </a:solidFill>
              <a:highlight>
                <a:schemeClr val="lt1"/>
              </a:highlight>
              <a:latin typeface="Arial"/>
              <a:ea typeface="Arial"/>
              <a:cs typeface="Arial"/>
              <a:sym typeface="Arial"/>
            </a:endParaRPr>
          </a:p>
        </p:txBody>
      </p:sp>
      <p:pic>
        <p:nvPicPr>
          <p:cNvPr id="73" name="Google Shape;73;p14"/>
          <p:cNvPicPr preferRelativeResize="0"/>
          <p:nvPr/>
        </p:nvPicPr>
        <p:blipFill>
          <a:blip r:embed="rId3">
            <a:alphaModFix/>
          </a:blip>
          <a:stretch>
            <a:fillRect/>
          </a:stretch>
        </p:blipFill>
        <p:spPr>
          <a:xfrm>
            <a:off x="4894125" y="2894550"/>
            <a:ext cx="3622825" cy="2215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250950" y="561725"/>
            <a:ext cx="3984000" cy="9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u="sng">
                <a:latin typeface="Times New Roman"/>
                <a:ea typeface="Times New Roman"/>
                <a:cs typeface="Times New Roman"/>
                <a:sym typeface="Times New Roman"/>
              </a:rPr>
              <a:t>Webographie</a:t>
            </a:r>
            <a:endParaRPr u="sng">
              <a:latin typeface="Times New Roman"/>
              <a:ea typeface="Times New Roman"/>
              <a:cs typeface="Times New Roman"/>
              <a:sym typeface="Times New Roman"/>
            </a:endParaRPr>
          </a:p>
        </p:txBody>
      </p:sp>
      <p:sp>
        <p:nvSpPr>
          <p:cNvPr id="200" name="Google Shape;200;p32"/>
          <p:cNvSpPr txBox="1"/>
          <p:nvPr>
            <p:ph idx="1" type="body"/>
          </p:nvPr>
        </p:nvSpPr>
        <p:spPr>
          <a:xfrm>
            <a:off x="4381650" y="90400"/>
            <a:ext cx="4691700" cy="50532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lang="fr" sz="1400" u="sng">
                <a:solidFill>
                  <a:srgbClr val="000000"/>
                </a:solidFill>
              </a:rPr>
              <a:t>source</a:t>
            </a:r>
            <a:r>
              <a:rPr lang="fr" sz="1400">
                <a:solidFill>
                  <a:srgbClr val="000000"/>
                </a:solidFill>
              </a:rPr>
              <a:t>:</a:t>
            </a:r>
            <a:r>
              <a:rPr lang="fr" sz="1400" u="sng">
                <a:solidFill>
                  <a:schemeClr val="hlink"/>
                </a:solidFill>
                <a:hlinkClick r:id="rId3"/>
              </a:rPr>
              <a:t>https://www.zoho.com/fr/projects/project-management-tools.html#:~:text=Les%20outils%20de%20gestion%20de%20projet%20sont%20un%20ensemble%20de,d%C3%A9finis%20dans%20le%20temps%20imparti</a:t>
            </a:r>
            <a:r>
              <a:rPr lang="fr" sz="1400">
                <a:solidFill>
                  <a:srgbClr val="000000"/>
                </a:solidFill>
              </a:rPr>
              <a: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fr" sz="1400" u="sng">
                <a:solidFill>
                  <a:srgbClr val="000000"/>
                </a:solidFill>
              </a:rPr>
              <a:t>source:</a:t>
            </a:r>
            <a:r>
              <a:rPr lang="fr" sz="1400" u="sng">
                <a:solidFill>
                  <a:schemeClr val="hlink"/>
                </a:solidFill>
                <a:hlinkClick r:id="rId4"/>
              </a:rPr>
              <a:t>https://www.onemansupport.com/content/pourquoi-utiliser-un-outil-de-gestion-de-projet/#:~:text=Un%20outil%20de%20gestion%20de%20projet%20permet%20de%20savoir%20comment,faut%20g%C3%A9rer%20des%20effectifs%20importants</a:t>
            </a:r>
            <a:r>
              <a:rPr lang="fr" sz="1400" u="sng">
                <a:solidFill>
                  <a:srgbClr val="000000"/>
                </a:solidFill>
              </a:rPr>
              <a:t>.</a:t>
            </a:r>
            <a:endParaRPr sz="1400" u="sng">
              <a:solidFill>
                <a:srgbClr val="000000"/>
              </a:solidFill>
            </a:endParaRPr>
          </a:p>
          <a:p>
            <a:pPr indent="0" lvl="0" marL="0" rtl="0" algn="l">
              <a:lnSpc>
                <a:spcPct val="100000"/>
              </a:lnSpc>
              <a:spcBef>
                <a:spcPts val="0"/>
              </a:spcBef>
              <a:spcAft>
                <a:spcPts val="0"/>
              </a:spcAft>
              <a:buNone/>
            </a:pPr>
            <a:r>
              <a:t/>
            </a:r>
            <a:endParaRPr sz="1400" u="sng">
              <a:solidFill>
                <a:srgbClr val="000000"/>
              </a:solidFill>
            </a:endParaRPr>
          </a:p>
          <a:p>
            <a:pPr indent="0" lvl="0" marL="0" rtl="0" algn="l">
              <a:lnSpc>
                <a:spcPct val="100000"/>
              </a:lnSpc>
              <a:spcBef>
                <a:spcPts val="0"/>
              </a:spcBef>
              <a:spcAft>
                <a:spcPts val="0"/>
              </a:spcAft>
              <a:buNone/>
            </a:pPr>
            <a:r>
              <a:rPr lang="fr" sz="1400" u="sng">
                <a:solidFill>
                  <a:srgbClr val="000000"/>
                </a:solidFill>
              </a:rPr>
              <a:t>source : </a:t>
            </a:r>
            <a:r>
              <a:rPr lang="fr" sz="1400" u="sng">
                <a:solidFill>
                  <a:schemeClr val="hlink"/>
                </a:solidFill>
                <a:hlinkClick r:id="rId5"/>
              </a:rPr>
              <a:t>https://www.blogdumoderateur.com/tools/productivite/gestion-projet/</a:t>
            </a:r>
            <a:endParaRPr sz="1400" u="sng">
              <a:solidFill>
                <a:srgbClr val="000000"/>
              </a:solidFill>
            </a:endParaRPr>
          </a:p>
          <a:p>
            <a:pPr indent="0" lvl="0" marL="0" rtl="0" algn="l">
              <a:lnSpc>
                <a:spcPct val="100000"/>
              </a:lnSpc>
              <a:spcBef>
                <a:spcPts val="0"/>
              </a:spcBef>
              <a:spcAft>
                <a:spcPts val="0"/>
              </a:spcAft>
              <a:buNone/>
            </a:pPr>
            <a:r>
              <a:t/>
            </a:r>
            <a:endParaRPr sz="1400" u="sng">
              <a:solidFill>
                <a:srgbClr val="000000"/>
              </a:solidFill>
            </a:endParaRPr>
          </a:p>
          <a:p>
            <a:pPr indent="0" lvl="0" marL="0" rtl="0" algn="l">
              <a:lnSpc>
                <a:spcPct val="100000"/>
              </a:lnSpc>
              <a:spcBef>
                <a:spcPts val="0"/>
              </a:spcBef>
              <a:spcAft>
                <a:spcPts val="0"/>
              </a:spcAft>
              <a:buNone/>
            </a:pPr>
            <a:r>
              <a:rPr lang="fr" sz="1400" u="sng">
                <a:solidFill>
                  <a:srgbClr val="000000"/>
                </a:solidFill>
              </a:rPr>
              <a:t>Source : </a:t>
            </a:r>
            <a:r>
              <a:rPr lang="fr" sz="1400" u="sng">
                <a:solidFill>
                  <a:schemeClr val="hlink"/>
                </a:solidFill>
                <a:hlinkClick r:id="rId6"/>
              </a:rPr>
              <a:t>https://www.appvizer.fr/magazine/operations/gestion-de-projet/ressources-projet</a:t>
            </a:r>
            <a:endParaRPr sz="1400" u="sng">
              <a:solidFill>
                <a:srgbClr val="000000"/>
              </a:solidFill>
            </a:endParaRPr>
          </a:p>
          <a:p>
            <a:pPr indent="0" lvl="0" marL="0" rtl="0" algn="l">
              <a:lnSpc>
                <a:spcPct val="100000"/>
              </a:lnSpc>
              <a:spcBef>
                <a:spcPts val="0"/>
              </a:spcBef>
              <a:spcAft>
                <a:spcPts val="0"/>
              </a:spcAft>
              <a:buNone/>
            </a:pPr>
            <a:r>
              <a:t/>
            </a:r>
            <a:endParaRPr sz="1400" u="sng">
              <a:solidFill>
                <a:srgbClr val="000000"/>
              </a:solidFill>
            </a:endParaRPr>
          </a:p>
          <a:p>
            <a:pPr indent="0" lvl="0" marL="0" rtl="0" algn="l">
              <a:spcBef>
                <a:spcPts val="0"/>
              </a:spcBef>
              <a:spcAft>
                <a:spcPts val="0"/>
              </a:spcAft>
              <a:buNone/>
            </a:pPr>
            <a:r>
              <a:rPr lang="fr" u="sng">
                <a:solidFill>
                  <a:schemeClr val="hlink"/>
                </a:solidFill>
                <a:hlinkClick r:id="rId7"/>
              </a:rPr>
              <a:t>https://thedigitalprojectmanager.com/projects/managing-schedules/common-features-project-management-software/</a:t>
            </a:r>
            <a:endParaRPr/>
          </a:p>
          <a:p>
            <a:pPr indent="0" lvl="0" marL="0" rtl="0" algn="l">
              <a:spcBef>
                <a:spcPts val="1200"/>
              </a:spcBef>
              <a:spcAft>
                <a:spcPts val="0"/>
              </a:spcAft>
              <a:buNone/>
            </a:pPr>
            <a:r>
              <a:rPr lang="fr" u="sng">
                <a:solidFill>
                  <a:schemeClr val="hlink"/>
                </a:solidFill>
                <a:hlinkClick r:id="rId8"/>
              </a:rPr>
              <a:t>https://www.proofhub.com/articles/task-allocation</a:t>
            </a:r>
            <a:endParaRPr/>
          </a:p>
          <a:p>
            <a:pPr indent="0" lvl="0" marL="0" rtl="0" algn="l">
              <a:spcBef>
                <a:spcPts val="1200"/>
              </a:spcBef>
              <a:spcAft>
                <a:spcPts val="0"/>
              </a:spcAft>
              <a:buNone/>
            </a:pPr>
            <a:r>
              <a:rPr lang="fr" u="sng">
                <a:solidFill>
                  <a:schemeClr val="hlink"/>
                </a:solidFill>
                <a:hlinkClick r:id="rId9"/>
              </a:rPr>
              <a:t>https://www.teamwork.com/blog/resource-management/</a:t>
            </a:r>
            <a:endParaRPr/>
          </a:p>
          <a:p>
            <a:pPr indent="0" lvl="0" marL="0" rtl="0" algn="l">
              <a:spcBef>
                <a:spcPts val="1200"/>
              </a:spcBef>
              <a:spcAft>
                <a:spcPts val="0"/>
              </a:spcAft>
              <a:buNone/>
            </a:pPr>
            <a:r>
              <a:rPr lang="fr">
                <a:solidFill>
                  <a:schemeClr val="accent5"/>
                </a:solidFill>
              </a:rPr>
              <a:t>https://www.pole-emploi.fr/employeur/des-conseils-pour-gerer-vos-ress/les-outils-collaboratifs-en-entr.html#:~:text=Pour%20la%20gestion%20de%20projet,collectives%20ou%20des%20discussions%20sp%C3%A9cifiques.</a:t>
            </a:r>
            <a:endParaRPr>
              <a:solidFill>
                <a:schemeClr val="accent5"/>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1587750"/>
            <a:ext cx="3706500" cy="12252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fr" sz="2666">
                <a:latin typeface="Nunito Sans"/>
                <a:ea typeface="Nunito Sans"/>
                <a:cs typeface="Nunito Sans"/>
                <a:sym typeface="Nunito Sans"/>
              </a:rPr>
              <a:t>2. </a:t>
            </a:r>
            <a:r>
              <a:rPr lang="fr" sz="2666">
                <a:latin typeface="Nunito Sans"/>
                <a:ea typeface="Nunito Sans"/>
                <a:cs typeface="Nunito Sans"/>
                <a:sym typeface="Nunito Sans"/>
              </a:rPr>
              <a:t>Quelle est l’utilité du travail collaboratif?</a:t>
            </a:r>
            <a:endParaRPr sz="2666">
              <a:latin typeface="Nunito Sans"/>
              <a:ea typeface="Nunito Sans"/>
              <a:cs typeface="Nunito Sans"/>
              <a:sym typeface="Nunito Sans"/>
            </a:endParaRPr>
          </a:p>
          <a:p>
            <a:pPr indent="0" lvl="0" marL="0" rtl="0" algn="l">
              <a:spcBef>
                <a:spcPts val="0"/>
              </a:spcBef>
              <a:spcAft>
                <a:spcPts val="0"/>
              </a:spcAft>
              <a:buNone/>
            </a:pPr>
            <a:r>
              <a:t/>
            </a:r>
            <a:endParaRPr sz="3600"/>
          </a:p>
        </p:txBody>
      </p:sp>
      <p:sp>
        <p:nvSpPr>
          <p:cNvPr id="79" name="Google Shape;79;p15"/>
          <p:cNvSpPr txBox="1"/>
          <p:nvPr>
            <p:ph idx="1" type="body"/>
          </p:nvPr>
        </p:nvSpPr>
        <p:spPr>
          <a:xfrm>
            <a:off x="4463675" y="49200"/>
            <a:ext cx="4680300" cy="522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fr" sz="5600">
                <a:solidFill>
                  <a:srgbClr val="000000"/>
                </a:solidFill>
                <a:highlight>
                  <a:schemeClr val="lt1"/>
                </a:highlight>
                <a:latin typeface="Times New Roman"/>
                <a:ea typeface="Times New Roman"/>
                <a:cs typeface="Times New Roman"/>
                <a:sym typeface="Times New Roman"/>
              </a:rPr>
              <a:t>Le travail collaboratif offre de nombreux avantages et utilisations dans divers contextes.</a:t>
            </a:r>
            <a:endParaRPr sz="56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fr" sz="5600">
                <a:solidFill>
                  <a:srgbClr val="000000"/>
                </a:solidFill>
                <a:highlight>
                  <a:schemeClr val="lt1"/>
                </a:highlight>
                <a:latin typeface="Times New Roman"/>
                <a:ea typeface="Times New Roman"/>
                <a:cs typeface="Times New Roman"/>
                <a:sym typeface="Times New Roman"/>
              </a:rPr>
              <a:t>Voici quelques-unes de ses principales utilités :</a:t>
            </a:r>
            <a:endParaRPr sz="5600">
              <a:solidFill>
                <a:srgbClr val="000000"/>
              </a:solidFill>
              <a:highlight>
                <a:schemeClr val="lt1"/>
              </a:highlight>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ct val="100000"/>
              <a:buFont typeface="Times New Roman"/>
              <a:buChar char="❏"/>
            </a:pPr>
            <a:r>
              <a:rPr lang="fr" sz="5600" u="sng">
                <a:solidFill>
                  <a:srgbClr val="EB2121"/>
                </a:solidFill>
                <a:highlight>
                  <a:schemeClr val="lt1"/>
                </a:highlight>
                <a:latin typeface="Times New Roman"/>
                <a:ea typeface="Times New Roman"/>
                <a:cs typeface="Times New Roman"/>
                <a:sym typeface="Times New Roman"/>
              </a:rPr>
              <a:t>Résolution de problèmes complexes </a:t>
            </a:r>
            <a:r>
              <a:rPr lang="fr" sz="5600">
                <a:solidFill>
                  <a:srgbClr val="000000"/>
                </a:solidFill>
                <a:highlight>
                  <a:schemeClr val="lt1"/>
                </a:highlight>
                <a:latin typeface="Times New Roman"/>
                <a:ea typeface="Times New Roman"/>
                <a:cs typeface="Times New Roman"/>
                <a:sym typeface="Times New Roman"/>
              </a:rPr>
              <a:t>: Le travail collaboratif permet de rassembler des compétences et des perspectives variées pour aborder des problèmes complexes qui nécessitent une approche multidisciplinaire.</a:t>
            </a:r>
            <a:endParaRPr sz="5600">
              <a:solidFill>
                <a:srgbClr val="000000"/>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ct val="100000"/>
              <a:buFont typeface="Times New Roman"/>
              <a:buChar char="❏"/>
            </a:pPr>
            <a:r>
              <a:rPr lang="fr" sz="5600" u="sng">
                <a:solidFill>
                  <a:srgbClr val="EB2121"/>
                </a:solidFill>
                <a:highlight>
                  <a:schemeClr val="lt1"/>
                </a:highlight>
                <a:latin typeface="Times New Roman"/>
                <a:ea typeface="Times New Roman"/>
                <a:cs typeface="Times New Roman"/>
                <a:sym typeface="Times New Roman"/>
              </a:rPr>
              <a:t>Innovation et créativité</a:t>
            </a:r>
            <a:r>
              <a:rPr lang="fr" sz="5600" u="sng">
                <a:solidFill>
                  <a:srgbClr val="000000"/>
                </a:solidFill>
                <a:highlight>
                  <a:schemeClr val="lt1"/>
                </a:highlight>
                <a:latin typeface="Times New Roman"/>
                <a:ea typeface="Times New Roman"/>
                <a:cs typeface="Times New Roman"/>
                <a:sym typeface="Times New Roman"/>
              </a:rPr>
              <a:t> </a:t>
            </a:r>
            <a:r>
              <a:rPr lang="fr" sz="5600">
                <a:solidFill>
                  <a:srgbClr val="000000"/>
                </a:solidFill>
                <a:highlight>
                  <a:schemeClr val="lt1"/>
                </a:highlight>
                <a:latin typeface="Times New Roman"/>
                <a:ea typeface="Times New Roman"/>
                <a:cs typeface="Times New Roman"/>
                <a:sym typeface="Times New Roman"/>
              </a:rPr>
              <a:t>: En encourageant la diversité des idées et des points de vue, la collaboration favorise la génération d'idées nouvelles et innovantes, ce qui peut conduire à des solutions créatives et originales.</a:t>
            </a:r>
            <a:endParaRPr sz="5600">
              <a:solidFill>
                <a:srgbClr val="000000"/>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ct val="100000"/>
              <a:buFont typeface="Times New Roman"/>
              <a:buChar char="❏"/>
            </a:pPr>
            <a:r>
              <a:rPr lang="fr" sz="5600" u="sng">
                <a:solidFill>
                  <a:srgbClr val="EB2121"/>
                </a:solidFill>
                <a:highlight>
                  <a:schemeClr val="lt1"/>
                </a:highlight>
                <a:latin typeface="Times New Roman"/>
                <a:ea typeface="Times New Roman"/>
                <a:cs typeface="Times New Roman"/>
                <a:sym typeface="Times New Roman"/>
              </a:rPr>
              <a:t>Apprentissage mutuel</a:t>
            </a:r>
            <a:r>
              <a:rPr lang="fr" sz="5600">
                <a:solidFill>
                  <a:srgbClr val="EB2121"/>
                </a:solidFill>
                <a:highlight>
                  <a:schemeClr val="lt1"/>
                </a:highlight>
                <a:latin typeface="Times New Roman"/>
                <a:ea typeface="Times New Roman"/>
                <a:cs typeface="Times New Roman"/>
                <a:sym typeface="Times New Roman"/>
              </a:rPr>
              <a:t> </a:t>
            </a:r>
            <a:r>
              <a:rPr lang="fr" sz="5600">
                <a:solidFill>
                  <a:srgbClr val="000000"/>
                </a:solidFill>
                <a:highlight>
                  <a:schemeClr val="lt1"/>
                </a:highlight>
                <a:latin typeface="Times New Roman"/>
                <a:ea typeface="Times New Roman"/>
                <a:cs typeface="Times New Roman"/>
                <a:sym typeface="Times New Roman"/>
              </a:rPr>
              <a:t>: La collaboration permet aux participants d'apprendre les uns des autres, d'échanger des connaissances et de développer de nouvelles compétences grâce à l'interaction avec des personnes ayant des expériences différentes.</a:t>
            </a:r>
            <a:endParaRPr sz="5600">
              <a:solidFill>
                <a:srgbClr val="000000"/>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ct val="100000"/>
              <a:buFont typeface="Times New Roman"/>
              <a:buChar char="❏"/>
            </a:pPr>
            <a:r>
              <a:rPr lang="fr" sz="5600" u="sng">
                <a:solidFill>
                  <a:srgbClr val="FF0000"/>
                </a:solidFill>
                <a:highlight>
                  <a:schemeClr val="lt1"/>
                </a:highlight>
                <a:latin typeface="Times New Roman"/>
                <a:ea typeface="Times New Roman"/>
                <a:cs typeface="Times New Roman"/>
                <a:sym typeface="Times New Roman"/>
              </a:rPr>
              <a:t>Augmentation de l'efficacité</a:t>
            </a:r>
            <a:r>
              <a:rPr lang="fr" sz="5600">
                <a:solidFill>
                  <a:srgbClr val="000000"/>
                </a:solidFill>
                <a:highlight>
                  <a:schemeClr val="lt1"/>
                </a:highlight>
                <a:latin typeface="Times New Roman"/>
                <a:ea typeface="Times New Roman"/>
                <a:cs typeface="Times New Roman"/>
                <a:sym typeface="Times New Roman"/>
              </a:rPr>
              <a:t> : En partageant la charge de travail et en travaillant en parallèle sur différentes tâches, les équipes collaboratives peuvent accomplir des tâches plus rapidement et de manière plus efficace.</a:t>
            </a:r>
            <a:endParaRPr sz="56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fr" sz="5200">
                <a:solidFill>
                  <a:srgbClr val="000000"/>
                </a:solidFill>
                <a:highlight>
                  <a:schemeClr val="lt1"/>
                </a:highlight>
                <a:latin typeface="Times New Roman"/>
                <a:ea typeface="Times New Roman"/>
                <a:cs typeface="Times New Roman"/>
                <a:sym typeface="Times New Roman"/>
              </a:rPr>
              <a:t> </a:t>
            </a:r>
            <a:endParaRPr sz="52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highlight>
                <a:schemeClr val="lt1"/>
              </a:highlight>
              <a:latin typeface="Arial"/>
              <a:ea typeface="Arial"/>
              <a:cs typeface="Arial"/>
              <a:sym typeface="Arial"/>
            </a:endParaRPr>
          </a:p>
          <a:p>
            <a:pPr indent="0" lvl="0" marL="0" rtl="0" algn="l">
              <a:spcBef>
                <a:spcPts val="0"/>
              </a:spcBef>
              <a:spcAft>
                <a:spcPts val="1200"/>
              </a:spcAft>
              <a:buNone/>
            </a:pPr>
            <a:r>
              <a:t/>
            </a:r>
            <a:endParaRPr>
              <a:solidFill>
                <a:srgbClr val="000000"/>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1587750"/>
            <a:ext cx="3706500" cy="12252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fr" sz="2666">
                <a:latin typeface="Nunito Sans"/>
                <a:ea typeface="Nunito Sans"/>
                <a:cs typeface="Nunito Sans"/>
                <a:sym typeface="Nunito Sans"/>
              </a:rPr>
              <a:t>2. Quelle est l’utilité du travail collaboratif?</a:t>
            </a:r>
            <a:endParaRPr sz="2666">
              <a:latin typeface="Nunito Sans"/>
              <a:ea typeface="Nunito Sans"/>
              <a:cs typeface="Nunito Sans"/>
              <a:sym typeface="Nunito Sans"/>
            </a:endParaRPr>
          </a:p>
          <a:p>
            <a:pPr indent="0" lvl="0" marL="0" rtl="0" algn="l">
              <a:spcBef>
                <a:spcPts val="0"/>
              </a:spcBef>
              <a:spcAft>
                <a:spcPts val="0"/>
              </a:spcAft>
              <a:buNone/>
            </a:pPr>
            <a:r>
              <a:t/>
            </a:r>
            <a:endParaRPr sz="3600"/>
          </a:p>
        </p:txBody>
      </p:sp>
      <p:sp>
        <p:nvSpPr>
          <p:cNvPr id="85" name="Google Shape;85;p16"/>
          <p:cNvSpPr txBox="1"/>
          <p:nvPr>
            <p:ph idx="1" type="body"/>
          </p:nvPr>
        </p:nvSpPr>
        <p:spPr>
          <a:xfrm>
            <a:off x="4463675" y="49200"/>
            <a:ext cx="4680300" cy="5221800"/>
          </a:xfrm>
          <a:prstGeom prst="rect">
            <a:avLst/>
          </a:prstGeom>
        </p:spPr>
        <p:txBody>
          <a:bodyPr anchorCtr="0" anchor="t" bIns="91425" lIns="91425" spcFirstLastPara="1" rIns="91425" wrap="square" tIns="91425">
            <a:normAutofit fontScale="25000"/>
          </a:bodyPr>
          <a:lstStyle/>
          <a:p>
            <a:pPr indent="-323544" lvl="0" marL="457200" rtl="0" algn="l">
              <a:spcBef>
                <a:spcPts val="1200"/>
              </a:spcBef>
              <a:spcAft>
                <a:spcPts val="0"/>
              </a:spcAft>
              <a:buClr>
                <a:srgbClr val="000000"/>
              </a:buClr>
              <a:buSzPct val="100000"/>
              <a:buFont typeface="Times New Roman"/>
              <a:buChar char="❏"/>
            </a:pPr>
            <a:r>
              <a:rPr lang="fr" sz="5980" u="sng">
                <a:solidFill>
                  <a:srgbClr val="EB2121"/>
                </a:solidFill>
                <a:highlight>
                  <a:schemeClr val="lt1"/>
                </a:highlight>
                <a:latin typeface="Times New Roman"/>
                <a:ea typeface="Times New Roman"/>
                <a:cs typeface="Times New Roman"/>
                <a:sym typeface="Times New Roman"/>
              </a:rPr>
              <a:t>Création d'un environnement positif </a:t>
            </a:r>
            <a:r>
              <a:rPr lang="fr" sz="5980">
                <a:solidFill>
                  <a:srgbClr val="000000"/>
                </a:solidFill>
                <a:highlight>
                  <a:schemeClr val="lt1"/>
                </a:highlight>
                <a:latin typeface="Times New Roman"/>
                <a:ea typeface="Times New Roman"/>
                <a:cs typeface="Times New Roman"/>
                <a:sym typeface="Times New Roman"/>
              </a:rPr>
              <a:t>: Le travail collaboratif favorise la communication ouverte, la confiance mutuelle et la reconnaissance du travail des autres, ce qui contribue à créer un environnement de travail positif et motivant.</a:t>
            </a:r>
            <a:endParaRPr sz="598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5980">
              <a:solidFill>
                <a:srgbClr val="000000"/>
              </a:solidFill>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rPr lang="fr" sz="5980">
                <a:solidFill>
                  <a:srgbClr val="000000"/>
                </a:solidFill>
                <a:highlight>
                  <a:schemeClr val="lt1"/>
                </a:highlight>
                <a:latin typeface="Times New Roman"/>
                <a:ea typeface="Times New Roman"/>
                <a:cs typeface="Times New Roman"/>
                <a:sym typeface="Times New Roman"/>
              </a:rPr>
              <a:t>En résumé le travail collaboratif permet de rassembler les ressources intellectuelles et créatives de plusieurs individus pour accomplir des tâches et atteindre des objectifs plus efficacement, tout en favorisant l'apprentissage, l'innovation et la construction de relations positives.</a:t>
            </a:r>
            <a:endParaRPr sz="598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7573">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fr" sz="5200">
                <a:solidFill>
                  <a:srgbClr val="000000"/>
                </a:solidFill>
                <a:highlight>
                  <a:schemeClr val="lt1"/>
                </a:highlight>
                <a:latin typeface="Times New Roman"/>
                <a:ea typeface="Times New Roman"/>
                <a:cs typeface="Times New Roman"/>
                <a:sym typeface="Times New Roman"/>
              </a:rPr>
              <a:t> </a:t>
            </a:r>
            <a:endParaRPr sz="52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highlight>
                <a:schemeClr val="lt1"/>
              </a:highlight>
              <a:latin typeface="Arial"/>
              <a:ea typeface="Arial"/>
              <a:cs typeface="Arial"/>
              <a:sym typeface="Arial"/>
            </a:endParaRPr>
          </a:p>
          <a:p>
            <a:pPr indent="0" lvl="0" marL="0" rtl="0" algn="l">
              <a:spcBef>
                <a:spcPts val="0"/>
              </a:spcBef>
              <a:spcAft>
                <a:spcPts val="1200"/>
              </a:spcAft>
              <a:buNone/>
            </a:pPr>
            <a:r>
              <a:t/>
            </a:r>
            <a:endParaRPr>
              <a:solidFill>
                <a:srgbClr val="000000"/>
              </a:solidFill>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98525" y="500925"/>
            <a:ext cx="4332900" cy="250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fr" sz="2400">
                <a:latin typeface="Nunito Sans"/>
                <a:ea typeface="Nunito Sans"/>
                <a:cs typeface="Nunito Sans"/>
                <a:sym typeface="Nunito Sans"/>
              </a:rPr>
              <a:t>3.	Quels sont les outils de travail collaboratif les plus utilisés en entreprise? </a:t>
            </a:r>
            <a:endParaRPr sz="2400">
              <a:latin typeface="Nunito Sans"/>
              <a:ea typeface="Nunito Sans"/>
              <a:cs typeface="Nunito Sans"/>
              <a:sym typeface="Nunito Sans"/>
            </a:endParaRPr>
          </a:p>
          <a:p>
            <a:pPr indent="0" lvl="0" marL="0" rtl="0" algn="l">
              <a:lnSpc>
                <a:spcPct val="115000"/>
              </a:lnSpc>
              <a:spcBef>
                <a:spcPts val="0"/>
              </a:spcBef>
              <a:spcAft>
                <a:spcPts val="0"/>
              </a:spcAft>
              <a:buNone/>
            </a:pPr>
            <a:r>
              <a:t/>
            </a:r>
            <a:endParaRPr sz="2400">
              <a:latin typeface="Nunito Sans"/>
              <a:ea typeface="Nunito Sans"/>
              <a:cs typeface="Nunito Sans"/>
              <a:sym typeface="Nunito Sans"/>
            </a:endParaRPr>
          </a:p>
          <a:p>
            <a:pPr indent="-365760" lvl="0" marL="457200" rtl="0" algn="l">
              <a:lnSpc>
                <a:spcPct val="115000"/>
              </a:lnSpc>
              <a:spcBef>
                <a:spcPts val="0"/>
              </a:spcBef>
              <a:spcAft>
                <a:spcPts val="0"/>
              </a:spcAft>
              <a:buSzPct val="100000"/>
              <a:buFont typeface="Nunito Sans"/>
              <a:buChar char="❖"/>
            </a:pPr>
            <a:r>
              <a:rPr lang="fr" sz="2400">
                <a:latin typeface="Nunito Sans"/>
                <a:ea typeface="Nunito Sans"/>
                <a:cs typeface="Nunito Sans"/>
                <a:sym typeface="Nunito Sans"/>
              </a:rPr>
              <a:t>Pour le partage de fichiers</a:t>
            </a:r>
            <a:endParaRPr sz="2400">
              <a:latin typeface="Nunito Sans"/>
              <a:ea typeface="Nunito Sans"/>
              <a:cs typeface="Nunito Sans"/>
              <a:sym typeface="Nunito Sans"/>
            </a:endParaRPr>
          </a:p>
          <a:p>
            <a:pPr indent="-365760" lvl="0" marL="457200" rtl="0" algn="l">
              <a:lnSpc>
                <a:spcPct val="115000"/>
              </a:lnSpc>
              <a:spcBef>
                <a:spcPts val="0"/>
              </a:spcBef>
              <a:spcAft>
                <a:spcPts val="0"/>
              </a:spcAft>
              <a:buSzPct val="100000"/>
              <a:buFont typeface="Nunito Sans"/>
              <a:buChar char="❖"/>
            </a:pPr>
            <a:r>
              <a:rPr lang="fr" sz="2400">
                <a:latin typeface="Nunito Sans"/>
                <a:ea typeface="Nunito Sans"/>
                <a:cs typeface="Nunito Sans"/>
                <a:sym typeface="Nunito Sans"/>
              </a:rPr>
              <a:t>Pour les vidéo-conférences</a:t>
            </a:r>
            <a:endParaRPr sz="2400">
              <a:latin typeface="Nunito Sans"/>
              <a:ea typeface="Nunito Sans"/>
              <a:cs typeface="Nunito Sans"/>
              <a:sym typeface="Nunito Sans"/>
            </a:endParaRPr>
          </a:p>
          <a:p>
            <a:pPr indent="-365760" lvl="0" marL="457200" rtl="0" algn="l">
              <a:lnSpc>
                <a:spcPct val="115000"/>
              </a:lnSpc>
              <a:spcBef>
                <a:spcPts val="0"/>
              </a:spcBef>
              <a:spcAft>
                <a:spcPts val="0"/>
              </a:spcAft>
              <a:buSzPct val="100000"/>
              <a:buFont typeface="Nunito Sans"/>
              <a:buChar char="❖"/>
            </a:pPr>
            <a:r>
              <a:rPr lang="fr" sz="2400">
                <a:latin typeface="Nunito Sans"/>
                <a:ea typeface="Nunito Sans"/>
                <a:cs typeface="Nunito Sans"/>
                <a:sym typeface="Nunito Sans"/>
              </a:rPr>
              <a:t>Pour la gestion de projet</a:t>
            </a:r>
            <a:endParaRPr sz="2400">
              <a:latin typeface="Nunito Sans"/>
              <a:ea typeface="Nunito Sans"/>
              <a:cs typeface="Nunito Sans"/>
              <a:sym typeface="Nunito Sans"/>
            </a:endParaRPr>
          </a:p>
          <a:p>
            <a:pPr indent="-365760" lvl="0" marL="457200" rtl="0" algn="l">
              <a:lnSpc>
                <a:spcPct val="115000"/>
              </a:lnSpc>
              <a:spcBef>
                <a:spcPts val="0"/>
              </a:spcBef>
              <a:spcAft>
                <a:spcPts val="0"/>
              </a:spcAft>
              <a:buSzPct val="100000"/>
              <a:buFont typeface="Nunito Sans"/>
              <a:buChar char="❖"/>
            </a:pPr>
            <a:r>
              <a:rPr lang="fr" sz="2400">
                <a:latin typeface="Nunito Sans"/>
                <a:ea typeface="Nunito Sans"/>
                <a:cs typeface="Nunito Sans"/>
                <a:sym typeface="Nunito Sans"/>
              </a:rPr>
              <a:t>Pour les réseaux sociaux d'entreprise</a:t>
            </a:r>
            <a:endParaRPr sz="2400">
              <a:latin typeface="Nunito Sans"/>
              <a:ea typeface="Nunito Sans"/>
              <a:cs typeface="Nunito Sans"/>
              <a:sym typeface="Nunito Sans"/>
            </a:endParaRPr>
          </a:p>
          <a:p>
            <a:pPr indent="0" lvl="0" marL="0" rtl="0" algn="l">
              <a:spcBef>
                <a:spcPts val="0"/>
              </a:spcBef>
              <a:spcAft>
                <a:spcPts val="0"/>
              </a:spcAft>
              <a:buNone/>
            </a:pPr>
            <a:r>
              <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4304025" y="0"/>
            <a:ext cx="4839974"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71850" y="500925"/>
            <a:ext cx="4166400" cy="2508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fr"/>
              <a:t> </a:t>
            </a:r>
            <a:r>
              <a:rPr lang="fr" u="sng"/>
              <a:t>Pour le partage de fichiers</a:t>
            </a:r>
            <a:r>
              <a:rPr lang="fr"/>
              <a:t> : Dropbox, Drive, Microsoft SkyDrive, …</a:t>
            </a:r>
            <a:endParaRPr/>
          </a:p>
        </p:txBody>
      </p:sp>
      <p:sp>
        <p:nvSpPr>
          <p:cNvPr id="98" name="Google Shape;98;p18"/>
          <p:cNvSpPr txBox="1"/>
          <p:nvPr>
            <p:ph idx="1" type="body"/>
          </p:nvPr>
        </p:nvSpPr>
        <p:spPr>
          <a:xfrm>
            <a:off x="4658000" y="32770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2000">
                <a:solidFill>
                  <a:srgbClr val="122959"/>
                </a:solidFill>
              </a:rPr>
              <a:t>Ces solutions proposent de sauvegarder des données en ligne pour échanger des fichiers.</a:t>
            </a:r>
            <a:endParaRPr sz="2000">
              <a:solidFill>
                <a:srgbClr val="122959"/>
              </a:solidFill>
            </a:endParaRPr>
          </a:p>
        </p:txBody>
      </p:sp>
      <p:pic>
        <p:nvPicPr>
          <p:cNvPr id="99" name="Google Shape;99;p18"/>
          <p:cNvPicPr preferRelativeResize="0"/>
          <p:nvPr/>
        </p:nvPicPr>
        <p:blipFill>
          <a:blip r:embed="rId3">
            <a:alphaModFix/>
          </a:blip>
          <a:stretch>
            <a:fillRect/>
          </a:stretch>
        </p:blipFill>
        <p:spPr>
          <a:xfrm>
            <a:off x="4447025" y="1798900"/>
            <a:ext cx="2323475" cy="1305500"/>
          </a:xfrm>
          <a:prstGeom prst="rect">
            <a:avLst/>
          </a:prstGeom>
          <a:noFill/>
          <a:ln>
            <a:noFill/>
          </a:ln>
        </p:spPr>
      </p:pic>
      <p:pic>
        <p:nvPicPr>
          <p:cNvPr id="100" name="Google Shape;100;p18"/>
          <p:cNvPicPr preferRelativeResize="0"/>
          <p:nvPr/>
        </p:nvPicPr>
        <p:blipFill>
          <a:blip r:embed="rId4">
            <a:alphaModFix/>
          </a:blip>
          <a:stretch>
            <a:fillRect/>
          </a:stretch>
        </p:blipFill>
        <p:spPr>
          <a:xfrm>
            <a:off x="6490663" y="3295650"/>
            <a:ext cx="2466975" cy="1847850"/>
          </a:xfrm>
          <a:prstGeom prst="rect">
            <a:avLst/>
          </a:prstGeom>
          <a:noFill/>
          <a:ln>
            <a:noFill/>
          </a:ln>
        </p:spPr>
      </p:pic>
      <p:pic>
        <p:nvPicPr>
          <p:cNvPr id="101" name="Google Shape;101;p18"/>
          <p:cNvPicPr preferRelativeResize="0"/>
          <p:nvPr/>
        </p:nvPicPr>
        <p:blipFill>
          <a:blip r:embed="rId5">
            <a:alphaModFix/>
          </a:blip>
          <a:stretch>
            <a:fillRect/>
          </a:stretch>
        </p:blipFill>
        <p:spPr>
          <a:xfrm>
            <a:off x="206100" y="2824925"/>
            <a:ext cx="3897900" cy="215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4005600" cy="25089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Char char="❖"/>
            </a:pPr>
            <a:r>
              <a:rPr lang="fr" u="sng"/>
              <a:t>Pour les vidéo-conférences:</a:t>
            </a:r>
            <a:endParaRPr u="sng"/>
          </a:p>
          <a:p>
            <a:pPr indent="0" lvl="0" marL="457200" rtl="0" algn="l">
              <a:spcBef>
                <a:spcPts val="0"/>
              </a:spcBef>
              <a:spcAft>
                <a:spcPts val="0"/>
              </a:spcAft>
              <a:buNone/>
            </a:pPr>
            <a:r>
              <a:rPr lang="fr"/>
              <a:t>Ma Visioconférence, Microsoft Office Live Meeting, Zoom</a:t>
            </a:r>
            <a:endParaRPr/>
          </a:p>
        </p:txBody>
      </p:sp>
      <p:sp>
        <p:nvSpPr>
          <p:cNvPr id="107" name="Google Shape;107;p19"/>
          <p:cNvSpPr txBox="1"/>
          <p:nvPr>
            <p:ph idx="1" type="body"/>
          </p:nvPr>
        </p:nvSpPr>
        <p:spPr>
          <a:xfrm>
            <a:off x="4572000" y="1811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2000">
                <a:solidFill>
                  <a:srgbClr val="122959"/>
                </a:solidFill>
              </a:rPr>
              <a:t>ces derniers facilitent la collaboration entre l'entreprise et ses interlocuteurs distancés (clients, partenaires, distributeurs, filiales).</a:t>
            </a:r>
            <a:endParaRPr sz="2000">
              <a:solidFill>
                <a:srgbClr val="122959"/>
              </a:solidFill>
            </a:endParaRPr>
          </a:p>
        </p:txBody>
      </p:sp>
      <p:pic>
        <p:nvPicPr>
          <p:cNvPr id="108" name="Google Shape;108;p19"/>
          <p:cNvPicPr preferRelativeResize="0"/>
          <p:nvPr/>
        </p:nvPicPr>
        <p:blipFill>
          <a:blip r:embed="rId3">
            <a:alphaModFix/>
          </a:blip>
          <a:stretch>
            <a:fillRect/>
          </a:stretch>
        </p:blipFill>
        <p:spPr>
          <a:xfrm>
            <a:off x="85775" y="2657525"/>
            <a:ext cx="4098325" cy="2419350"/>
          </a:xfrm>
          <a:prstGeom prst="rect">
            <a:avLst/>
          </a:prstGeom>
          <a:noFill/>
          <a:ln>
            <a:noFill/>
          </a:ln>
        </p:spPr>
      </p:pic>
      <p:pic>
        <p:nvPicPr>
          <p:cNvPr id="109" name="Google Shape;109;p19"/>
          <p:cNvPicPr preferRelativeResize="0"/>
          <p:nvPr/>
        </p:nvPicPr>
        <p:blipFill>
          <a:blip r:embed="rId4">
            <a:alphaModFix/>
          </a:blip>
          <a:stretch>
            <a:fillRect/>
          </a:stretch>
        </p:blipFill>
        <p:spPr>
          <a:xfrm>
            <a:off x="4653613" y="3751775"/>
            <a:ext cx="3857625" cy="1181100"/>
          </a:xfrm>
          <a:prstGeom prst="rect">
            <a:avLst/>
          </a:prstGeom>
          <a:noFill/>
          <a:ln>
            <a:noFill/>
          </a:ln>
        </p:spPr>
      </p:pic>
      <p:pic>
        <p:nvPicPr>
          <p:cNvPr id="110" name="Google Shape;110;p19"/>
          <p:cNvPicPr preferRelativeResize="0"/>
          <p:nvPr/>
        </p:nvPicPr>
        <p:blipFill>
          <a:blip r:embed="rId5">
            <a:alphaModFix/>
          </a:blip>
          <a:stretch>
            <a:fillRect/>
          </a:stretch>
        </p:blipFill>
        <p:spPr>
          <a:xfrm>
            <a:off x="5427675" y="2043975"/>
            <a:ext cx="285750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71875" y="500925"/>
            <a:ext cx="4298700" cy="25089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Char char="❖"/>
            </a:pPr>
            <a:r>
              <a:rPr lang="fr" u="sng"/>
              <a:t>Pour la gestion de projet</a:t>
            </a:r>
            <a:r>
              <a:rPr lang="fr" u="sng"/>
              <a:t>:</a:t>
            </a:r>
            <a:endParaRPr u="sng"/>
          </a:p>
          <a:p>
            <a:pPr indent="0" lvl="0" marL="457200" rtl="0" algn="l">
              <a:spcBef>
                <a:spcPts val="0"/>
              </a:spcBef>
              <a:spcAft>
                <a:spcPts val="0"/>
              </a:spcAft>
              <a:buNone/>
            </a:pPr>
            <a:r>
              <a:rPr lang="fr"/>
              <a:t>Asana, Microsoft Project, Monday.com, Smartsheet, ...</a:t>
            </a:r>
            <a:endParaRPr/>
          </a:p>
        </p:txBody>
      </p:sp>
      <p:sp>
        <p:nvSpPr>
          <p:cNvPr id="116" name="Google Shape;116;p20"/>
          <p:cNvSpPr txBox="1"/>
          <p:nvPr>
            <p:ph idx="1" type="body"/>
          </p:nvPr>
        </p:nvSpPr>
        <p:spPr>
          <a:xfrm>
            <a:off x="4572000" y="1811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000">
                <a:solidFill>
                  <a:srgbClr val="122959"/>
                </a:solidFill>
              </a:rPr>
              <a:t>Ces outils permettent de faciliter la planification, l'organisation, l'exécution et le suivi des projets.</a:t>
            </a:r>
            <a:endParaRPr sz="2000">
              <a:solidFill>
                <a:srgbClr val="122959"/>
              </a:solidFill>
            </a:endParaRPr>
          </a:p>
          <a:p>
            <a:pPr indent="0" lvl="0" marL="0" rtl="0" algn="l">
              <a:spcBef>
                <a:spcPts val="1200"/>
              </a:spcBef>
              <a:spcAft>
                <a:spcPts val="0"/>
              </a:spcAft>
              <a:buNone/>
            </a:pPr>
            <a:r>
              <a:t/>
            </a:r>
            <a:endParaRPr sz="2000">
              <a:solidFill>
                <a:srgbClr val="122959"/>
              </a:solidFill>
            </a:endParaRPr>
          </a:p>
          <a:p>
            <a:pPr indent="0" lvl="0" marL="0" rtl="0" algn="l">
              <a:spcBef>
                <a:spcPts val="1200"/>
              </a:spcBef>
              <a:spcAft>
                <a:spcPts val="1200"/>
              </a:spcAft>
              <a:buNone/>
            </a:pPr>
            <a:r>
              <a:t/>
            </a:r>
            <a:endParaRPr sz="2000">
              <a:solidFill>
                <a:srgbClr val="122959"/>
              </a:solidFill>
            </a:endParaRPr>
          </a:p>
        </p:txBody>
      </p:sp>
      <p:pic>
        <p:nvPicPr>
          <p:cNvPr id="117" name="Google Shape;117;p20"/>
          <p:cNvPicPr preferRelativeResize="0"/>
          <p:nvPr/>
        </p:nvPicPr>
        <p:blipFill>
          <a:blip r:embed="rId3">
            <a:alphaModFix/>
          </a:blip>
          <a:stretch>
            <a:fillRect/>
          </a:stretch>
        </p:blipFill>
        <p:spPr>
          <a:xfrm>
            <a:off x="0" y="3188875"/>
            <a:ext cx="2524125" cy="1600200"/>
          </a:xfrm>
          <a:prstGeom prst="rect">
            <a:avLst/>
          </a:prstGeom>
          <a:noFill/>
          <a:ln>
            <a:noFill/>
          </a:ln>
        </p:spPr>
      </p:pic>
      <p:pic>
        <p:nvPicPr>
          <p:cNvPr id="118" name="Google Shape;118;p20"/>
          <p:cNvPicPr preferRelativeResize="0"/>
          <p:nvPr/>
        </p:nvPicPr>
        <p:blipFill>
          <a:blip r:embed="rId4">
            <a:alphaModFix/>
          </a:blip>
          <a:stretch>
            <a:fillRect/>
          </a:stretch>
        </p:blipFill>
        <p:spPr>
          <a:xfrm>
            <a:off x="4572000" y="3371850"/>
            <a:ext cx="2783475" cy="1771650"/>
          </a:xfrm>
          <a:prstGeom prst="rect">
            <a:avLst/>
          </a:prstGeom>
          <a:noFill/>
          <a:ln>
            <a:noFill/>
          </a:ln>
        </p:spPr>
      </p:pic>
      <p:pic>
        <p:nvPicPr>
          <p:cNvPr id="119" name="Google Shape;119;p20"/>
          <p:cNvPicPr preferRelativeResize="0"/>
          <p:nvPr/>
        </p:nvPicPr>
        <p:blipFill>
          <a:blip r:embed="rId5">
            <a:alphaModFix/>
          </a:blip>
          <a:stretch>
            <a:fillRect/>
          </a:stretch>
        </p:blipFill>
        <p:spPr>
          <a:xfrm>
            <a:off x="6077838" y="1771650"/>
            <a:ext cx="2847975" cy="1600200"/>
          </a:xfrm>
          <a:prstGeom prst="rect">
            <a:avLst/>
          </a:prstGeom>
          <a:noFill/>
          <a:ln>
            <a:noFill/>
          </a:ln>
        </p:spPr>
      </p:pic>
      <p:pic>
        <p:nvPicPr>
          <p:cNvPr id="120" name="Google Shape;120;p20"/>
          <p:cNvPicPr preferRelativeResize="0"/>
          <p:nvPr/>
        </p:nvPicPr>
        <p:blipFill>
          <a:blip r:embed="rId6">
            <a:alphaModFix/>
          </a:blip>
          <a:stretch>
            <a:fillRect/>
          </a:stretch>
        </p:blipFill>
        <p:spPr>
          <a:xfrm>
            <a:off x="2600150" y="3181100"/>
            <a:ext cx="1703875" cy="160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71875" y="500925"/>
            <a:ext cx="4298700" cy="25089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Char char="❖"/>
            </a:pPr>
            <a:r>
              <a:rPr lang="fr" u="sng"/>
              <a:t>Pour les réseaux sociaux d'entreprise</a:t>
            </a:r>
            <a:r>
              <a:rPr lang="fr" u="sng"/>
              <a:t>:</a:t>
            </a:r>
            <a:endParaRPr u="sng"/>
          </a:p>
          <a:p>
            <a:pPr indent="0" lvl="0" marL="457200" rtl="0" algn="l">
              <a:spcBef>
                <a:spcPts val="0"/>
              </a:spcBef>
              <a:spcAft>
                <a:spcPts val="0"/>
              </a:spcAft>
              <a:buNone/>
            </a:pPr>
            <a:r>
              <a:rPr lang="fr"/>
              <a:t>Yammer, Workplace by Facebook, Slack</a:t>
            </a:r>
            <a:r>
              <a:rPr lang="fr"/>
              <a:t>, ...</a:t>
            </a:r>
            <a:endParaRPr/>
          </a:p>
        </p:txBody>
      </p:sp>
      <p:sp>
        <p:nvSpPr>
          <p:cNvPr id="126" name="Google Shape;126;p21"/>
          <p:cNvSpPr txBox="1"/>
          <p:nvPr>
            <p:ph idx="1" type="body"/>
          </p:nvPr>
        </p:nvSpPr>
        <p:spPr>
          <a:xfrm>
            <a:off x="4572000" y="1811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000">
                <a:solidFill>
                  <a:srgbClr val="122959"/>
                </a:solidFill>
              </a:rPr>
              <a:t>Ils  sont spécifiquement conçus pour répondre au besoins internes de collaboration et de communication entre les personnes </a:t>
            </a:r>
            <a:r>
              <a:rPr lang="fr" sz="2000">
                <a:solidFill>
                  <a:srgbClr val="122959"/>
                </a:solidFill>
              </a:rPr>
              <a:t>de l'entreprise</a:t>
            </a:r>
            <a:r>
              <a:rPr lang="fr" sz="2000">
                <a:solidFill>
                  <a:srgbClr val="122959"/>
                </a:solidFill>
              </a:rPr>
              <a:t> (ex. : organiser un afterwork, partager un événement).</a:t>
            </a:r>
            <a:endParaRPr sz="2000">
              <a:solidFill>
                <a:srgbClr val="122959"/>
              </a:solidFill>
            </a:endParaRPr>
          </a:p>
          <a:p>
            <a:pPr indent="0" lvl="0" marL="0" rtl="0" algn="l">
              <a:spcBef>
                <a:spcPts val="1200"/>
              </a:spcBef>
              <a:spcAft>
                <a:spcPts val="0"/>
              </a:spcAft>
              <a:buNone/>
            </a:pPr>
            <a:r>
              <a:t/>
            </a:r>
            <a:endParaRPr sz="2000">
              <a:solidFill>
                <a:srgbClr val="122959"/>
              </a:solidFill>
            </a:endParaRPr>
          </a:p>
          <a:p>
            <a:pPr indent="0" lvl="0" marL="0" rtl="0" algn="l">
              <a:spcBef>
                <a:spcPts val="1200"/>
              </a:spcBef>
              <a:spcAft>
                <a:spcPts val="1200"/>
              </a:spcAft>
              <a:buNone/>
            </a:pPr>
            <a:r>
              <a:t/>
            </a:r>
            <a:endParaRPr sz="2000">
              <a:solidFill>
                <a:srgbClr val="122959"/>
              </a:solidFill>
            </a:endParaRPr>
          </a:p>
        </p:txBody>
      </p:sp>
      <p:pic>
        <p:nvPicPr>
          <p:cNvPr id="127" name="Google Shape;127;p21"/>
          <p:cNvPicPr preferRelativeResize="0"/>
          <p:nvPr/>
        </p:nvPicPr>
        <p:blipFill>
          <a:blip r:embed="rId3">
            <a:alphaModFix/>
          </a:blip>
          <a:stretch>
            <a:fillRect/>
          </a:stretch>
        </p:blipFill>
        <p:spPr>
          <a:xfrm>
            <a:off x="245675" y="3128075"/>
            <a:ext cx="3282596" cy="1828875"/>
          </a:xfrm>
          <a:prstGeom prst="rect">
            <a:avLst/>
          </a:prstGeom>
          <a:noFill/>
          <a:ln>
            <a:noFill/>
          </a:ln>
        </p:spPr>
      </p:pic>
      <p:pic>
        <p:nvPicPr>
          <p:cNvPr id="128" name="Google Shape;128;p21"/>
          <p:cNvPicPr preferRelativeResize="0"/>
          <p:nvPr/>
        </p:nvPicPr>
        <p:blipFill>
          <a:blip r:embed="rId4">
            <a:alphaModFix/>
          </a:blip>
          <a:stretch>
            <a:fillRect/>
          </a:stretch>
        </p:blipFill>
        <p:spPr>
          <a:xfrm>
            <a:off x="3814325" y="3166200"/>
            <a:ext cx="2600325" cy="1752600"/>
          </a:xfrm>
          <a:prstGeom prst="rect">
            <a:avLst/>
          </a:prstGeom>
          <a:noFill/>
          <a:ln>
            <a:noFill/>
          </a:ln>
        </p:spPr>
      </p:pic>
      <p:pic>
        <p:nvPicPr>
          <p:cNvPr id="129" name="Google Shape;129;p21"/>
          <p:cNvPicPr preferRelativeResize="0"/>
          <p:nvPr/>
        </p:nvPicPr>
        <p:blipFill>
          <a:blip r:embed="rId5">
            <a:alphaModFix/>
          </a:blip>
          <a:stretch>
            <a:fillRect/>
          </a:stretch>
        </p:blipFill>
        <p:spPr>
          <a:xfrm>
            <a:off x="6414649" y="2571750"/>
            <a:ext cx="2729350" cy="154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