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8" r:id="rId3"/>
    <p:sldId id="259" r:id="rId4"/>
    <p:sldId id="260" r:id="rId5"/>
    <p:sldId id="262" r:id="rId6"/>
    <p:sldId id="263" r:id="rId7"/>
    <p:sldId id="264" r:id="rId8"/>
    <p:sldId id="261" r:id="rId9"/>
    <p:sldId id="268" r:id="rId10"/>
    <p:sldId id="269" r:id="rId11"/>
    <p:sldId id="270" r:id="rId12"/>
    <p:sldId id="271" r:id="rId13"/>
    <p:sldId id="272" r:id="rId14"/>
    <p:sldId id="257" r:id="rId15"/>
    <p:sldId id="273" r:id="rId16"/>
    <p:sldId id="265" r:id="rId17"/>
  </p:sldIdLst>
  <p:sldSz cx="18288000" cy="10287000"/>
  <p:notesSz cx="6858000" cy="9144000"/>
  <p:embeddedFontLst>
    <p:embeddedFont>
      <p:font typeface="Bryndan Write" panose="020B0604020202020204" charset="0"/>
      <p:regular r:id="rId19"/>
    </p:embeddedFont>
    <p:embeddedFont>
      <p:font typeface="Calibri" panose="020F050202020403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1" d="100"/>
          <a:sy n="41" d="100"/>
        </p:scale>
        <p:origin x="82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EF6AEF-7ED5-4DDE-A3C3-AFFEB8A96447}" type="datetimeFigureOut">
              <a:rPr lang="en-US" smtClean="0"/>
              <a:t>3/24/2025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59D1A-CDF3-47A0-9C0F-4CE558B74B1E}" type="slidenum">
              <a:rPr lang="en-US" smtClean="0"/>
              <a:t>‹#›</a:t>
            </a:fld>
            <a:endParaRPr lang="en-US"/>
          </a:p>
        </p:txBody>
      </p:sp>
    </p:spTree>
    <p:extLst>
      <p:ext uri="{BB962C8B-B14F-4D97-AF65-F5344CB8AC3E}">
        <p14:creationId xmlns:p14="http://schemas.microsoft.com/office/powerpoint/2010/main" val="1696293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559D1A-CDF3-47A0-9C0F-4CE558B74B1E}" type="slidenum">
              <a:rPr lang="en-US" smtClean="0"/>
              <a:t>1</a:t>
            </a:fld>
            <a:endParaRPr lang="en-US"/>
          </a:p>
        </p:txBody>
      </p:sp>
    </p:spTree>
    <p:extLst>
      <p:ext uri="{BB962C8B-B14F-4D97-AF65-F5344CB8AC3E}">
        <p14:creationId xmlns:p14="http://schemas.microsoft.com/office/powerpoint/2010/main" val="784608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0.svg"/><Relationship Id="rId7" Type="http://schemas.openxmlformats.org/officeDocument/2006/relationships/image" Target="../media/image2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8.svg"/><Relationship Id="rId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28.sv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0.svg"/><Relationship Id="rId7" Type="http://schemas.openxmlformats.org/officeDocument/2006/relationships/image" Target="../media/image2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8.svg"/><Relationship Id="rId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28.sv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0.svg"/><Relationship Id="rId7" Type="http://schemas.openxmlformats.org/officeDocument/2006/relationships/image" Target="../media/image2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8.svg"/><Relationship Id="rId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28.sv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10.svg"/><Relationship Id="rId7" Type="http://schemas.openxmlformats.org/officeDocument/2006/relationships/image" Target="../media/image26.svg"/><Relationship Id="rId12" Type="http://schemas.openxmlformats.org/officeDocument/2006/relationships/image" Target="../media/image31.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8.svg"/><Relationship Id="rId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28.svg"/><Relationship Id="rId14" Type="http://schemas.openxmlformats.org/officeDocument/2006/relationships/image" Target="../media/image33.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1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20.sv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4.svg"/><Relationship Id="rId5" Type="http://schemas.openxmlformats.org/officeDocument/2006/relationships/image" Target="../media/image4.svg"/><Relationship Id="rId10" Type="http://schemas.openxmlformats.org/officeDocument/2006/relationships/image" Target="../media/image23.png"/><Relationship Id="rId4" Type="http://schemas.openxmlformats.org/officeDocument/2006/relationships/image" Target="../media/image3.png"/><Relationship Id="rId9" Type="http://schemas.openxmlformats.org/officeDocument/2006/relationships/image" Target="../media/image14.sv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8.svg"/><Relationship Id="rId7" Type="http://schemas.openxmlformats.org/officeDocument/2006/relationships/image" Target="../media/image10.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20.sv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0.svg"/><Relationship Id="rId7" Type="http://schemas.openxmlformats.org/officeDocument/2006/relationships/image" Target="../media/image22.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24.sv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0.svg"/><Relationship Id="rId7" Type="http://schemas.openxmlformats.org/officeDocument/2006/relationships/image" Target="../media/image2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8.svg"/><Relationship Id="rId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28.sv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1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20.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3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8.svg"/><Relationship Id="rId7" Type="http://schemas.openxmlformats.org/officeDocument/2006/relationships/image" Target="../media/image10.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6F8"/>
        </a:solidFill>
        <a:effectLst/>
      </p:bgPr>
    </p:bg>
    <p:spTree>
      <p:nvGrpSpPr>
        <p:cNvPr id="1" name=""/>
        <p:cNvGrpSpPr/>
        <p:nvPr/>
      </p:nvGrpSpPr>
      <p:grpSpPr>
        <a:xfrm>
          <a:off x="0" y="0"/>
          <a:ext cx="0" cy="0"/>
          <a:chOff x="0" y="0"/>
          <a:chExt cx="0" cy="0"/>
        </a:xfrm>
      </p:grpSpPr>
      <p:sp>
        <p:nvSpPr>
          <p:cNvPr id="2" name="Freeform 2"/>
          <p:cNvSpPr/>
          <p:nvPr/>
        </p:nvSpPr>
        <p:spPr>
          <a:xfrm rot="-1111954">
            <a:off x="2251339" y="-1104416"/>
            <a:ext cx="14464099" cy="12255037"/>
          </a:xfrm>
          <a:custGeom>
            <a:avLst/>
            <a:gdLst/>
            <a:ahLst/>
            <a:cxnLst/>
            <a:rect l="l" t="t" r="r" b="b"/>
            <a:pathLst>
              <a:path w="14464099" h="12255037">
                <a:moveTo>
                  <a:pt x="0" y="0"/>
                </a:moveTo>
                <a:lnTo>
                  <a:pt x="14464099" y="0"/>
                </a:lnTo>
                <a:lnTo>
                  <a:pt x="14464099" y="12255037"/>
                </a:lnTo>
                <a:lnTo>
                  <a:pt x="0" y="1225503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561637" y="1228126"/>
            <a:ext cx="15544909" cy="7830748"/>
          </a:xfrm>
          <a:custGeom>
            <a:avLst/>
            <a:gdLst/>
            <a:ahLst/>
            <a:cxnLst/>
            <a:rect l="l" t="t" r="r" b="b"/>
            <a:pathLst>
              <a:path w="15544909" h="7830748">
                <a:moveTo>
                  <a:pt x="0" y="0"/>
                </a:moveTo>
                <a:lnTo>
                  <a:pt x="15544910" y="0"/>
                </a:lnTo>
                <a:lnTo>
                  <a:pt x="15544910" y="7830748"/>
                </a:lnTo>
                <a:lnTo>
                  <a:pt x="0" y="783074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TextBox 4"/>
          <p:cNvSpPr txBox="1"/>
          <p:nvPr/>
        </p:nvSpPr>
        <p:spPr>
          <a:xfrm>
            <a:off x="3809764" y="2536589"/>
            <a:ext cx="10763514" cy="3659528"/>
          </a:xfrm>
          <a:prstGeom prst="rect">
            <a:avLst/>
          </a:prstGeom>
        </p:spPr>
        <p:txBody>
          <a:bodyPr lIns="0" tIns="0" rIns="0" bIns="0" rtlCol="0" anchor="t">
            <a:spAutoFit/>
          </a:bodyPr>
          <a:lstStyle/>
          <a:p>
            <a:pPr algn="ctr">
              <a:lnSpc>
                <a:spcPts val="15289"/>
              </a:lnSpc>
            </a:pPr>
            <a:r>
              <a:rPr lang="en-US" sz="8000" dirty="0">
                <a:latin typeface="Bryndan Write"/>
                <a:ea typeface="Bryndan Write"/>
                <a:cs typeface="Bryndan Write"/>
                <a:sym typeface="Bryndan Write"/>
              </a:rPr>
              <a:t>predicting movie ratings using machine learning</a:t>
            </a:r>
          </a:p>
        </p:txBody>
      </p:sp>
      <p:sp>
        <p:nvSpPr>
          <p:cNvPr id="5" name="Freeform 5"/>
          <p:cNvSpPr/>
          <p:nvPr/>
        </p:nvSpPr>
        <p:spPr>
          <a:xfrm rot="-3063825">
            <a:off x="1499980" y="6605039"/>
            <a:ext cx="1925370" cy="3229132"/>
          </a:xfrm>
          <a:custGeom>
            <a:avLst/>
            <a:gdLst/>
            <a:ahLst/>
            <a:cxnLst/>
            <a:rect l="l" t="t" r="r" b="b"/>
            <a:pathLst>
              <a:path w="1925370" h="3229132">
                <a:moveTo>
                  <a:pt x="0" y="0"/>
                </a:moveTo>
                <a:lnTo>
                  <a:pt x="1925370" y="0"/>
                </a:lnTo>
                <a:lnTo>
                  <a:pt x="1925370" y="3229132"/>
                </a:lnTo>
                <a:lnTo>
                  <a:pt x="0" y="322913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925703" y="700077"/>
            <a:ext cx="2180844" cy="4114800"/>
          </a:xfrm>
          <a:custGeom>
            <a:avLst/>
            <a:gdLst/>
            <a:ahLst/>
            <a:cxnLst/>
            <a:rect l="l" t="t" r="r" b="b"/>
            <a:pathLst>
              <a:path w="2180844" h="4114800">
                <a:moveTo>
                  <a:pt x="0" y="0"/>
                </a:moveTo>
                <a:lnTo>
                  <a:pt x="2180844" y="0"/>
                </a:lnTo>
                <a:lnTo>
                  <a:pt x="2180844"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rot="-1617254">
            <a:off x="15667258" y="7209647"/>
            <a:ext cx="4121875" cy="3325644"/>
          </a:xfrm>
          <a:custGeom>
            <a:avLst/>
            <a:gdLst/>
            <a:ahLst/>
            <a:cxnLst/>
            <a:rect l="l" t="t" r="r" b="b"/>
            <a:pathLst>
              <a:path w="4121875" h="3325644">
                <a:moveTo>
                  <a:pt x="0" y="0"/>
                </a:moveTo>
                <a:lnTo>
                  <a:pt x="4121874" y="0"/>
                </a:lnTo>
                <a:lnTo>
                  <a:pt x="4121874" y="3325644"/>
                </a:lnTo>
                <a:lnTo>
                  <a:pt x="0" y="332564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8" name="Freeform 8"/>
          <p:cNvSpPr/>
          <p:nvPr/>
        </p:nvSpPr>
        <p:spPr>
          <a:xfrm rot="-1634560">
            <a:off x="-383500" y="113939"/>
            <a:ext cx="4121875" cy="3325644"/>
          </a:xfrm>
          <a:custGeom>
            <a:avLst/>
            <a:gdLst/>
            <a:ahLst/>
            <a:cxnLst/>
            <a:rect l="l" t="t" r="r" b="b"/>
            <a:pathLst>
              <a:path w="4121875" h="3325644">
                <a:moveTo>
                  <a:pt x="0" y="0"/>
                </a:moveTo>
                <a:lnTo>
                  <a:pt x="4121875" y="0"/>
                </a:lnTo>
                <a:lnTo>
                  <a:pt x="4121875" y="3325644"/>
                </a:lnTo>
                <a:lnTo>
                  <a:pt x="0" y="332564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9" name="Group 9"/>
          <p:cNvGrpSpPr/>
          <p:nvPr/>
        </p:nvGrpSpPr>
        <p:grpSpPr>
          <a:xfrm>
            <a:off x="678776" y="3930789"/>
            <a:ext cx="267762" cy="26776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5405453" y="6439660"/>
            <a:ext cx="7857278" cy="883319"/>
          </a:xfrm>
          <a:prstGeom prst="rect">
            <a:avLst/>
          </a:prstGeom>
        </p:spPr>
        <p:txBody>
          <a:bodyPr lIns="0" tIns="0" rIns="0" bIns="0" rtlCol="0" anchor="t">
            <a:spAutoFit/>
          </a:bodyPr>
          <a:lstStyle/>
          <a:p>
            <a:pPr algn="ctr">
              <a:lnSpc>
                <a:spcPts val="7555"/>
              </a:lnSpc>
            </a:pPr>
            <a:r>
              <a:rPr lang="en-US" sz="5396" dirty="0">
                <a:solidFill>
                  <a:schemeClr val="bg1"/>
                </a:solidFill>
                <a:latin typeface="Bryndan Write"/>
                <a:ea typeface="Bryndan Write"/>
                <a:cs typeface="Bryndan Write"/>
                <a:sym typeface="Bryndan Write"/>
              </a:rPr>
              <a:t>by Celine Antrazi</a:t>
            </a:r>
          </a:p>
        </p:txBody>
      </p:sp>
      <p:grpSp>
        <p:nvGrpSpPr>
          <p:cNvPr id="13" name="Group 13"/>
          <p:cNvGrpSpPr/>
          <p:nvPr/>
        </p:nvGrpSpPr>
        <p:grpSpPr>
          <a:xfrm>
            <a:off x="334016" y="8219605"/>
            <a:ext cx="267762" cy="26776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5" name="TextBox 15"/>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6840354" y="8990538"/>
            <a:ext cx="267762" cy="267762"/>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8" name="TextBox 18"/>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4104912" y="9392181"/>
            <a:ext cx="267762" cy="267762"/>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1" name="TextBox 21"/>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5137691" y="760938"/>
            <a:ext cx="267762" cy="267762"/>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4" name="TextBox 24"/>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3128850" y="700077"/>
            <a:ext cx="267762" cy="267762"/>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7" name="TextBox 2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7460433" y="3663027"/>
            <a:ext cx="267762" cy="267762"/>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30" name="TextBox 30"/>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6F8"/>
        </a:solidFill>
        <a:effectLst/>
      </p:bgPr>
    </p:bg>
    <p:spTree>
      <p:nvGrpSpPr>
        <p:cNvPr id="1" name=""/>
        <p:cNvGrpSpPr/>
        <p:nvPr/>
      </p:nvGrpSpPr>
      <p:grpSpPr>
        <a:xfrm>
          <a:off x="0" y="0"/>
          <a:ext cx="0" cy="0"/>
          <a:chOff x="0" y="0"/>
          <a:chExt cx="0" cy="0"/>
        </a:xfrm>
      </p:grpSpPr>
      <p:sp>
        <p:nvSpPr>
          <p:cNvPr id="2" name="Freeform 2"/>
          <p:cNvSpPr/>
          <p:nvPr/>
        </p:nvSpPr>
        <p:spPr>
          <a:xfrm rot="-1634560">
            <a:off x="-82440" y="-62622"/>
            <a:ext cx="4121875" cy="3325644"/>
          </a:xfrm>
          <a:custGeom>
            <a:avLst/>
            <a:gdLst/>
            <a:ahLst/>
            <a:cxnLst/>
            <a:rect l="l" t="t" r="r" b="b"/>
            <a:pathLst>
              <a:path w="4121875" h="3325644">
                <a:moveTo>
                  <a:pt x="0" y="0"/>
                </a:moveTo>
                <a:lnTo>
                  <a:pt x="4121874" y="0"/>
                </a:lnTo>
                <a:lnTo>
                  <a:pt x="4121874" y="3325644"/>
                </a:lnTo>
                <a:lnTo>
                  <a:pt x="0" y="3325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458115" y="2630359"/>
            <a:ext cx="267762" cy="26776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5" name="TextBox 5"/>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894819" y="6574171"/>
            <a:ext cx="267762" cy="26776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8" name="TextBox 8"/>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6840354" y="8990538"/>
            <a:ext cx="267762" cy="26776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1611291" y="7593929"/>
            <a:ext cx="267762" cy="26776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4" name="TextBox 14"/>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5137691" y="760938"/>
            <a:ext cx="267762" cy="26776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7" name="TextBox 1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3128850" y="700077"/>
            <a:ext cx="267762" cy="26776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0" name="TextBox 20"/>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7556488" y="5727149"/>
            <a:ext cx="267762" cy="267762"/>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3" name="TextBox 23"/>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24" name="Freeform 24"/>
          <p:cNvSpPr/>
          <p:nvPr/>
        </p:nvSpPr>
        <p:spPr>
          <a:xfrm>
            <a:off x="5441724" y="2170895"/>
            <a:ext cx="7528577" cy="6794541"/>
          </a:xfrm>
          <a:custGeom>
            <a:avLst/>
            <a:gdLst/>
            <a:ahLst/>
            <a:cxnLst/>
            <a:rect l="l" t="t" r="r" b="b"/>
            <a:pathLst>
              <a:path w="7528577" h="6794541">
                <a:moveTo>
                  <a:pt x="0" y="0"/>
                </a:moveTo>
                <a:lnTo>
                  <a:pt x="7528576" y="0"/>
                </a:lnTo>
                <a:lnTo>
                  <a:pt x="7528576" y="6794541"/>
                </a:lnTo>
                <a:lnTo>
                  <a:pt x="0" y="67945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7" name="Freeform 27"/>
          <p:cNvSpPr/>
          <p:nvPr/>
        </p:nvSpPr>
        <p:spPr>
          <a:xfrm rot="-1617254">
            <a:off x="16092990" y="7327716"/>
            <a:ext cx="4121875" cy="3325644"/>
          </a:xfrm>
          <a:custGeom>
            <a:avLst/>
            <a:gdLst/>
            <a:ahLst/>
            <a:cxnLst/>
            <a:rect l="l" t="t" r="r" b="b"/>
            <a:pathLst>
              <a:path w="4121875" h="3325644">
                <a:moveTo>
                  <a:pt x="0" y="0"/>
                </a:moveTo>
                <a:lnTo>
                  <a:pt x="4121874" y="0"/>
                </a:lnTo>
                <a:lnTo>
                  <a:pt x="4121874" y="3325644"/>
                </a:lnTo>
                <a:lnTo>
                  <a:pt x="0" y="3325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8" name="Freeform 28"/>
          <p:cNvSpPr/>
          <p:nvPr/>
        </p:nvSpPr>
        <p:spPr>
          <a:xfrm rot="-206157">
            <a:off x="15104495" y="700229"/>
            <a:ext cx="2633934" cy="2942943"/>
          </a:xfrm>
          <a:custGeom>
            <a:avLst/>
            <a:gdLst/>
            <a:ahLst/>
            <a:cxnLst/>
            <a:rect l="l" t="t" r="r" b="b"/>
            <a:pathLst>
              <a:path w="2633934" h="2942943">
                <a:moveTo>
                  <a:pt x="0" y="0"/>
                </a:moveTo>
                <a:lnTo>
                  <a:pt x="2633933" y="0"/>
                </a:lnTo>
                <a:lnTo>
                  <a:pt x="2633933" y="2942942"/>
                </a:lnTo>
                <a:lnTo>
                  <a:pt x="0" y="29429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9" name="Freeform 29"/>
          <p:cNvSpPr/>
          <p:nvPr/>
        </p:nvSpPr>
        <p:spPr>
          <a:xfrm rot="-1091314">
            <a:off x="198252" y="7727809"/>
            <a:ext cx="2247620" cy="2136175"/>
          </a:xfrm>
          <a:custGeom>
            <a:avLst/>
            <a:gdLst/>
            <a:ahLst/>
            <a:cxnLst/>
            <a:rect l="l" t="t" r="r" b="b"/>
            <a:pathLst>
              <a:path w="2247620" h="2136175">
                <a:moveTo>
                  <a:pt x="0" y="0"/>
                </a:moveTo>
                <a:lnTo>
                  <a:pt x="2247619" y="0"/>
                </a:lnTo>
                <a:lnTo>
                  <a:pt x="2247619" y="2136176"/>
                </a:lnTo>
                <a:lnTo>
                  <a:pt x="0" y="213617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0" name="TextBox 30"/>
          <p:cNvSpPr txBox="1"/>
          <p:nvPr/>
        </p:nvSpPr>
        <p:spPr>
          <a:xfrm>
            <a:off x="4572000" y="819150"/>
            <a:ext cx="9144000" cy="1221681"/>
          </a:xfrm>
          <a:prstGeom prst="rect">
            <a:avLst/>
          </a:prstGeom>
        </p:spPr>
        <p:txBody>
          <a:bodyPr lIns="0" tIns="0" rIns="0" bIns="0" rtlCol="0" anchor="t">
            <a:spAutoFit/>
          </a:bodyPr>
          <a:lstStyle/>
          <a:p>
            <a:pPr algn="ctr">
              <a:lnSpc>
                <a:spcPts val="10500"/>
              </a:lnSpc>
            </a:pPr>
            <a:r>
              <a:rPr lang="en-US" sz="7500" dirty="0">
                <a:solidFill>
                  <a:srgbClr val="FFFFFF"/>
                </a:solidFill>
                <a:latin typeface="Bryndan Write"/>
                <a:ea typeface="Bryndan Write"/>
                <a:cs typeface="Bryndan Write"/>
                <a:sym typeface="Bryndan Write"/>
              </a:rPr>
              <a:t>models I used</a:t>
            </a:r>
          </a:p>
        </p:txBody>
      </p:sp>
      <p:sp>
        <p:nvSpPr>
          <p:cNvPr id="31" name="TextBox 31"/>
          <p:cNvSpPr txBox="1"/>
          <p:nvPr/>
        </p:nvSpPr>
        <p:spPr>
          <a:xfrm>
            <a:off x="6438159" y="2754827"/>
            <a:ext cx="5558426" cy="5940793"/>
          </a:xfrm>
          <a:prstGeom prst="rect">
            <a:avLst/>
          </a:prstGeom>
        </p:spPr>
        <p:txBody>
          <a:bodyPr lIns="0" tIns="0" rIns="0" bIns="0" rtlCol="0" anchor="t">
            <a:spAutoFit/>
          </a:bodyPr>
          <a:lstStyle/>
          <a:p>
            <a:pPr marL="742950" indent="-742950">
              <a:lnSpc>
                <a:spcPts val="5159"/>
              </a:lnSpc>
              <a:buFont typeface="+mj-lt"/>
              <a:buAutoNum type="arabicParenR"/>
            </a:pPr>
            <a:r>
              <a:rPr lang="en-US" sz="3750" dirty="0">
                <a:solidFill>
                  <a:srgbClr val="000000"/>
                </a:solidFill>
                <a:latin typeface="Bryndan Write"/>
                <a:ea typeface="Bryndan Write"/>
                <a:cs typeface="Bryndan Write"/>
                <a:sym typeface="Bryndan Write"/>
              </a:rPr>
              <a:t>linear regression</a:t>
            </a:r>
          </a:p>
          <a:p>
            <a:pPr marL="1485900" lvl="2" indent="-571500">
              <a:lnSpc>
                <a:spcPts val="5159"/>
              </a:lnSpc>
              <a:buFont typeface="Arial" panose="020B0604020202020204" pitchFamily="34" charset="0"/>
              <a:buChar char="•"/>
            </a:pPr>
            <a:r>
              <a:rPr lang="en-US" sz="3200" dirty="0">
                <a:solidFill>
                  <a:srgbClr val="000000"/>
                </a:solidFill>
                <a:latin typeface="Bryndan Write"/>
                <a:ea typeface="Bryndan Write"/>
                <a:cs typeface="Bryndan Write"/>
                <a:sym typeface="Bryndan Write"/>
              </a:rPr>
              <a:t>feature scaling</a:t>
            </a:r>
          </a:p>
          <a:p>
            <a:pPr marL="1485900" lvl="2" indent="-571500">
              <a:lnSpc>
                <a:spcPts val="5159"/>
              </a:lnSpc>
              <a:buFont typeface="Arial" panose="020B0604020202020204" pitchFamily="34" charset="0"/>
              <a:buChar char="•"/>
            </a:pPr>
            <a:r>
              <a:rPr lang="en-US" sz="3200" dirty="0">
                <a:solidFill>
                  <a:srgbClr val="000000"/>
                </a:solidFill>
                <a:latin typeface="Bryndan Write"/>
                <a:ea typeface="Bryndan Write"/>
                <a:cs typeface="Bryndan Write"/>
                <a:sym typeface="Bryndan Write"/>
              </a:rPr>
              <a:t>adding more features</a:t>
            </a:r>
          </a:p>
          <a:p>
            <a:pPr marL="742950" indent="-742950">
              <a:lnSpc>
                <a:spcPts val="5159"/>
              </a:lnSpc>
              <a:buAutoNum type="arabicParenR" startAt="2"/>
            </a:pPr>
            <a:r>
              <a:rPr lang="en-US" sz="3750" dirty="0">
                <a:solidFill>
                  <a:srgbClr val="000000"/>
                </a:solidFill>
                <a:latin typeface="Bryndan Write"/>
                <a:ea typeface="Bryndan Write"/>
                <a:cs typeface="Bryndan Write"/>
                <a:sym typeface="Bryndan Write"/>
              </a:rPr>
              <a:t>random forest regressor</a:t>
            </a:r>
          </a:p>
          <a:p>
            <a:pPr marL="1485900" lvl="2" indent="-571500">
              <a:lnSpc>
                <a:spcPts val="5159"/>
              </a:lnSpc>
              <a:buFont typeface="Arial" panose="020B0604020202020204" pitchFamily="34" charset="0"/>
              <a:buChar char="•"/>
            </a:pPr>
            <a:r>
              <a:rPr lang="en-US" sz="2800" dirty="0">
                <a:solidFill>
                  <a:srgbClr val="000000"/>
                </a:solidFill>
                <a:latin typeface="Bryndan Write"/>
                <a:ea typeface="Bryndan Write"/>
                <a:cs typeface="Bryndan Write"/>
                <a:sym typeface="Bryndan Write"/>
              </a:rPr>
              <a:t>hyperparameter tuning </a:t>
            </a:r>
          </a:p>
          <a:p>
            <a:pPr marL="1485900" lvl="2" indent="-571500">
              <a:lnSpc>
                <a:spcPts val="5159"/>
              </a:lnSpc>
              <a:buFont typeface="Arial" panose="020B0604020202020204" pitchFamily="34" charset="0"/>
              <a:buChar char="•"/>
            </a:pPr>
            <a:r>
              <a:rPr lang="en-US" sz="2800" dirty="0">
                <a:solidFill>
                  <a:srgbClr val="000000"/>
                </a:solidFill>
                <a:latin typeface="Bryndan Write"/>
                <a:ea typeface="Bryndan Write"/>
                <a:cs typeface="Bryndan Write"/>
                <a:sym typeface="Bryndan Write"/>
              </a:rPr>
              <a:t>gradient boosting regression</a:t>
            </a:r>
          </a:p>
          <a:p>
            <a:pPr>
              <a:lnSpc>
                <a:spcPts val="5159"/>
              </a:lnSpc>
            </a:pPr>
            <a:r>
              <a:rPr lang="en-US" sz="3750" dirty="0">
                <a:solidFill>
                  <a:srgbClr val="000000"/>
                </a:solidFill>
                <a:latin typeface="Bryndan Write"/>
                <a:ea typeface="Bryndan Write"/>
                <a:cs typeface="Bryndan Write"/>
                <a:sym typeface="Bryndan Write"/>
              </a:rPr>
              <a:t>3)  KNN regression</a:t>
            </a:r>
          </a:p>
        </p:txBody>
      </p:sp>
    </p:spTree>
    <p:extLst>
      <p:ext uri="{BB962C8B-B14F-4D97-AF65-F5344CB8AC3E}">
        <p14:creationId xmlns:p14="http://schemas.microsoft.com/office/powerpoint/2010/main" val="161039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6F8"/>
        </a:solidFill>
        <a:effectLst/>
      </p:bgPr>
    </p:bg>
    <p:spTree>
      <p:nvGrpSpPr>
        <p:cNvPr id="1" name=""/>
        <p:cNvGrpSpPr/>
        <p:nvPr/>
      </p:nvGrpSpPr>
      <p:grpSpPr>
        <a:xfrm>
          <a:off x="0" y="0"/>
          <a:ext cx="0" cy="0"/>
          <a:chOff x="0" y="0"/>
          <a:chExt cx="0" cy="0"/>
        </a:xfrm>
      </p:grpSpPr>
      <p:sp>
        <p:nvSpPr>
          <p:cNvPr id="2" name="Freeform 2"/>
          <p:cNvSpPr/>
          <p:nvPr/>
        </p:nvSpPr>
        <p:spPr>
          <a:xfrm rot="-1634560">
            <a:off x="-82440" y="-62622"/>
            <a:ext cx="4121875" cy="3325644"/>
          </a:xfrm>
          <a:custGeom>
            <a:avLst/>
            <a:gdLst/>
            <a:ahLst/>
            <a:cxnLst/>
            <a:rect l="l" t="t" r="r" b="b"/>
            <a:pathLst>
              <a:path w="4121875" h="3325644">
                <a:moveTo>
                  <a:pt x="0" y="0"/>
                </a:moveTo>
                <a:lnTo>
                  <a:pt x="4121874" y="0"/>
                </a:lnTo>
                <a:lnTo>
                  <a:pt x="4121874" y="3325644"/>
                </a:lnTo>
                <a:lnTo>
                  <a:pt x="0" y="3325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458115" y="2630359"/>
            <a:ext cx="267762" cy="26776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5" name="TextBox 5"/>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894819" y="6574171"/>
            <a:ext cx="267762" cy="26776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8" name="TextBox 8"/>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6840354" y="8990538"/>
            <a:ext cx="267762" cy="26776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1611291" y="7593929"/>
            <a:ext cx="267762" cy="26776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4" name="TextBox 14"/>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5137691" y="760938"/>
            <a:ext cx="267762" cy="26776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7" name="TextBox 1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3128850" y="700077"/>
            <a:ext cx="267762" cy="26776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0" name="TextBox 20"/>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7556488" y="5727149"/>
            <a:ext cx="267762" cy="267762"/>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3" name="TextBox 23"/>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24" name="Freeform 24"/>
          <p:cNvSpPr/>
          <p:nvPr/>
        </p:nvSpPr>
        <p:spPr>
          <a:xfrm>
            <a:off x="1321848" y="2429573"/>
            <a:ext cx="7528577" cy="6794541"/>
          </a:xfrm>
          <a:custGeom>
            <a:avLst/>
            <a:gdLst/>
            <a:ahLst/>
            <a:cxnLst/>
            <a:rect l="l" t="t" r="r" b="b"/>
            <a:pathLst>
              <a:path w="7528577" h="6794541">
                <a:moveTo>
                  <a:pt x="0" y="0"/>
                </a:moveTo>
                <a:lnTo>
                  <a:pt x="7528576" y="0"/>
                </a:lnTo>
                <a:lnTo>
                  <a:pt x="7528576" y="6794541"/>
                </a:lnTo>
                <a:lnTo>
                  <a:pt x="0" y="67945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5" name="Freeform 25"/>
          <p:cNvSpPr/>
          <p:nvPr/>
        </p:nvSpPr>
        <p:spPr>
          <a:xfrm>
            <a:off x="9389664" y="2463759"/>
            <a:ext cx="7528577" cy="6794541"/>
          </a:xfrm>
          <a:custGeom>
            <a:avLst/>
            <a:gdLst/>
            <a:ahLst/>
            <a:cxnLst/>
            <a:rect l="l" t="t" r="r" b="b"/>
            <a:pathLst>
              <a:path w="7528577" h="6794541">
                <a:moveTo>
                  <a:pt x="0" y="0"/>
                </a:moveTo>
                <a:lnTo>
                  <a:pt x="7528576" y="0"/>
                </a:lnTo>
                <a:lnTo>
                  <a:pt x="7528576" y="6794541"/>
                </a:lnTo>
                <a:lnTo>
                  <a:pt x="0" y="67945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Freeform 26"/>
          <p:cNvSpPr/>
          <p:nvPr/>
        </p:nvSpPr>
        <p:spPr>
          <a:xfrm rot="2408416">
            <a:off x="13643391" y="-288731"/>
            <a:ext cx="5116238" cy="2634863"/>
          </a:xfrm>
          <a:custGeom>
            <a:avLst/>
            <a:gdLst/>
            <a:ahLst/>
            <a:cxnLst/>
            <a:rect l="l" t="t" r="r" b="b"/>
            <a:pathLst>
              <a:path w="5116238" h="2634863">
                <a:moveTo>
                  <a:pt x="0" y="0"/>
                </a:moveTo>
                <a:lnTo>
                  <a:pt x="5116238" y="0"/>
                </a:lnTo>
                <a:lnTo>
                  <a:pt x="5116238" y="2634862"/>
                </a:lnTo>
                <a:lnTo>
                  <a:pt x="0" y="26348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Freeform 27"/>
          <p:cNvSpPr/>
          <p:nvPr/>
        </p:nvSpPr>
        <p:spPr>
          <a:xfrm rot="1204924">
            <a:off x="-776607" y="7556158"/>
            <a:ext cx="4804559" cy="3639453"/>
          </a:xfrm>
          <a:custGeom>
            <a:avLst/>
            <a:gdLst/>
            <a:ahLst/>
            <a:cxnLst/>
            <a:rect l="l" t="t" r="r" b="b"/>
            <a:pathLst>
              <a:path w="4804559" h="3639453">
                <a:moveTo>
                  <a:pt x="0" y="0"/>
                </a:moveTo>
                <a:lnTo>
                  <a:pt x="4804559" y="0"/>
                </a:lnTo>
                <a:lnTo>
                  <a:pt x="4804559" y="3639453"/>
                </a:lnTo>
                <a:lnTo>
                  <a:pt x="0" y="363945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8" name="Freeform 28"/>
          <p:cNvSpPr/>
          <p:nvPr/>
        </p:nvSpPr>
        <p:spPr>
          <a:xfrm>
            <a:off x="3887894" y="8855340"/>
            <a:ext cx="1517559" cy="2863319"/>
          </a:xfrm>
          <a:custGeom>
            <a:avLst/>
            <a:gdLst/>
            <a:ahLst/>
            <a:cxnLst/>
            <a:rect l="l" t="t" r="r" b="b"/>
            <a:pathLst>
              <a:path w="1517559" h="2863319">
                <a:moveTo>
                  <a:pt x="0" y="0"/>
                </a:moveTo>
                <a:lnTo>
                  <a:pt x="1517559" y="0"/>
                </a:lnTo>
                <a:lnTo>
                  <a:pt x="1517559" y="2863320"/>
                </a:lnTo>
                <a:lnTo>
                  <a:pt x="0" y="286332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2" name="Freeform 32"/>
          <p:cNvSpPr/>
          <p:nvPr/>
        </p:nvSpPr>
        <p:spPr>
          <a:xfrm rot="-1617254">
            <a:off x="16092990" y="7327716"/>
            <a:ext cx="4121875" cy="3325644"/>
          </a:xfrm>
          <a:custGeom>
            <a:avLst/>
            <a:gdLst/>
            <a:ahLst/>
            <a:cxnLst/>
            <a:rect l="l" t="t" r="r" b="b"/>
            <a:pathLst>
              <a:path w="4121875" h="3325644">
                <a:moveTo>
                  <a:pt x="0" y="0"/>
                </a:moveTo>
                <a:lnTo>
                  <a:pt x="4121874" y="0"/>
                </a:lnTo>
                <a:lnTo>
                  <a:pt x="4121874" y="3325644"/>
                </a:lnTo>
                <a:lnTo>
                  <a:pt x="0" y="3325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TextBox 33"/>
          <p:cNvSpPr txBox="1"/>
          <p:nvPr/>
        </p:nvSpPr>
        <p:spPr>
          <a:xfrm>
            <a:off x="4572000" y="819150"/>
            <a:ext cx="9144000" cy="1221681"/>
          </a:xfrm>
          <a:prstGeom prst="rect">
            <a:avLst/>
          </a:prstGeom>
        </p:spPr>
        <p:txBody>
          <a:bodyPr lIns="0" tIns="0" rIns="0" bIns="0" rtlCol="0" anchor="t">
            <a:spAutoFit/>
          </a:bodyPr>
          <a:lstStyle/>
          <a:p>
            <a:pPr algn="ctr">
              <a:lnSpc>
                <a:spcPts val="10500"/>
              </a:lnSpc>
            </a:pPr>
            <a:r>
              <a:rPr lang="en-US" sz="7500" dirty="0">
                <a:solidFill>
                  <a:srgbClr val="FFFFFF"/>
                </a:solidFill>
                <a:latin typeface="Bryndan Write"/>
                <a:ea typeface="Bryndan Write"/>
                <a:cs typeface="Bryndan Write"/>
                <a:sym typeface="Bryndan Write"/>
              </a:rPr>
              <a:t>linear regression</a:t>
            </a:r>
          </a:p>
        </p:txBody>
      </p:sp>
      <p:sp>
        <p:nvSpPr>
          <p:cNvPr id="35" name="TextBox 35"/>
          <p:cNvSpPr txBox="1"/>
          <p:nvPr/>
        </p:nvSpPr>
        <p:spPr>
          <a:xfrm>
            <a:off x="2245844" y="2964452"/>
            <a:ext cx="5558426" cy="613117"/>
          </a:xfrm>
          <a:prstGeom prst="rect">
            <a:avLst/>
          </a:prstGeom>
        </p:spPr>
        <p:txBody>
          <a:bodyPr lIns="0" tIns="0" rIns="0" bIns="0" rtlCol="0" anchor="t">
            <a:spAutoFit/>
          </a:bodyPr>
          <a:lstStyle/>
          <a:p>
            <a:pPr algn="ctr">
              <a:lnSpc>
                <a:spcPts val="5159"/>
              </a:lnSpc>
            </a:pPr>
            <a:r>
              <a:rPr lang="en-US" sz="3999" dirty="0">
                <a:solidFill>
                  <a:srgbClr val="000000"/>
                </a:solidFill>
                <a:latin typeface="Bryndan Write"/>
                <a:ea typeface="Bryndan Write"/>
                <a:cs typeface="Bryndan Write"/>
                <a:sym typeface="Bryndan Write"/>
              </a:rPr>
              <a:t>what it does:</a:t>
            </a:r>
          </a:p>
        </p:txBody>
      </p:sp>
      <p:sp>
        <p:nvSpPr>
          <p:cNvPr id="36" name="TextBox 35">
            <a:extLst>
              <a:ext uri="{FF2B5EF4-FFF2-40B4-BE49-F238E27FC236}">
                <a16:creationId xmlns:a16="http://schemas.microsoft.com/office/drawing/2014/main" id="{AF3E9504-E623-4B9D-A97D-B884BA8E2FDA}"/>
              </a:ext>
            </a:extLst>
          </p:cNvPr>
          <p:cNvSpPr txBox="1"/>
          <p:nvPr/>
        </p:nvSpPr>
        <p:spPr>
          <a:xfrm>
            <a:off x="10422437" y="2988912"/>
            <a:ext cx="5558426" cy="613117"/>
          </a:xfrm>
          <a:prstGeom prst="rect">
            <a:avLst/>
          </a:prstGeom>
        </p:spPr>
        <p:txBody>
          <a:bodyPr lIns="0" tIns="0" rIns="0" bIns="0" rtlCol="0" anchor="t">
            <a:spAutoFit/>
          </a:bodyPr>
          <a:lstStyle/>
          <a:p>
            <a:pPr algn="ctr">
              <a:lnSpc>
                <a:spcPts val="5159"/>
              </a:lnSpc>
            </a:pPr>
            <a:r>
              <a:rPr lang="en-US" sz="3999" dirty="0">
                <a:solidFill>
                  <a:srgbClr val="000000"/>
                </a:solidFill>
                <a:latin typeface="Bryndan Write"/>
                <a:ea typeface="Bryndan Write"/>
                <a:cs typeface="Bryndan Write"/>
                <a:sym typeface="Bryndan Write"/>
              </a:rPr>
              <a:t>why I used it:</a:t>
            </a:r>
          </a:p>
        </p:txBody>
      </p:sp>
      <p:sp>
        <p:nvSpPr>
          <p:cNvPr id="37" name="TextBox 35">
            <a:extLst>
              <a:ext uri="{FF2B5EF4-FFF2-40B4-BE49-F238E27FC236}">
                <a16:creationId xmlns:a16="http://schemas.microsoft.com/office/drawing/2014/main" id="{8AF8D288-B178-40BA-885B-4DE21BEF0D64}"/>
              </a:ext>
            </a:extLst>
          </p:cNvPr>
          <p:cNvSpPr txBox="1"/>
          <p:nvPr/>
        </p:nvSpPr>
        <p:spPr>
          <a:xfrm>
            <a:off x="2256880" y="3631083"/>
            <a:ext cx="5558426" cy="5258427"/>
          </a:xfrm>
          <a:prstGeom prst="rect">
            <a:avLst/>
          </a:prstGeom>
        </p:spPr>
        <p:txBody>
          <a:bodyPr lIns="0" tIns="0" rIns="0" bIns="0" rtlCol="0" anchor="t">
            <a:spAutoFit/>
          </a:bodyPr>
          <a:lstStyle/>
          <a:p>
            <a:pPr algn="ctr">
              <a:lnSpc>
                <a:spcPts val="5159"/>
              </a:lnSpc>
            </a:pPr>
            <a:r>
              <a:rPr lang="en-US" sz="3200" dirty="0">
                <a:solidFill>
                  <a:srgbClr val="000000"/>
                </a:solidFill>
                <a:latin typeface="Bryndan Write"/>
                <a:ea typeface="Bryndan Write"/>
                <a:cs typeface="Bryndan Write"/>
                <a:sym typeface="Bryndan Write"/>
              </a:rPr>
              <a:t>a simple, baseline model that assumes a straight-line relationship between the input features (year, duration, votes) and the target variable (rating). it tries to find the best-fit line that minimizes prediction errors</a:t>
            </a:r>
          </a:p>
        </p:txBody>
      </p:sp>
      <p:sp>
        <p:nvSpPr>
          <p:cNvPr id="38" name="TextBox 35">
            <a:extLst>
              <a:ext uri="{FF2B5EF4-FFF2-40B4-BE49-F238E27FC236}">
                <a16:creationId xmlns:a16="http://schemas.microsoft.com/office/drawing/2014/main" id="{2F62F664-FF8F-45F0-8049-DE3E8C6D630B}"/>
              </a:ext>
            </a:extLst>
          </p:cNvPr>
          <p:cNvSpPr txBox="1"/>
          <p:nvPr/>
        </p:nvSpPr>
        <p:spPr>
          <a:xfrm>
            <a:off x="10453416" y="3502447"/>
            <a:ext cx="5558426" cy="5247142"/>
          </a:xfrm>
          <a:prstGeom prst="rect">
            <a:avLst/>
          </a:prstGeom>
        </p:spPr>
        <p:txBody>
          <a:bodyPr lIns="0" tIns="0" rIns="0" bIns="0" rtlCol="0" anchor="t">
            <a:spAutoFit/>
          </a:bodyPr>
          <a:lstStyle/>
          <a:p>
            <a:pPr algn="ctr">
              <a:lnSpc>
                <a:spcPts val="5159"/>
              </a:lnSpc>
            </a:pPr>
            <a:r>
              <a:rPr lang="en-US" sz="2800" dirty="0">
                <a:solidFill>
                  <a:srgbClr val="000000"/>
                </a:solidFill>
                <a:latin typeface="Bryndan Write"/>
                <a:ea typeface="Bryndan Write"/>
                <a:cs typeface="Bryndan Write"/>
                <a:sym typeface="Bryndan Write"/>
              </a:rPr>
              <a:t>I used linear regression as a starting point to understand how well a simple model could perform on my dataset. it served as a baseline to compare with more complex models. its low performance helped me realize the need for non-linear models</a:t>
            </a:r>
          </a:p>
        </p:txBody>
      </p:sp>
    </p:spTree>
    <p:extLst>
      <p:ext uri="{BB962C8B-B14F-4D97-AF65-F5344CB8AC3E}">
        <p14:creationId xmlns:p14="http://schemas.microsoft.com/office/powerpoint/2010/main" val="2784808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6F8"/>
        </a:solidFill>
        <a:effectLst/>
      </p:bgPr>
    </p:bg>
    <p:spTree>
      <p:nvGrpSpPr>
        <p:cNvPr id="1" name=""/>
        <p:cNvGrpSpPr/>
        <p:nvPr/>
      </p:nvGrpSpPr>
      <p:grpSpPr>
        <a:xfrm>
          <a:off x="0" y="0"/>
          <a:ext cx="0" cy="0"/>
          <a:chOff x="0" y="0"/>
          <a:chExt cx="0" cy="0"/>
        </a:xfrm>
      </p:grpSpPr>
      <p:sp>
        <p:nvSpPr>
          <p:cNvPr id="2" name="Freeform 2"/>
          <p:cNvSpPr/>
          <p:nvPr/>
        </p:nvSpPr>
        <p:spPr>
          <a:xfrm rot="-1634560">
            <a:off x="-82440" y="-62622"/>
            <a:ext cx="4121875" cy="3325644"/>
          </a:xfrm>
          <a:custGeom>
            <a:avLst/>
            <a:gdLst/>
            <a:ahLst/>
            <a:cxnLst/>
            <a:rect l="l" t="t" r="r" b="b"/>
            <a:pathLst>
              <a:path w="4121875" h="3325644">
                <a:moveTo>
                  <a:pt x="0" y="0"/>
                </a:moveTo>
                <a:lnTo>
                  <a:pt x="4121874" y="0"/>
                </a:lnTo>
                <a:lnTo>
                  <a:pt x="4121874" y="3325644"/>
                </a:lnTo>
                <a:lnTo>
                  <a:pt x="0" y="3325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458115" y="2630359"/>
            <a:ext cx="267762" cy="26776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5" name="TextBox 5"/>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894819" y="6574171"/>
            <a:ext cx="267762" cy="26776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8" name="TextBox 8"/>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6840354" y="8990538"/>
            <a:ext cx="267762" cy="26776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1611291" y="7593929"/>
            <a:ext cx="267762" cy="26776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4" name="TextBox 14"/>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5137691" y="760938"/>
            <a:ext cx="267762" cy="26776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7" name="TextBox 1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3128850" y="700077"/>
            <a:ext cx="267762" cy="26776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0" name="TextBox 20"/>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7556488" y="5727149"/>
            <a:ext cx="267762" cy="267762"/>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3" name="TextBox 23"/>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24" name="Freeform 24"/>
          <p:cNvSpPr/>
          <p:nvPr/>
        </p:nvSpPr>
        <p:spPr>
          <a:xfrm>
            <a:off x="1321848" y="2429573"/>
            <a:ext cx="7528577" cy="6794541"/>
          </a:xfrm>
          <a:custGeom>
            <a:avLst/>
            <a:gdLst/>
            <a:ahLst/>
            <a:cxnLst/>
            <a:rect l="l" t="t" r="r" b="b"/>
            <a:pathLst>
              <a:path w="7528577" h="6794541">
                <a:moveTo>
                  <a:pt x="0" y="0"/>
                </a:moveTo>
                <a:lnTo>
                  <a:pt x="7528576" y="0"/>
                </a:lnTo>
                <a:lnTo>
                  <a:pt x="7528576" y="6794541"/>
                </a:lnTo>
                <a:lnTo>
                  <a:pt x="0" y="67945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5" name="Freeform 25"/>
          <p:cNvSpPr/>
          <p:nvPr/>
        </p:nvSpPr>
        <p:spPr>
          <a:xfrm>
            <a:off x="9389664" y="2463759"/>
            <a:ext cx="7528577" cy="6794541"/>
          </a:xfrm>
          <a:custGeom>
            <a:avLst/>
            <a:gdLst/>
            <a:ahLst/>
            <a:cxnLst/>
            <a:rect l="l" t="t" r="r" b="b"/>
            <a:pathLst>
              <a:path w="7528577" h="6794541">
                <a:moveTo>
                  <a:pt x="0" y="0"/>
                </a:moveTo>
                <a:lnTo>
                  <a:pt x="7528576" y="0"/>
                </a:lnTo>
                <a:lnTo>
                  <a:pt x="7528576" y="6794541"/>
                </a:lnTo>
                <a:lnTo>
                  <a:pt x="0" y="67945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Freeform 26"/>
          <p:cNvSpPr/>
          <p:nvPr/>
        </p:nvSpPr>
        <p:spPr>
          <a:xfrm rot="2408416">
            <a:off x="13643391" y="-288731"/>
            <a:ext cx="5116238" cy="2634863"/>
          </a:xfrm>
          <a:custGeom>
            <a:avLst/>
            <a:gdLst/>
            <a:ahLst/>
            <a:cxnLst/>
            <a:rect l="l" t="t" r="r" b="b"/>
            <a:pathLst>
              <a:path w="5116238" h="2634863">
                <a:moveTo>
                  <a:pt x="0" y="0"/>
                </a:moveTo>
                <a:lnTo>
                  <a:pt x="5116238" y="0"/>
                </a:lnTo>
                <a:lnTo>
                  <a:pt x="5116238" y="2634862"/>
                </a:lnTo>
                <a:lnTo>
                  <a:pt x="0" y="26348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Freeform 27"/>
          <p:cNvSpPr/>
          <p:nvPr/>
        </p:nvSpPr>
        <p:spPr>
          <a:xfrm rot="1204924">
            <a:off x="-776607" y="7556158"/>
            <a:ext cx="4804559" cy="3639453"/>
          </a:xfrm>
          <a:custGeom>
            <a:avLst/>
            <a:gdLst/>
            <a:ahLst/>
            <a:cxnLst/>
            <a:rect l="l" t="t" r="r" b="b"/>
            <a:pathLst>
              <a:path w="4804559" h="3639453">
                <a:moveTo>
                  <a:pt x="0" y="0"/>
                </a:moveTo>
                <a:lnTo>
                  <a:pt x="4804559" y="0"/>
                </a:lnTo>
                <a:lnTo>
                  <a:pt x="4804559" y="3639453"/>
                </a:lnTo>
                <a:lnTo>
                  <a:pt x="0" y="363945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8" name="Freeform 28"/>
          <p:cNvSpPr/>
          <p:nvPr/>
        </p:nvSpPr>
        <p:spPr>
          <a:xfrm>
            <a:off x="3887894" y="8855340"/>
            <a:ext cx="1517559" cy="2863319"/>
          </a:xfrm>
          <a:custGeom>
            <a:avLst/>
            <a:gdLst/>
            <a:ahLst/>
            <a:cxnLst/>
            <a:rect l="l" t="t" r="r" b="b"/>
            <a:pathLst>
              <a:path w="1517559" h="2863319">
                <a:moveTo>
                  <a:pt x="0" y="0"/>
                </a:moveTo>
                <a:lnTo>
                  <a:pt x="1517559" y="0"/>
                </a:lnTo>
                <a:lnTo>
                  <a:pt x="1517559" y="2863320"/>
                </a:lnTo>
                <a:lnTo>
                  <a:pt x="0" y="286332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2" name="Freeform 32"/>
          <p:cNvSpPr/>
          <p:nvPr/>
        </p:nvSpPr>
        <p:spPr>
          <a:xfrm rot="-1617254">
            <a:off x="16092990" y="7327716"/>
            <a:ext cx="4121875" cy="3325644"/>
          </a:xfrm>
          <a:custGeom>
            <a:avLst/>
            <a:gdLst/>
            <a:ahLst/>
            <a:cxnLst/>
            <a:rect l="l" t="t" r="r" b="b"/>
            <a:pathLst>
              <a:path w="4121875" h="3325644">
                <a:moveTo>
                  <a:pt x="0" y="0"/>
                </a:moveTo>
                <a:lnTo>
                  <a:pt x="4121874" y="0"/>
                </a:lnTo>
                <a:lnTo>
                  <a:pt x="4121874" y="3325644"/>
                </a:lnTo>
                <a:lnTo>
                  <a:pt x="0" y="3325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TextBox 33"/>
          <p:cNvSpPr txBox="1"/>
          <p:nvPr/>
        </p:nvSpPr>
        <p:spPr>
          <a:xfrm>
            <a:off x="4572000" y="819150"/>
            <a:ext cx="9144000" cy="1179297"/>
          </a:xfrm>
          <a:prstGeom prst="rect">
            <a:avLst/>
          </a:prstGeom>
        </p:spPr>
        <p:txBody>
          <a:bodyPr lIns="0" tIns="0" rIns="0" bIns="0" rtlCol="0" anchor="t">
            <a:spAutoFit/>
          </a:bodyPr>
          <a:lstStyle/>
          <a:p>
            <a:pPr algn="ctr">
              <a:lnSpc>
                <a:spcPts val="10500"/>
              </a:lnSpc>
            </a:pPr>
            <a:r>
              <a:rPr lang="en-US" sz="6000" dirty="0">
                <a:solidFill>
                  <a:srgbClr val="FFFFFF"/>
                </a:solidFill>
                <a:latin typeface="Bryndan Write"/>
                <a:ea typeface="Bryndan Write"/>
                <a:cs typeface="Bryndan Write"/>
                <a:sym typeface="Bryndan Write"/>
              </a:rPr>
              <a:t>random forest regressor</a:t>
            </a:r>
          </a:p>
        </p:txBody>
      </p:sp>
      <p:sp>
        <p:nvSpPr>
          <p:cNvPr id="35" name="TextBox 35"/>
          <p:cNvSpPr txBox="1"/>
          <p:nvPr/>
        </p:nvSpPr>
        <p:spPr>
          <a:xfrm>
            <a:off x="2245844" y="2964452"/>
            <a:ext cx="5558426" cy="613117"/>
          </a:xfrm>
          <a:prstGeom prst="rect">
            <a:avLst/>
          </a:prstGeom>
        </p:spPr>
        <p:txBody>
          <a:bodyPr lIns="0" tIns="0" rIns="0" bIns="0" rtlCol="0" anchor="t">
            <a:spAutoFit/>
          </a:bodyPr>
          <a:lstStyle/>
          <a:p>
            <a:pPr algn="ctr">
              <a:lnSpc>
                <a:spcPts val="5159"/>
              </a:lnSpc>
            </a:pPr>
            <a:r>
              <a:rPr lang="en-US" sz="3999" dirty="0">
                <a:solidFill>
                  <a:srgbClr val="000000"/>
                </a:solidFill>
                <a:latin typeface="Bryndan Write"/>
                <a:ea typeface="Bryndan Write"/>
                <a:cs typeface="Bryndan Write"/>
                <a:sym typeface="Bryndan Write"/>
              </a:rPr>
              <a:t>what it does:</a:t>
            </a:r>
          </a:p>
        </p:txBody>
      </p:sp>
      <p:sp>
        <p:nvSpPr>
          <p:cNvPr id="36" name="TextBox 35">
            <a:extLst>
              <a:ext uri="{FF2B5EF4-FFF2-40B4-BE49-F238E27FC236}">
                <a16:creationId xmlns:a16="http://schemas.microsoft.com/office/drawing/2014/main" id="{AF3E9504-E623-4B9D-A97D-B884BA8E2FDA}"/>
              </a:ext>
            </a:extLst>
          </p:cNvPr>
          <p:cNvSpPr txBox="1"/>
          <p:nvPr/>
        </p:nvSpPr>
        <p:spPr>
          <a:xfrm>
            <a:off x="10422437" y="2988912"/>
            <a:ext cx="5558426" cy="613117"/>
          </a:xfrm>
          <a:prstGeom prst="rect">
            <a:avLst/>
          </a:prstGeom>
        </p:spPr>
        <p:txBody>
          <a:bodyPr lIns="0" tIns="0" rIns="0" bIns="0" rtlCol="0" anchor="t">
            <a:spAutoFit/>
          </a:bodyPr>
          <a:lstStyle/>
          <a:p>
            <a:pPr algn="ctr">
              <a:lnSpc>
                <a:spcPts val="5159"/>
              </a:lnSpc>
            </a:pPr>
            <a:r>
              <a:rPr lang="en-US" sz="3999" dirty="0">
                <a:solidFill>
                  <a:srgbClr val="000000"/>
                </a:solidFill>
                <a:latin typeface="Bryndan Write"/>
                <a:ea typeface="Bryndan Write"/>
                <a:cs typeface="Bryndan Write"/>
                <a:sym typeface="Bryndan Write"/>
              </a:rPr>
              <a:t>why I used it:</a:t>
            </a:r>
          </a:p>
        </p:txBody>
      </p:sp>
      <p:sp>
        <p:nvSpPr>
          <p:cNvPr id="37" name="TextBox 35">
            <a:extLst>
              <a:ext uri="{FF2B5EF4-FFF2-40B4-BE49-F238E27FC236}">
                <a16:creationId xmlns:a16="http://schemas.microsoft.com/office/drawing/2014/main" id="{8AF8D288-B178-40BA-885B-4DE21BEF0D64}"/>
              </a:ext>
            </a:extLst>
          </p:cNvPr>
          <p:cNvSpPr txBox="1"/>
          <p:nvPr/>
        </p:nvSpPr>
        <p:spPr>
          <a:xfrm>
            <a:off x="2256880" y="3631083"/>
            <a:ext cx="5558426" cy="4580293"/>
          </a:xfrm>
          <a:prstGeom prst="rect">
            <a:avLst/>
          </a:prstGeom>
        </p:spPr>
        <p:txBody>
          <a:bodyPr lIns="0" tIns="0" rIns="0" bIns="0" rtlCol="0" anchor="t">
            <a:spAutoFit/>
          </a:bodyPr>
          <a:lstStyle/>
          <a:p>
            <a:pPr algn="ctr">
              <a:lnSpc>
                <a:spcPts val="5159"/>
              </a:lnSpc>
            </a:pPr>
            <a:r>
              <a:rPr lang="en-US" sz="2800" dirty="0">
                <a:solidFill>
                  <a:srgbClr val="000000"/>
                </a:solidFill>
                <a:latin typeface="Bryndan Write"/>
                <a:ea typeface="Bryndan Write"/>
                <a:cs typeface="Bryndan Write"/>
                <a:sym typeface="Bryndan Write"/>
              </a:rPr>
              <a:t>an ensemble model that builds many decision trees and averages their results for a more accurate prediction. it captures non-linear relationships and handles outliers and feature interactions better than linear regression</a:t>
            </a:r>
          </a:p>
        </p:txBody>
      </p:sp>
      <p:sp>
        <p:nvSpPr>
          <p:cNvPr id="38" name="TextBox 35">
            <a:extLst>
              <a:ext uri="{FF2B5EF4-FFF2-40B4-BE49-F238E27FC236}">
                <a16:creationId xmlns:a16="http://schemas.microsoft.com/office/drawing/2014/main" id="{2F62F664-FF8F-45F0-8049-DE3E8C6D630B}"/>
              </a:ext>
            </a:extLst>
          </p:cNvPr>
          <p:cNvSpPr txBox="1"/>
          <p:nvPr/>
        </p:nvSpPr>
        <p:spPr>
          <a:xfrm>
            <a:off x="10453416" y="3502447"/>
            <a:ext cx="5558426" cy="5247142"/>
          </a:xfrm>
          <a:prstGeom prst="rect">
            <a:avLst/>
          </a:prstGeom>
        </p:spPr>
        <p:txBody>
          <a:bodyPr lIns="0" tIns="0" rIns="0" bIns="0" rtlCol="0" anchor="t">
            <a:spAutoFit/>
          </a:bodyPr>
          <a:lstStyle/>
          <a:p>
            <a:pPr algn="ctr">
              <a:lnSpc>
                <a:spcPts val="5159"/>
              </a:lnSpc>
            </a:pPr>
            <a:r>
              <a:rPr lang="en-US" sz="2800" dirty="0">
                <a:solidFill>
                  <a:srgbClr val="000000"/>
                </a:solidFill>
                <a:latin typeface="Bryndan Write"/>
                <a:ea typeface="Bryndan Write"/>
                <a:cs typeface="Bryndan Write"/>
                <a:sym typeface="Bryndan Write"/>
              </a:rPr>
              <a:t>I used random forest to improve prediction accuracy by leveraging its ability to handle complex patterns in the data. it gave significantly better results than linear regression and provided insights into gradient boosting importance</a:t>
            </a:r>
          </a:p>
        </p:txBody>
      </p:sp>
    </p:spTree>
    <p:extLst>
      <p:ext uri="{BB962C8B-B14F-4D97-AF65-F5344CB8AC3E}">
        <p14:creationId xmlns:p14="http://schemas.microsoft.com/office/powerpoint/2010/main" val="1863481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6F8"/>
        </a:solidFill>
        <a:effectLst/>
      </p:bgPr>
    </p:bg>
    <p:spTree>
      <p:nvGrpSpPr>
        <p:cNvPr id="1" name=""/>
        <p:cNvGrpSpPr/>
        <p:nvPr/>
      </p:nvGrpSpPr>
      <p:grpSpPr>
        <a:xfrm>
          <a:off x="0" y="0"/>
          <a:ext cx="0" cy="0"/>
          <a:chOff x="0" y="0"/>
          <a:chExt cx="0" cy="0"/>
        </a:xfrm>
      </p:grpSpPr>
      <p:sp>
        <p:nvSpPr>
          <p:cNvPr id="2" name="Freeform 2"/>
          <p:cNvSpPr/>
          <p:nvPr/>
        </p:nvSpPr>
        <p:spPr>
          <a:xfrm rot="-1634560">
            <a:off x="-82440" y="-62622"/>
            <a:ext cx="4121875" cy="3325644"/>
          </a:xfrm>
          <a:custGeom>
            <a:avLst/>
            <a:gdLst/>
            <a:ahLst/>
            <a:cxnLst/>
            <a:rect l="l" t="t" r="r" b="b"/>
            <a:pathLst>
              <a:path w="4121875" h="3325644">
                <a:moveTo>
                  <a:pt x="0" y="0"/>
                </a:moveTo>
                <a:lnTo>
                  <a:pt x="4121874" y="0"/>
                </a:lnTo>
                <a:lnTo>
                  <a:pt x="4121874" y="3325644"/>
                </a:lnTo>
                <a:lnTo>
                  <a:pt x="0" y="3325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458115" y="2630359"/>
            <a:ext cx="267762" cy="26776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5" name="TextBox 5"/>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894819" y="6574171"/>
            <a:ext cx="267762" cy="26776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8" name="TextBox 8"/>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6840354" y="8990538"/>
            <a:ext cx="267762" cy="26776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1611291" y="7593929"/>
            <a:ext cx="267762" cy="26776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4" name="TextBox 14"/>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5137691" y="760938"/>
            <a:ext cx="267762" cy="26776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7" name="TextBox 1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3128850" y="700077"/>
            <a:ext cx="267762" cy="26776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0" name="TextBox 20"/>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7556488" y="5727149"/>
            <a:ext cx="267762" cy="267762"/>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3" name="TextBox 23"/>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24" name="Freeform 24"/>
          <p:cNvSpPr/>
          <p:nvPr/>
        </p:nvSpPr>
        <p:spPr>
          <a:xfrm>
            <a:off x="1321848" y="2429573"/>
            <a:ext cx="7528577" cy="6794541"/>
          </a:xfrm>
          <a:custGeom>
            <a:avLst/>
            <a:gdLst/>
            <a:ahLst/>
            <a:cxnLst/>
            <a:rect l="l" t="t" r="r" b="b"/>
            <a:pathLst>
              <a:path w="7528577" h="6794541">
                <a:moveTo>
                  <a:pt x="0" y="0"/>
                </a:moveTo>
                <a:lnTo>
                  <a:pt x="7528576" y="0"/>
                </a:lnTo>
                <a:lnTo>
                  <a:pt x="7528576" y="6794541"/>
                </a:lnTo>
                <a:lnTo>
                  <a:pt x="0" y="67945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5" name="Freeform 25"/>
          <p:cNvSpPr/>
          <p:nvPr/>
        </p:nvSpPr>
        <p:spPr>
          <a:xfrm>
            <a:off x="9389664" y="2463759"/>
            <a:ext cx="7528577" cy="6794541"/>
          </a:xfrm>
          <a:custGeom>
            <a:avLst/>
            <a:gdLst/>
            <a:ahLst/>
            <a:cxnLst/>
            <a:rect l="l" t="t" r="r" b="b"/>
            <a:pathLst>
              <a:path w="7528577" h="6794541">
                <a:moveTo>
                  <a:pt x="0" y="0"/>
                </a:moveTo>
                <a:lnTo>
                  <a:pt x="7528576" y="0"/>
                </a:lnTo>
                <a:lnTo>
                  <a:pt x="7528576" y="6794541"/>
                </a:lnTo>
                <a:lnTo>
                  <a:pt x="0" y="67945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Freeform 26"/>
          <p:cNvSpPr/>
          <p:nvPr/>
        </p:nvSpPr>
        <p:spPr>
          <a:xfrm rot="2408416">
            <a:off x="13643391" y="-342603"/>
            <a:ext cx="5116238" cy="2634863"/>
          </a:xfrm>
          <a:custGeom>
            <a:avLst/>
            <a:gdLst/>
            <a:ahLst/>
            <a:cxnLst/>
            <a:rect l="l" t="t" r="r" b="b"/>
            <a:pathLst>
              <a:path w="5116238" h="2634863">
                <a:moveTo>
                  <a:pt x="0" y="0"/>
                </a:moveTo>
                <a:lnTo>
                  <a:pt x="5116238" y="0"/>
                </a:lnTo>
                <a:lnTo>
                  <a:pt x="5116238" y="2634862"/>
                </a:lnTo>
                <a:lnTo>
                  <a:pt x="0" y="26348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Freeform 27"/>
          <p:cNvSpPr/>
          <p:nvPr/>
        </p:nvSpPr>
        <p:spPr>
          <a:xfrm rot="1204924">
            <a:off x="-776607" y="7556158"/>
            <a:ext cx="4804559" cy="3639453"/>
          </a:xfrm>
          <a:custGeom>
            <a:avLst/>
            <a:gdLst/>
            <a:ahLst/>
            <a:cxnLst/>
            <a:rect l="l" t="t" r="r" b="b"/>
            <a:pathLst>
              <a:path w="4804559" h="3639453">
                <a:moveTo>
                  <a:pt x="0" y="0"/>
                </a:moveTo>
                <a:lnTo>
                  <a:pt x="4804559" y="0"/>
                </a:lnTo>
                <a:lnTo>
                  <a:pt x="4804559" y="3639453"/>
                </a:lnTo>
                <a:lnTo>
                  <a:pt x="0" y="363945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8" name="Freeform 28"/>
          <p:cNvSpPr/>
          <p:nvPr/>
        </p:nvSpPr>
        <p:spPr>
          <a:xfrm>
            <a:off x="3887894" y="8855340"/>
            <a:ext cx="1517559" cy="2863319"/>
          </a:xfrm>
          <a:custGeom>
            <a:avLst/>
            <a:gdLst/>
            <a:ahLst/>
            <a:cxnLst/>
            <a:rect l="l" t="t" r="r" b="b"/>
            <a:pathLst>
              <a:path w="1517559" h="2863319">
                <a:moveTo>
                  <a:pt x="0" y="0"/>
                </a:moveTo>
                <a:lnTo>
                  <a:pt x="1517559" y="0"/>
                </a:lnTo>
                <a:lnTo>
                  <a:pt x="1517559" y="2863320"/>
                </a:lnTo>
                <a:lnTo>
                  <a:pt x="0" y="286332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2" name="Freeform 32"/>
          <p:cNvSpPr/>
          <p:nvPr/>
        </p:nvSpPr>
        <p:spPr>
          <a:xfrm rot="-1617254">
            <a:off x="16092990" y="7327716"/>
            <a:ext cx="4121875" cy="3325644"/>
          </a:xfrm>
          <a:custGeom>
            <a:avLst/>
            <a:gdLst/>
            <a:ahLst/>
            <a:cxnLst/>
            <a:rect l="l" t="t" r="r" b="b"/>
            <a:pathLst>
              <a:path w="4121875" h="3325644">
                <a:moveTo>
                  <a:pt x="0" y="0"/>
                </a:moveTo>
                <a:lnTo>
                  <a:pt x="4121874" y="0"/>
                </a:lnTo>
                <a:lnTo>
                  <a:pt x="4121874" y="3325644"/>
                </a:lnTo>
                <a:lnTo>
                  <a:pt x="0" y="3325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TextBox 33"/>
          <p:cNvSpPr txBox="1"/>
          <p:nvPr/>
        </p:nvSpPr>
        <p:spPr>
          <a:xfrm>
            <a:off x="4572000" y="819150"/>
            <a:ext cx="9144000" cy="1122808"/>
          </a:xfrm>
          <a:prstGeom prst="rect">
            <a:avLst/>
          </a:prstGeom>
        </p:spPr>
        <p:txBody>
          <a:bodyPr lIns="0" tIns="0" rIns="0" bIns="0" rtlCol="0" anchor="t">
            <a:spAutoFit/>
          </a:bodyPr>
          <a:lstStyle/>
          <a:p>
            <a:pPr algn="ctr">
              <a:lnSpc>
                <a:spcPts val="10500"/>
              </a:lnSpc>
            </a:pPr>
            <a:r>
              <a:rPr lang="en-US" sz="4000" dirty="0">
                <a:solidFill>
                  <a:srgbClr val="FFFFFF"/>
                </a:solidFill>
                <a:latin typeface="Bryndan Write"/>
                <a:ea typeface="Bryndan Write"/>
                <a:cs typeface="Bryndan Write"/>
                <a:sym typeface="Bryndan Write"/>
              </a:rPr>
              <a:t>K-Nearest Neighbors (KNN) regressor</a:t>
            </a:r>
          </a:p>
        </p:txBody>
      </p:sp>
      <p:sp>
        <p:nvSpPr>
          <p:cNvPr id="35" name="TextBox 35"/>
          <p:cNvSpPr txBox="1"/>
          <p:nvPr/>
        </p:nvSpPr>
        <p:spPr>
          <a:xfrm>
            <a:off x="2245844" y="2964452"/>
            <a:ext cx="5558426" cy="613117"/>
          </a:xfrm>
          <a:prstGeom prst="rect">
            <a:avLst/>
          </a:prstGeom>
        </p:spPr>
        <p:txBody>
          <a:bodyPr lIns="0" tIns="0" rIns="0" bIns="0" rtlCol="0" anchor="t">
            <a:spAutoFit/>
          </a:bodyPr>
          <a:lstStyle/>
          <a:p>
            <a:pPr algn="ctr">
              <a:lnSpc>
                <a:spcPts val="5159"/>
              </a:lnSpc>
            </a:pPr>
            <a:r>
              <a:rPr lang="en-US" sz="3999" dirty="0">
                <a:solidFill>
                  <a:srgbClr val="000000"/>
                </a:solidFill>
                <a:latin typeface="Bryndan Write"/>
                <a:ea typeface="Bryndan Write"/>
                <a:cs typeface="Bryndan Write"/>
                <a:sym typeface="Bryndan Write"/>
              </a:rPr>
              <a:t>what it does:</a:t>
            </a:r>
          </a:p>
        </p:txBody>
      </p:sp>
      <p:sp>
        <p:nvSpPr>
          <p:cNvPr id="36" name="TextBox 35">
            <a:extLst>
              <a:ext uri="{FF2B5EF4-FFF2-40B4-BE49-F238E27FC236}">
                <a16:creationId xmlns:a16="http://schemas.microsoft.com/office/drawing/2014/main" id="{AF3E9504-E623-4B9D-A97D-B884BA8E2FDA}"/>
              </a:ext>
            </a:extLst>
          </p:cNvPr>
          <p:cNvSpPr txBox="1"/>
          <p:nvPr/>
        </p:nvSpPr>
        <p:spPr>
          <a:xfrm>
            <a:off x="10422437" y="2988912"/>
            <a:ext cx="5558426" cy="613117"/>
          </a:xfrm>
          <a:prstGeom prst="rect">
            <a:avLst/>
          </a:prstGeom>
        </p:spPr>
        <p:txBody>
          <a:bodyPr lIns="0" tIns="0" rIns="0" bIns="0" rtlCol="0" anchor="t">
            <a:spAutoFit/>
          </a:bodyPr>
          <a:lstStyle/>
          <a:p>
            <a:pPr algn="ctr">
              <a:lnSpc>
                <a:spcPts val="5159"/>
              </a:lnSpc>
            </a:pPr>
            <a:r>
              <a:rPr lang="en-US" sz="3999" dirty="0">
                <a:solidFill>
                  <a:srgbClr val="000000"/>
                </a:solidFill>
                <a:latin typeface="Bryndan Write"/>
                <a:ea typeface="Bryndan Write"/>
                <a:cs typeface="Bryndan Write"/>
                <a:sym typeface="Bryndan Write"/>
              </a:rPr>
              <a:t>why I used it:</a:t>
            </a:r>
          </a:p>
        </p:txBody>
      </p:sp>
      <p:sp>
        <p:nvSpPr>
          <p:cNvPr id="37" name="TextBox 35">
            <a:extLst>
              <a:ext uri="{FF2B5EF4-FFF2-40B4-BE49-F238E27FC236}">
                <a16:creationId xmlns:a16="http://schemas.microsoft.com/office/drawing/2014/main" id="{8AF8D288-B178-40BA-885B-4DE21BEF0D64}"/>
              </a:ext>
            </a:extLst>
          </p:cNvPr>
          <p:cNvSpPr txBox="1"/>
          <p:nvPr/>
        </p:nvSpPr>
        <p:spPr>
          <a:xfrm>
            <a:off x="2256880" y="3631083"/>
            <a:ext cx="5558426" cy="5269712"/>
          </a:xfrm>
          <a:prstGeom prst="rect">
            <a:avLst/>
          </a:prstGeom>
        </p:spPr>
        <p:txBody>
          <a:bodyPr lIns="0" tIns="0" rIns="0" bIns="0" rtlCol="0" anchor="t">
            <a:spAutoFit/>
          </a:bodyPr>
          <a:lstStyle/>
          <a:p>
            <a:pPr algn="ctr">
              <a:lnSpc>
                <a:spcPts val="5159"/>
              </a:lnSpc>
            </a:pPr>
            <a:r>
              <a:rPr lang="en-US" sz="3600" dirty="0">
                <a:solidFill>
                  <a:srgbClr val="000000"/>
                </a:solidFill>
                <a:latin typeface="Bryndan Write"/>
                <a:ea typeface="Bryndan Write"/>
                <a:cs typeface="Bryndan Write"/>
                <a:sym typeface="Bryndan Write"/>
              </a:rPr>
              <a:t>a distance-based model that predicts the rating of a movie by averaging the ratings of its closest similar movies (neighbors). it doesn’t assume any pattern but relies on data similarity</a:t>
            </a:r>
          </a:p>
        </p:txBody>
      </p:sp>
      <p:sp>
        <p:nvSpPr>
          <p:cNvPr id="38" name="TextBox 35">
            <a:extLst>
              <a:ext uri="{FF2B5EF4-FFF2-40B4-BE49-F238E27FC236}">
                <a16:creationId xmlns:a16="http://schemas.microsoft.com/office/drawing/2014/main" id="{2F62F664-FF8F-45F0-8049-DE3E8C6D630B}"/>
              </a:ext>
            </a:extLst>
          </p:cNvPr>
          <p:cNvSpPr txBox="1"/>
          <p:nvPr/>
        </p:nvSpPr>
        <p:spPr>
          <a:xfrm>
            <a:off x="10453416" y="3502447"/>
            <a:ext cx="5558426" cy="5247142"/>
          </a:xfrm>
          <a:prstGeom prst="rect">
            <a:avLst/>
          </a:prstGeom>
        </p:spPr>
        <p:txBody>
          <a:bodyPr lIns="0" tIns="0" rIns="0" bIns="0" rtlCol="0" anchor="t">
            <a:spAutoFit/>
          </a:bodyPr>
          <a:lstStyle/>
          <a:p>
            <a:pPr algn="ctr">
              <a:lnSpc>
                <a:spcPts val="5159"/>
              </a:lnSpc>
            </a:pPr>
            <a:r>
              <a:rPr lang="en-US" sz="2800" dirty="0">
                <a:solidFill>
                  <a:srgbClr val="000000"/>
                </a:solidFill>
                <a:latin typeface="Bryndan Write"/>
                <a:ea typeface="Bryndan Write"/>
                <a:cs typeface="Bryndan Write"/>
                <a:sym typeface="Bryndan Write"/>
              </a:rPr>
              <a:t>KNN was used to explore a simple, non-parametric method that predicts based on similarity, offering a contrast to tree-based models. while it performed worse than random forest, it provided a useful perspective on local patterns in the data</a:t>
            </a:r>
          </a:p>
        </p:txBody>
      </p:sp>
    </p:spTree>
    <p:extLst>
      <p:ext uri="{BB962C8B-B14F-4D97-AF65-F5344CB8AC3E}">
        <p14:creationId xmlns:p14="http://schemas.microsoft.com/office/powerpoint/2010/main" val="2538591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6F8"/>
        </a:solidFill>
        <a:effectLst/>
      </p:bgPr>
    </p:bg>
    <p:spTree>
      <p:nvGrpSpPr>
        <p:cNvPr id="1" name=""/>
        <p:cNvGrpSpPr/>
        <p:nvPr/>
      </p:nvGrpSpPr>
      <p:grpSpPr>
        <a:xfrm>
          <a:off x="0" y="0"/>
          <a:ext cx="0" cy="0"/>
          <a:chOff x="0" y="0"/>
          <a:chExt cx="0" cy="0"/>
        </a:xfrm>
      </p:grpSpPr>
      <p:grpSp>
        <p:nvGrpSpPr>
          <p:cNvPr id="2" name="Group 2"/>
          <p:cNvGrpSpPr/>
          <p:nvPr/>
        </p:nvGrpSpPr>
        <p:grpSpPr>
          <a:xfrm>
            <a:off x="-1285086" y="-634183"/>
            <a:ext cx="21549337" cy="12046511"/>
            <a:chOff x="0" y="0"/>
            <a:chExt cx="28732450" cy="16062015"/>
          </a:xfrm>
        </p:grpSpPr>
        <p:sp>
          <p:nvSpPr>
            <p:cNvPr id="3" name="Freeform 3"/>
            <p:cNvSpPr/>
            <p:nvPr/>
          </p:nvSpPr>
          <p:spPr>
            <a:xfrm rot="-1617254">
              <a:off x="22530164" y="1004727"/>
              <a:ext cx="5495833" cy="4434192"/>
            </a:xfrm>
            <a:custGeom>
              <a:avLst/>
              <a:gdLst/>
              <a:ahLst/>
              <a:cxnLst/>
              <a:rect l="l" t="t" r="r" b="b"/>
              <a:pathLst>
                <a:path w="5495833" h="4434192">
                  <a:moveTo>
                    <a:pt x="0" y="0"/>
                  </a:moveTo>
                  <a:lnTo>
                    <a:pt x="5495833" y="0"/>
                  </a:lnTo>
                  <a:lnTo>
                    <a:pt x="5495833" y="4434191"/>
                  </a:lnTo>
                  <a:lnTo>
                    <a:pt x="0" y="443419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634560">
              <a:off x="710088" y="10615866"/>
              <a:ext cx="5495833" cy="4434192"/>
            </a:xfrm>
            <a:custGeom>
              <a:avLst/>
              <a:gdLst/>
              <a:ahLst/>
              <a:cxnLst/>
              <a:rect l="l" t="t" r="r" b="b"/>
              <a:pathLst>
                <a:path w="5495833" h="4434192">
                  <a:moveTo>
                    <a:pt x="0" y="0"/>
                  </a:moveTo>
                  <a:lnTo>
                    <a:pt x="5495832" y="0"/>
                  </a:lnTo>
                  <a:lnTo>
                    <a:pt x="5495832" y="4434192"/>
                  </a:lnTo>
                  <a:lnTo>
                    <a:pt x="0" y="44341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3279496" y="4612724"/>
              <a:ext cx="357016" cy="357016"/>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324268" y="8785678"/>
              <a:ext cx="357016" cy="35701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0833920" y="12832962"/>
              <a:ext cx="357016" cy="357016"/>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7195169" y="10970815"/>
              <a:ext cx="357016" cy="357016"/>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8563703" y="1860162"/>
              <a:ext cx="357016" cy="357016"/>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9218582" y="1779014"/>
              <a:ext cx="357016" cy="357016"/>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24994025" y="5729614"/>
              <a:ext cx="357016" cy="357016"/>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sp>
        <p:nvSpPr>
          <p:cNvPr id="26" name="Freeform 26"/>
          <p:cNvSpPr/>
          <p:nvPr/>
        </p:nvSpPr>
        <p:spPr>
          <a:xfrm>
            <a:off x="1999053" y="3093121"/>
            <a:ext cx="4543775" cy="4100757"/>
          </a:xfrm>
          <a:custGeom>
            <a:avLst/>
            <a:gdLst/>
            <a:ahLst/>
            <a:cxnLst/>
            <a:rect l="l" t="t" r="r" b="b"/>
            <a:pathLst>
              <a:path w="4543775" h="4100757">
                <a:moveTo>
                  <a:pt x="0" y="0"/>
                </a:moveTo>
                <a:lnTo>
                  <a:pt x="4543775" y="0"/>
                </a:lnTo>
                <a:lnTo>
                  <a:pt x="4543775" y="4100758"/>
                </a:lnTo>
                <a:lnTo>
                  <a:pt x="0" y="41007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7" name="Freeform 27"/>
          <p:cNvSpPr/>
          <p:nvPr/>
        </p:nvSpPr>
        <p:spPr>
          <a:xfrm>
            <a:off x="6872112" y="3093121"/>
            <a:ext cx="4543775" cy="4100757"/>
          </a:xfrm>
          <a:custGeom>
            <a:avLst/>
            <a:gdLst/>
            <a:ahLst/>
            <a:cxnLst/>
            <a:rect l="l" t="t" r="r" b="b"/>
            <a:pathLst>
              <a:path w="4543775" h="4100757">
                <a:moveTo>
                  <a:pt x="0" y="0"/>
                </a:moveTo>
                <a:lnTo>
                  <a:pt x="4543776" y="0"/>
                </a:lnTo>
                <a:lnTo>
                  <a:pt x="4543776" y="4100758"/>
                </a:lnTo>
                <a:lnTo>
                  <a:pt x="0" y="41007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8" name="Freeform 28"/>
          <p:cNvSpPr/>
          <p:nvPr/>
        </p:nvSpPr>
        <p:spPr>
          <a:xfrm>
            <a:off x="11745172" y="3093121"/>
            <a:ext cx="4543775" cy="4100757"/>
          </a:xfrm>
          <a:custGeom>
            <a:avLst/>
            <a:gdLst/>
            <a:ahLst/>
            <a:cxnLst/>
            <a:rect l="l" t="t" r="r" b="b"/>
            <a:pathLst>
              <a:path w="4543775" h="4100757">
                <a:moveTo>
                  <a:pt x="0" y="0"/>
                </a:moveTo>
                <a:lnTo>
                  <a:pt x="4543775" y="0"/>
                </a:lnTo>
                <a:lnTo>
                  <a:pt x="4543775" y="4100758"/>
                </a:lnTo>
                <a:lnTo>
                  <a:pt x="0" y="41007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5" name="Freeform 35"/>
          <p:cNvSpPr/>
          <p:nvPr/>
        </p:nvSpPr>
        <p:spPr>
          <a:xfrm>
            <a:off x="-327717" y="-238128"/>
            <a:ext cx="5116238" cy="2634863"/>
          </a:xfrm>
          <a:custGeom>
            <a:avLst/>
            <a:gdLst/>
            <a:ahLst/>
            <a:cxnLst/>
            <a:rect l="l" t="t" r="r" b="b"/>
            <a:pathLst>
              <a:path w="5116238" h="2634863">
                <a:moveTo>
                  <a:pt x="0" y="0"/>
                </a:moveTo>
                <a:lnTo>
                  <a:pt x="5116238" y="0"/>
                </a:lnTo>
                <a:lnTo>
                  <a:pt x="5116238" y="2634863"/>
                </a:lnTo>
                <a:lnTo>
                  <a:pt x="0" y="263486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6" name="Freeform 36"/>
          <p:cNvSpPr/>
          <p:nvPr/>
        </p:nvSpPr>
        <p:spPr>
          <a:xfrm rot="-1105828" flipH="1">
            <a:off x="13422629" y="8121174"/>
            <a:ext cx="6146225" cy="4655766"/>
          </a:xfrm>
          <a:custGeom>
            <a:avLst/>
            <a:gdLst/>
            <a:ahLst/>
            <a:cxnLst/>
            <a:rect l="l" t="t" r="r" b="b"/>
            <a:pathLst>
              <a:path w="6146225" h="4655766">
                <a:moveTo>
                  <a:pt x="6146226" y="0"/>
                </a:moveTo>
                <a:lnTo>
                  <a:pt x="0" y="0"/>
                </a:lnTo>
                <a:lnTo>
                  <a:pt x="0" y="4655766"/>
                </a:lnTo>
                <a:lnTo>
                  <a:pt x="6146226" y="4655766"/>
                </a:lnTo>
                <a:lnTo>
                  <a:pt x="6146226"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7" name="Freeform 37"/>
          <p:cNvSpPr/>
          <p:nvPr/>
        </p:nvSpPr>
        <p:spPr>
          <a:xfrm>
            <a:off x="12508304" y="9636858"/>
            <a:ext cx="1881998" cy="3550940"/>
          </a:xfrm>
          <a:custGeom>
            <a:avLst/>
            <a:gdLst/>
            <a:ahLst/>
            <a:cxnLst/>
            <a:rect l="l" t="t" r="r" b="b"/>
            <a:pathLst>
              <a:path w="1881998" h="3550940">
                <a:moveTo>
                  <a:pt x="0" y="0"/>
                </a:moveTo>
                <a:lnTo>
                  <a:pt x="1881998" y="0"/>
                </a:lnTo>
                <a:lnTo>
                  <a:pt x="1881998" y="3550940"/>
                </a:lnTo>
                <a:lnTo>
                  <a:pt x="0" y="355094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8" name="TextBox 38"/>
          <p:cNvSpPr txBox="1"/>
          <p:nvPr/>
        </p:nvSpPr>
        <p:spPr>
          <a:xfrm>
            <a:off x="4072078" y="1338611"/>
            <a:ext cx="10143844" cy="1221681"/>
          </a:xfrm>
          <a:prstGeom prst="rect">
            <a:avLst/>
          </a:prstGeom>
        </p:spPr>
        <p:txBody>
          <a:bodyPr lIns="0" tIns="0" rIns="0" bIns="0" rtlCol="0" anchor="t">
            <a:spAutoFit/>
          </a:bodyPr>
          <a:lstStyle/>
          <a:p>
            <a:pPr algn="ctr">
              <a:lnSpc>
                <a:spcPts val="10500"/>
              </a:lnSpc>
            </a:pPr>
            <a:r>
              <a:rPr lang="en-US" sz="7500" dirty="0">
                <a:solidFill>
                  <a:srgbClr val="FFFFFF"/>
                </a:solidFill>
                <a:latin typeface="Bryndan Write"/>
                <a:ea typeface="Bryndan Write"/>
                <a:cs typeface="Bryndan Write"/>
                <a:sym typeface="Bryndan Write"/>
              </a:rPr>
              <a:t>results </a:t>
            </a:r>
          </a:p>
        </p:txBody>
      </p:sp>
      <p:sp>
        <p:nvSpPr>
          <p:cNvPr id="39" name="TextBox 39"/>
          <p:cNvSpPr txBox="1"/>
          <p:nvPr/>
        </p:nvSpPr>
        <p:spPr>
          <a:xfrm>
            <a:off x="1834410" y="7261300"/>
            <a:ext cx="4873060" cy="3156570"/>
          </a:xfrm>
          <a:prstGeom prst="rect">
            <a:avLst/>
          </a:prstGeom>
        </p:spPr>
        <p:txBody>
          <a:bodyPr lIns="0" tIns="0" rIns="0" bIns="0" rtlCol="0" anchor="t">
            <a:spAutoFit/>
          </a:bodyPr>
          <a:lstStyle/>
          <a:p>
            <a:pPr algn="ctr">
              <a:lnSpc>
                <a:spcPts val="6295"/>
              </a:lnSpc>
            </a:pPr>
            <a:r>
              <a:rPr lang="en-US" sz="4496" dirty="0">
                <a:solidFill>
                  <a:srgbClr val="000000"/>
                </a:solidFill>
                <a:latin typeface="Bryndan Write"/>
                <a:ea typeface="Bryndan Write"/>
                <a:cs typeface="Bryndan Write"/>
                <a:sym typeface="Bryndan Write"/>
              </a:rPr>
              <a:t>linear regression</a:t>
            </a:r>
          </a:p>
          <a:p>
            <a:pPr algn="ctr">
              <a:lnSpc>
                <a:spcPts val="6295"/>
              </a:lnSpc>
            </a:pPr>
            <a:r>
              <a:rPr lang="en-US" dirty="0">
                <a:solidFill>
                  <a:srgbClr val="000000"/>
                </a:solidFill>
                <a:latin typeface="Bryndan Write"/>
                <a:ea typeface="Bryndan Write"/>
                <a:cs typeface="Bryndan Write"/>
                <a:sym typeface="Bryndan Write"/>
              </a:rPr>
              <a:t>Mean Squared Error: 1.2185589827444225</a:t>
            </a:r>
          </a:p>
          <a:p>
            <a:pPr algn="ctr">
              <a:lnSpc>
                <a:spcPts val="6295"/>
              </a:lnSpc>
            </a:pPr>
            <a:r>
              <a:rPr lang="en-US" dirty="0">
                <a:solidFill>
                  <a:srgbClr val="000000"/>
                </a:solidFill>
                <a:latin typeface="Bryndan Write"/>
                <a:ea typeface="Bryndan Write"/>
                <a:cs typeface="Bryndan Write"/>
                <a:sym typeface="Bryndan Write"/>
              </a:rPr>
              <a:t>R^2 Score: 0.05904706361050771</a:t>
            </a:r>
          </a:p>
          <a:p>
            <a:pPr algn="ctr">
              <a:lnSpc>
                <a:spcPts val="6295"/>
              </a:lnSpc>
            </a:pPr>
            <a:endParaRPr lang="en-US" sz="4496" dirty="0">
              <a:solidFill>
                <a:srgbClr val="000000"/>
              </a:solidFill>
              <a:latin typeface="Bryndan Write"/>
              <a:ea typeface="Bryndan Write"/>
              <a:cs typeface="Bryndan Write"/>
              <a:sym typeface="Bryndan Write"/>
            </a:endParaRPr>
          </a:p>
        </p:txBody>
      </p:sp>
      <p:sp>
        <p:nvSpPr>
          <p:cNvPr id="40" name="TextBox 40"/>
          <p:cNvSpPr txBox="1"/>
          <p:nvPr/>
        </p:nvSpPr>
        <p:spPr>
          <a:xfrm>
            <a:off x="6017253" y="7251775"/>
            <a:ext cx="6253495" cy="3156570"/>
          </a:xfrm>
          <a:prstGeom prst="rect">
            <a:avLst/>
          </a:prstGeom>
        </p:spPr>
        <p:txBody>
          <a:bodyPr lIns="0" tIns="0" rIns="0" bIns="0" rtlCol="0" anchor="t">
            <a:spAutoFit/>
          </a:bodyPr>
          <a:lstStyle/>
          <a:p>
            <a:pPr algn="ctr">
              <a:lnSpc>
                <a:spcPts val="6295"/>
              </a:lnSpc>
            </a:pPr>
            <a:r>
              <a:rPr lang="en-US" sz="4496" dirty="0">
                <a:solidFill>
                  <a:srgbClr val="000000"/>
                </a:solidFill>
                <a:latin typeface="Bryndan Write"/>
                <a:ea typeface="Bryndan Write"/>
                <a:cs typeface="Bryndan Write"/>
                <a:sym typeface="Bryndan Write"/>
              </a:rPr>
              <a:t>random forest</a:t>
            </a:r>
          </a:p>
          <a:p>
            <a:pPr algn="ctr">
              <a:lnSpc>
                <a:spcPts val="6295"/>
              </a:lnSpc>
            </a:pPr>
            <a:r>
              <a:rPr lang="en-US" dirty="0">
                <a:solidFill>
                  <a:srgbClr val="000000"/>
                </a:solidFill>
                <a:latin typeface="Bryndan Write"/>
                <a:ea typeface="Bryndan Write"/>
                <a:cs typeface="Bryndan Write"/>
                <a:sym typeface="Bryndan Write"/>
              </a:rPr>
              <a:t>Mean Squared Error: 0.732435411852444</a:t>
            </a:r>
          </a:p>
          <a:p>
            <a:pPr algn="ctr">
              <a:lnSpc>
                <a:spcPts val="6295"/>
              </a:lnSpc>
            </a:pPr>
            <a:r>
              <a:rPr lang="en-US" dirty="0">
                <a:solidFill>
                  <a:srgbClr val="000000"/>
                </a:solidFill>
                <a:latin typeface="Bryndan Write"/>
                <a:ea typeface="Bryndan Write"/>
                <a:cs typeface="Bryndan Write"/>
                <a:sym typeface="Bryndan Write"/>
              </a:rPr>
              <a:t>R^2 Score: 0.4344243805531467</a:t>
            </a:r>
          </a:p>
          <a:p>
            <a:pPr algn="ctr">
              <a:lnSpc>
                <a:spcPts val="6295"/>
              </a:lnSpc>
            </a:pPr>
            <a:endParaRPr lang="en-US" sz="4496" dirty="0">
              <a:solidFill>
                <a:srgbClr val="000000"/>
              </a:solidFill>
              <a:latin typeface="Bryndan Write"/>
              <a:ea typeface="Bryndan Write"/>
              <a:cs typeface="Bryndan Write"/>
              <a:sym typeface="Bryndan Write"/>
            </a:endParaRPr>
          </a:p>
        </p:txBody>
      </p:sp>
      <p:sp>
        <p:nvSpPr>
          <p:cNvPr id="41" name="TextBox 41"/>
          <p:cNvSpPr txBox="1"/>
          <p:nvPr/>
        </p:nvSpPr>
        <p:spPr>
          <a:xfrm>
            <a:off x="11384849" y="7261300"/>
            <a:ext cx="5263223" cy="3156570"/>
          </a:xfrm>
          <a:prstGeom prst="rect">
            <a:avLst/>
          </a:prstGeom>
        </p:spPr>
        <p:txBody>
          <a:bodyPr lIns="0" tIns="0" rIns="0" bIns="0" rtlCol="0" anchor="t">
            <a:spAutoFit/>
          </a:bodyPr>
          <a:lstStyle/>
          <a:p>
            <a:pPr algn="ctr">
              <a:lnSpc>
                <a:spcPts val="6295"/>
              </a:lnSpc>
            </a:pPr>
            <a:r>
              <a:rPr lang="en-US" sz="4496" dirty="0">
                <a:solidFill>
                  <a:srgbClr val="000000"/>
                </a:solidFill>
                <a:latin typeface="Bryndan Write"/>
                <a:ea typeface="Bryndan Write"/>
                <a:cs typeface="Bryndan Write"/>
                <a:sym typeface="Bryndan Write"/>
              </a:rPr>
              <a:t>KNN regressor</a:t>
            </a:r>
          </a:p>
          <a:p>
            <a:pPr algn="ctr">
              <a:lnSpc>
                <a:spcPts val="6295"/>
              </a:lnSpc>
            </a:pPr>
            <a:r>
              <a:rPr lang="en-US" dirty="0">
                <a:solidFill>
                  <a:srgbClr val="000000"/>
                </a:solidFill>
                <a:latin typeface="Bryndan Write"/>
                <a:ea typeface="Bryndan Write"/>
                <a:cs typeface="Bryndan Write"/>
                <a:sym typeface="Bryndan Write"/>
              </a:rPr>
              <a:t>Mean Squared Error: 0.8240255364513894</a:t>
            </a:r>
          </a:p>
          <a:p>
            <a:pPr algn="ctr">
              <a:lnSpc>
                <a:spcPts val="6295"/>
              </a:lnSpc>
            </a:pPr>
            <a:r>
              <a:rPr lang="en-US" dirty="0">
                <a:solidFill>
                  <a:srgbClr val="000000"/>
                </a:solidFill>
                <a:latin typeface="Bryndan Write"/>
                <a:ea typeface="Bryndan Write"/>
                <a:cs typeface="Bryndan Write"/>
                <a:sym typeface="Bryndan Write"/>
              </a:rPr>
              <a:t>R^2 Score: 0.3636998625724419</a:t>
            </a:r>
          </a:p>
          <a:p>
            <a:pPr algn="ctr">
              <a:lnSpc>
                <a:spcPts val="6295"/>
              </a:lnSpc>
            </a:pPr>
            <a:endParaRPr lang="en-US" sz="4496" dirty="0">
              <a:solidFill>
                <a:srgbClr val="000000"/>
              </a:solidFill>
              <a:latin typeface="Bryndan Write"/>
              <a:ea typeface="Bryndan Write"/>
              <a:cs typeface="Bryndan Write"/>
              <a:sym typeface="Bryndan Write"/>
            </a:endParaRPr>
          </a:p>
        </p:txBody>
      </p:sp>
      <p:sp>
        <p:nvSpPr>
          <p:cNvPr id="42" name="Freeform 42"/>
          <p:cNvSpPr/>
          <p:nvPr/>
        </p:nvSpPr>
        <p:spPr>
          <a:xfrm rot="-1241090">
            <a:off x="11065820" y="9384294"/>
            <a:ext cx="1472217" cy="2777768"/>
          </a:xfrm>
          <a:custGeom>
            <a:avLst/>
            <a:gdLst/>
            <a:ahLst/>
            <a:cxnLst/>
            <a:rect l="l" t="t" r="r" b="b"/>
            <a:pathLst>
              <a:path w="1472217" h="2777768">
                <a:moveTo>
                  <a:pt x="0" y="0"/>
                </a:moveTo>
                <a:lnTo>
                  <a:pt x="1472217" y="0"/>
                </a:lnTo>
                <a:lnTo>
                  <a:pt x="1472217" y="2777768"/>
                </a:lnTo>
                <a:lnTo>
                  <a:pt x="0" y="277776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pic>
        <p:nvPicPr>
          <p:cNvPr id="43" name="Picture 42">
            <a:extLst>
              <a:ext uri="{FF2B5EF4-FFF2-40B4-BE49-F238E27FC236}">
                <a16:creationId xmlns:a16="http://schemas.microsoft.com/office/drawing/2014/main" id="{312F0AD5-F9C8-4D67-9F2E-5CDC7B6757BF}"/>
              </a:ext>
            </a:extLst>
          </p:cNvPr>
          <p:cNvPicPr/>
          <p:nvPr/>
        </p:nvPicPr>
        <p:blipFill>
          <a:blip r:embed="rId12"/>
          <a:stretch>
            <a:fillRect/>
          </a:stretch>
        </p:blipFill>
        <p:spPr>
          <a:xfrm>
            <a:off x="2209801" y="3390900"/>
            <a:ext cx="4114800" cy="3581400"/>
          </a:xfrm>
          <a:prstGeom prst="rect">
            <a:avLst/>
          </a:prstGeom>
        </p:spPr>
      </p:pic>
      <p:pic>
        <p:nvPicPr>
          <p:cNvPr id="44" name="Picture 43">
            <a:extLst>
              <a:ext uri="{FF2B5EF4-FFF2-40B4-BE49-F238E27FC236}">
                <a16:creationId xmlns:a16="http://schemas.microsoft.com/office/drawing/2014/main" id="{F3AF6EDA-0A31-4C08-9C71-EA61C19DBB13}"/>
              </a:ext>
            </a:extLst>
          </p:cNvPr>
          <p:cNvPicPr/>
          <p:nvPr/>
        </p:nvPicPr>
        <p:blipFill>
          <a:blip r:embed="rId13"/>
          <a:stretch>
            <a:fillRect/>
          </a:stretch>
        </p:blipFill>
        <p:spPr>
          <a:xfrm>
            <a:off x="7083014" y="3390900"/>
            <a:ext cx="4118386" cy="3581400"/>
          </a:xfrm>
          <a:prstGeom prst="rect">
            <a:avLst/>
          </a:prstGeom>
        </p:spPr>
      </p:pic>
      <p:pic>
        <p:nvPicPr>
          <p:cNvPr id="45" name="Picture 44">
            <a:extLst>
              <a:ext uri="{FF2B5EF4-FFF2-40B4-BE49-F238E27FC236}">
                <a16:creationId xmlns:a16="http://schemas.microsoft.com/office/drawing/2014/main" id="{CCCDF25C-E631-463D-95EB-352F07AAB2C4}"/>
              </a:ext>
            </a:extLst>
          </p:cNvPr>
          <p:cNvPicPr/>
          <p:nvPr/>
        </p:nvPicPr>
        <p:blipFill>
          <a:blip r:embed="rId14"/>
          <a:stretch>
            <a:fillRect/>
          </a:stretch>
        </p:blipFill>
        <p:spPr>
          <a:xfrm>
            <a:off x="11992505" y="3390900"/>
            <a:ext cx="4085694" cy="358032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6F8"/>
        </a:solidFill>
        <a:effectLst/>
      </p:bgPr>
    </p:bg>
    <p:spTree>
      <p:nvGrpSpPr>
        <p:cNvPr id="1" name=""/>
        <p:cNvGrpSpPr/>
        <p:nvPr/>
      </p:nvGrpSpPr>
      <p:grpSpPr>
        <a:xfrm>
          <a:off x="0" y="0"/>
          <a:ext cx="0" cy="0"/>
          <a:chOff x="0" y="0"/>
          <a:chExt cx="0" cy="0"/>
        </a:xfrm>
      </p:grpSpPr>
      <p:sp>
        <p:nvSpPr>
          <p:cNvPr id="2" name="Freeform 2"/>
          <p:cNvSpPr/>
          <p:nvPr/>
        </p:nvSpPr>
        <p:spPr>
          <a:xfrm>
            <a:off x="2167362" y="2037819"/>
            <a:ext cx="14333461" cy="7220481"/>
          </a:xfrm>
          <a:custGeom>
            <a:avLst/>
            <a:gdLst/>
            <a:ahLst/>
            <a:cxnLst/>
            <a:rect l="l" t="t" r="r" b="b"/>
            <a:pathLst>
              <a:path w="14333461" h="7220481">
                <a:moveTo>
                  <a:pt x="0" y="0"/>
                </a:moveTo>
                <a:lnTo>
                  <a:pt x="14333460" y="0"/>
                </a:lnTo>
                <a:lnTo>
                  <a:pt x="14333460" y="7220481"/>
                </a:lnTo>
                <a:lnTo>
                  <a:pt x="0" y="72204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617254">
            <a:off x="15612537" y="119362"/>
            <a:ext cx="4121875" cy="3325644"/>
          </a:xfrm>
          <a:custGeom>
            <a:avLst/>
            <a:gdLst/>
            <a:ahLst/>
            <a:cxnLst/>
            <a:rect l="l" t="t" r="r" b="b"/>
            <a:pathLst>
              <a:path w="4121875" h="3325644">
                <a:moveTo>
                  <a:pt x="0" y="0"/>
                </a:moveTo>
                <a:lnTo>
                  <a:pt x="4121875" y="0"/>
                </a:lnTo>
                <a:lnTo>
                  <a:pt x="4121875" y="3325644"/>
                </a:lnTo>
                <a:lnTo>
                  <a:pt x="0" y="33256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634560">
            <a:off x="-752520" y="7327716"/>
            <a:ext cx="4121875" cy="3325644"/>
          </a:xfrm>
          <a:custGeom>
            <a:avLst/>
            <a:gdLst/>
            <a:ahLst/>
            <a:cxnLst/>
            <a:rect l="l" t="t" r="r" b="b"/>
            <a:pathLst>
              <a:path w="4121875" h="3325644">
                <a:moveTo>
                  <a:pt x="0" y="0"/>
                </a:moveTo>
                <a:lnTo>
                  <a:pt x="4121874" y="0"/>
                </a:lnTo>
                <a:lnTo>
                  <a:pt x="4121874" y="3325644"/>
                </a:lnTo>
                <a:lnTo>
                  <a:pt x="0" y="33256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a:off x="1308417" y="6858498"/>
            <a:ext cx="267762" cy="26776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7524677" y="9606817"/>
            <a:ext cx="267762" cy="267762"/>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0" name="TextBox 10"/>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6991538" y="6568749"/>
            <a:ext cx="267762" cy="267762"/>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3" name="TextBox 13"/>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5137691" y="760938"/>
            <a:ext cx="267762" cy="267762"/>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6" name="TextBox 16"/>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3128850" y="700077"/>
            <a:ext cx="267762" cy="267762"/>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9" name="TextBox 19"/>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7460433" y="3663027"/>
            <a:ext cx="267762" cy="267762"/>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2" name="TextBox 22"/>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1354483" y="9258300"/>
            <a:ext cx="267762" cy="267762"/>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5" name="TextBox 25"/>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26" name="Freeform 26"/>
          <p:cNvSpPr/>
          <p:nvPr/>
        </p:nvSpPr>
        <p:spPr>
          <a:xfrm rot="-2115520">
            <a:off x="750791" y="983955"/>
            <a:ext cx="2325833" cy="2210511"/>
          </a:xfrm>
          <a:custGeom>
            <a:avLst/>
            <a:gdLst/>
            <a:ahLst/>
            <a:cxnLst/>
            <a:rect l="l" t="t" r="r" b="b"/>
            <a:pathLst>
              <a:path w="2325833" h="2210511">
                <a:moveTo>
                  <a:pt x="0" y="0"/>
                </a:moveTo>
                <a:lnTo>
                  <a:pt x="2325834" y="0"/>
                </a:lnTo>
                <a:lnTo>
                  <a:pt x="2325834" y="2210511"/>
                </a:lnTo>
                <a:lnTo>
                  <a:pt x="0" y="221051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TextBox 27"/>
          <p:cNvSpPr txBox="1"/>
          <p:nvPr/>
        </p:nvSpPr>
        <p:spPr>
          <a:xfrm>
            <a:off x="3501322" y="3883164"/>
            <a:ext cx="11665540" cy="3765326"/>
          </a:xfrm>
          <a:prstGeom prst="rect">
            <a:avLst/>
          </a:prstGeom>
        </p:spPr>
        <p:txBody>
          <a:bodyPr lIns="0" tIns="0" rIns="0" bIns="0" rtlCol="0" anchor="t">
            <a:spAutoFit/>
          </a:bodyPr>
          <a:lstStyle/>
          <a:p>
            <a:pPr algn="ctr">
              <a:lnSpc>
                <a:spcPts val="4799"/>
              </a:lnSpc>
            </a:pPr>
            <a:r>
              <a:rPr lang="en-US" sz="8000" dirty="0">
                <a:solidFill>
                  <a:srgbClr val="000000"/>
                </a:solidFill>
                <a:latin typeface="Bryndan Write"/>
                <a:ea typeface="Bryndan Write"/>
                <a:cs typeface="Bryndan Write"/>
                <a:sym typeface="Bryndan Write"/>
              </a:rPr>
              <a:t>gradient boosting regressor performed in random forest is the best model as it has the highest R² Score and lowest MSE</a:t>
            </a:r>
          </a:p>
        </p:txBody>
      </p:sp>
      <p:sp>
        <p:nvSpPr>
          <p:cNvPr id="28" name="TextBox 28"/>
          <p:cNvSpPr txBox="1"/>
          <p:nvPr/>
        </p:nvSpPr>
        <p:spPr>
          <a:xfrm>
            <a:off x="4262170" y="685269"/>
            <a:ext cx="10143844" cy="1221681"/>
          </a:xfrm>
          <a:prstGeom prst="rect">
            <a:avLst/>
          </a:prstGeom>
        </p:spPr>
        <p:txBody>
          <a:bodyPr lIns="0" tIns="0" rIns="0" bIns="0" rtlCol="0" anchor="t">
            <a:spAutoFit/>
          </a:bodyPr>
          <a:lstStyle/>
          <a:p>
            <a:pPr algn="ctr">
              <a:lnSpc>
                <a:spcPts val="10500"/>
              </a:lnSpc>
            </a:pPr>
            <a:r>
              <a:rPr lang="en-US" sz="7500" dirty="0">
                <a:solidFill>
                  <a:srgbClr val="FFFFFF"/>
                </a:solidFill>
                <a:latin typeface="Bryndan Write"/>
                <a:ea typeface="Bryndan Write"/>
                <a:cs typeface="Bryndan Write"/>
                <a:sym typeface="Bryndan Write"/>
              </a:rPr>
              <a:t>conclusion </a:t>
            </a:r>
          </a:p>
        </p:txBody>
      </p:sp>
      <p:sp>
        <p:nvSpPr>
          <p:cNvPr id="29" name="Freeform 29"/>
          <p:cNvSpPr/>
          <p:nvPr/>
        </p:nvSpPr>
        <p:spPr>
          <a:xfrm>
            <a:off x="14186807" y="7126260"/>
            <a:ext cx="3273627" cy="2770306"/>
          </a:xfrm>
          <a:custGeom>
            <a:avLst/>
            <a:gdLst/>
            <a:ahLst/>
            <a:cxnLst/>
            <a:rect l="l" t="t" r="r" b="b"/>
            <a:pathLst>
              <a:path w="3273627" h="2770306">
                <a:moveTo>
                  <a:pt x="0" y="0"/>
                </a:moveTo>
                <a:lnTo>
                  <a:pt x="3273626" y="0"/>
                </a:lnTo>
                <a:lnTo>
                  <a:pt x="3273626" y="2770306"/>
                </a:lnTo>
                <a:lnTo>
                  <a:pt x="0" y="27703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3065529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6F8"/>
        </a:solidFill>
        <a:effectLst/>
      </p:bgPr>
    </p:bg>
    <p:spTree>
      <p:nvGrpSpPr>
        <p:cNvPr id="1" name=""/>
        <p:cNvGrpSpPr/>
        <p:nvPr/>
      </p:nvGrpSpPr>
      <p:grpSpPr>
        <a:xfrm>
          <a:off x="0" y="0"/>
          <a:ext cx="0" cy="0"/>
          <a:chOff x="0" y="0"/>
          <a:chExt cx="0" cy="0"/>
        </a:xfrm>
      </p:grpSpPr>
      <p:sp>
        <p:nvSpPr>
          <p:cNvPr id="2" name="Freeform 2"/>
          <p:cNvSpPr/>
          <p:nvPr/>
        </p:nvSpPr>
        <p:spPr>
          <a:xfrm rot="-1111954">
            <a:off x="2251339" y="-1104416"/>
            <a:ext cx="14464099" cy="12255037"/>
          </a:xfrm>
          <a:custGeom>
            <a:avLst/>
            <a:gdLst/>
            <a:ahLst/>
            <a:cxnLst/>
            <a:rect l="l" t="t" r="r" b="b"/>
            <a:pathLst>
              <a:path w="14464099" h="12255037">
                <a:moveTo>
                  <a:pt x="0" y="0"/>
                </a:moveTo>
                <a:lnTo>
                  <a:pt x="14464099" y="0"/>
                </a:lnTo>
                <a:lnTo>
                  <a:pt x="14464099" y="12255037"/>
                </a:lnTo>
                <a:lnTo>
                  <a:pt x="0" y="122550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61637" y="1228126"/>
            <a:ext cx="15544909" cy="7830748"/>
          </a:xfrm>
          <a:custGeom>
            <a:avLst/>
            <a:gdLst/>
            <a:ahLst/>
            <a:cxnLst/>
            <a:rect l="l" t="t" r="r" b="b"/>
            <a:pathLst>
              <a:path w="15544909" h="7830748">
                <a:moveTo>
                  <a:pt x="0" y="0"/>
                </a:moveTo>
                <a:lnTo>
                  <a:pt x="15544910" y="0"/>
                </a:lnTo>
                <a:lnTo>
                  <a:pt x="15544910" y="7830748"/>
                </a:lnTo>
                <a:lnTo>
                  <a:pt x="0" y="78307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5159150" y="2999246"/>
            <a:ext cx="7969701" cy="4115037"/>
          </a:xfrm>
          <a:prstGeom prst="rect">
            <a:avLst/>
          </a:prstGeom>
        </p:spPr>
        <p:txBody>
          <a:bodyPr lIns="0" tIns="0" rIns="0" bIns="0" rtlCol="0" anchor="t">
            <a:spAutoFit/>
          </a:bodyPr>
          <a:lstStyle/>
          <a:p>
            <a:pPr algn="ctr">
              <a:lnSpc>
                <a:spcPts val="16588"/>
              </a:lnSpc>
            </a:pPr>
            <a:r>
              <a:rPr lang="en-US" sz="13800" dirty="0">
                <a:solidFill>
                  <a:srgbClr val="FFFFFF"/>
                </a:solidFill>
                <a:latin typeface="Bryndan Write"/>
                <a:ea typeface="Bryndan Write"/>
                <a:cs typeface="Bryndan Write"/>
                <a:sym typeface="Bryndan Write"/>
              </a:rPr>
              <a:t>Sar </a:t>
            </a:r>
            <a:r>
              <a:rPr lang="en-US" sz="13800" dirty="0" err="1">
                <a:solidFill>
                  <a:srgbClr val="FFFFFF"/>
                </a:solidFill>
                <a:latin typeface="Bryndan Write"/>
                <a:ea typeface="Bryndan Write"/>
                <a:cs typeface="Bryndan Write"/>
                <a:sym typeface="Bryndan Write"/>
              </a:rPr>
              <a:t>fikon</a:t>
            </a:r>
            <a:r>
              <a:rPr lang="en-US" sz="13800" dirty="0">
                <a:solidFill>
                  <a:srgbClr val="FFFFFF"/>
                </a:solidFill>
                <a:latin typeface="Bryndan Write"/>
                <a:ea typeface="Bryndan Write"/>
                <a:cs typeface="Bryndan Write"/>
                <a:sym typeface="Bryndan Write"/>
              </a:rPr>
              <a:t> tza2fo</a:t>
            </a:r>
          </a:p>
        </p:txBody>
      </p:sp>
      <p:sp>
        <p:nvSpPr>
          <p:cNvPr id="5" name="Freeform 5"/>
          <p:cNvSpPr/>
          <p:nvPr/>
        </p:nvSpPr>
        <p:spPr>
          <a:xfrm rot="-1617254">
            <a:off x="15667258" y="7209647"/>
            <a:ext cx="4121875" cy="3325644"/>
          </a:xfrm>
          <a:custGeom>
            <a:avLst/>
            <a:gdLst/>
            <a:ahLst/>
            <a:cxnLst/>
            <a:rect l="l" t="t" r="r" b="b"/>
            <a:pathLst>
              <a:path w="4121875" h="3325644">
                <a:moveTo>
                  <a:pt x="0" y="0"/>
                </a:moveTo>
                <a:lnTo>
                  <a:pt x="4121874" y="0"/>
                </a:lnTo>
                <a:lnTo>
                  <a:pt x="4121874" y="3325644"/>
                </a:lnTo>
                <a:lnTo>
                  <a:pt x="0" y="33256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634560">
            <a:off x="-383500" y="113939"/>
            <a:ext cx="4121875" cy="3325644"/>
          </a:xfrm>
          <a:custGeom>
            <a:avLst/>
            <a:gdLst/>
            <a:ahLst/>
            <a:cxnLst/>
            <a:rect l="l" t="t" r="r" b="b"/>
            <a:pathLst>
              <a:path w="4121875" h="3325644">
                <a:moveTo>
                  <a:pt x="0" y="0"/>
                </a:moveTo>
                <a:lnTo>
                  <a:pt x="4121875" y="0"/>
                </a:lnTo>
                <a:lnTo>
                  <a:pt x="4121875" y="3325644"/>
                </a:lnTo>
                <a:lnTo>
                  <a:pt x="0" y="33256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7" name="Group 7"/>
          <p:cNvGrpSpPr/>
          <p:nvPr/>
        </p:nvGrpSpPr>
        <p:grpSpPr>
          <a:xfrm>
            <a:off x="678776" y="3930789"/>
            <a:ext cx="267762" cy="267762"/>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9" name="TextBox 9"/>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334016" y="8219605"/>
            <a:ext cx="267762" cy="267762"/>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2" name="TextBox 12"/>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6840354" y="8990538"/>
            <a:ext cx="267762" cy="267762"/>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5" name="TextBox 15"/>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4104912" y="9392181"/>
            <a:ext cx="267762" cy="267762"/>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8" name="TextBox 18"/>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5137691" y="760938"/>
            <a:ext cx="267762" cy="267762"/>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1" name="TextBox 21"/>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3128850" y="700077"/>
            <a:ext cx="267762" cy="267762"/>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4" name="TextBox 24"/>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7460433" y="3663027"/>
            <a:ext cx="267762" cy="267762"/>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7" name="TextBox 2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28" name="Freeform 28"/>
          <p:cNvSpPr/>
          <p:nvPr/>
        </p:nvSpPr>
        <p:spPr>
          <a:xfrm rot="-206157">
            <a:off x="13848600" y="750925"/>
            <a:ext cx="3497861" cy="3908225"/>
          </a:xfrm>
          <a:custGeom>
            <a:avLst/>
            <a:gdLst/>
            <a:ahLst/>
            <a:cxnLst/>
            <a:rect l="l" t="t" r="r" b="b"/>
            <a:pathLst>
              <a:path w="3497861" h="3908225">
                <a:moveTo>
                  <a:pt x="0" y="0"/>
                </a:moveTo>
                <a:lnTo>
                  <a:pt x="3497862" y="0"/>
                </a:lnTo>
                <a:lnTo>
                  <a:pt x="3497862" y="3908225"/>
                </a:lnTo>
                <a:lnTo>
                  <a:pt x="0" y="390822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9" name="Freeform 29"/>
          <p:cNvSpPr/>
          <p:nvPr/>
        </p:nvSpPr>
        <p:spPr>
          <a:xfrm rot="-1329982">
            <a:off x="1051736" y="6784361"/>
            <a:ext cx="2439922" cy="3572796"/>
          </a:xfrm>
          <a:custGeom>
            <a:avLst/>
            <a:gdLst/>
            <a:ahLst/>
            <a:cxnLst/>
            <a:rect l="l" t="t" r="r" b="b"/>
            <a:pathLst>
              <a:path w="2439922" h="3572796">
                <a:moveTo>
                  <a:pt x="0" y="0"/>
                </a:moveTo>
                <a:lnTo>
                  <a:pt x="2439921" y="0"/>
                </a:lnTo>
                <a:lnTo>
                  <a:pt x="2439921" y="3572796"/>
                </a:lnTo>
                <a:lnTo>
                  <a:pt x="0" y="357279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6F8"/>
        </a:solidFill>
        <a:effectLst/>
      </p:bgPr>
    </p:bg>
    <p:spTree>
      <p:nvGrpSpPr>
        <p:cNvPr id="1" name=""/>
        <p:cNvGrpSpPr/>
        <p:nvPr/>
      </p:nvGrpSpPr>
      <p:grpSpPr>
        <a:xfrm>
          <a:off x="0" y="0"/>
          <a:ext cx="0" cy="0"/>
          <a:chOff x="0" y="0"/>
          <a:chExt cx="0" cy="0"/>
        </a:xfrm>
      </p:grpSpPr>
      <p:sp>
        <p:nvSpPr>
          <p:cNvPr id="2" name="Freeform 2"/>
          <p:cNvSpPr/>
          <p:nvPr/>
        </p:nvSpPr>
        <p:spPr>
          <a:xfrm rot="-1634560">
            <a:off x="-82440" y="-62622"/>
            <a:ext cx="4121875" cy="3325644"/>
          </a:xfrm>
          <a:custGeom>
            <a:avLst/>
            <a:gdLst/>
            <a:ahLst/>
            <a:cxnLst/>
            <a:rect l="l" t="t" r="r" b="b"/>
            <a:pathLst>
              <a:path w="4121875" h="3325644">
                <a:moveTo>
                  <a:pt x="0" y="0"/>
                </a:moveTo>
                <a:lnTo>
                  <a:pt x="4121874" y="0"/>
                </a:lnTo>
                <a:lnTo>
                  <a:pt x="4121874" y="3325644"/>
                </a:lnTo>
                <a:lnTo>
                  <a:pt x="0" y="3325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458115" y="2630359"/>
            <a:ext cx="267762" cy="26776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5" name="TextBox 5"/>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894819" y="6574171"/>
            <a:ext cx="267762" cy="26776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8" name="TextBox 8"/>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6840354" y="8990538"/>
            <a:ext cx="267762" cy="26776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1611291" y="7593929"/>
            <a:ext cx="267762" cy="26776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4" name="TextBox 14"/>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5137691" y="760938"/>
            <a:ext cx="267762" cy="26776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7" name="TextBox 1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3128850" y="700077"/>
            <a:ext cx="267762" cy="26776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0" name="TextBox 20"/>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7556488" y="5727149"/>
            <a:ext cx="267762" cy="267762"/>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3" name="TextBox 23"/>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24" name="Freeform 24"/>
          <p:cNvSpPr/>
          <p:nvPr/>
        </p:nvSpPr>
        <p:spPr>
          <a:xfrm>
            <a:off x="5441724" y="2170895"/>
            <a:ext cx="7528577" cy="6794541"/>
          </a:xfrm>
          <a:custGeom>
            <a:avLst/>
            <a:gdLst/>
            <a:ahLst/>
            <a:cxnLst/>
            <a:rect l="l" t="t" r="r" b="b"/>
            <a:pathLst>
              <a:path w="7528577" h="6794541">
                <a:moveTo>
                  <a:pt x="0" y="0"/>
                </a:moveTo>
                <a:lnTo>
                  <a:pt x="7528576" y="0"/>
                </a:lnTo>
                <a:lnTo>
                  <a:pt x="7528576" y="6794541"/>
                </a:lnTo>
                <a:lnTo>
                  <a:pt x="0" y="67945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7" name="Freeform 27"/>
          <p:cNvSpPr/>
          <p:nvPr/>
        </p:nvSpPr>
        <p:spPr>
          <a:xfrm rot="-1617254">
            <a:off x="16092990" y="7327716"/>
            <a:ext cx="4121875" cy="3325644"/>
          </a:xfrm>
          <a:custGeom>
            <a:avLst/>
            <a:gdLst/>
            <a:ahLst/>
            <a:cxnLst/>
            <a:rect l="l" t="t" r="r" b="b"/>
            <a:pathLst>
              <a:path w="4121875" h="3325644">
                <a:moveTo>
                  <a:pt x="0" y="0"/>
                </a:moveTo>
                <a:lnTo>
                  <a:pt x="4121874" y="0"/>
                </a:lnTo>
                <a:lnTo>
                  <a:pt x="4121874" y="3325644"/>
                </a:lnTo>
                <a:lnTo>
                  <a:pt x="0" y="3325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8" name="Freeform 28"/>
          <p:cNvSpPr/>
          <p:nvPr/>
        </p:nvSpPr>
        <p:spPr>
          <a:xfrm rot="-206157">
            <a:off x="15104495" y="700229"/>
            <a:ext cx="2633934" cy="2942943"/>
          </a:xfrm>
          <a:custGeom>
            <a:avLst/>
            <a:gdLst/>
            <a:ahLst/>
            <a:cxnLst/>
            <a:rect l="l" t="t" r="r" b="b"/>
            <a:pathLst>
              <a:path w="2633934" h="2942943">
                <a:moveTo>
                  <a:pt x="0" y="0"/>
                </a:moveTo>
                <a:lnTo>
                  <a:pt x="2633933" y="0"/>
                </a:lnTo>
                <a:lnTo>
                  <a:pt x="2633933" y="2942942"/>
                </a:lnTo>
                <a:lnTo>
                  <a:pt x="0" y="29429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9" name="Freeform 29"/>
          <p:cNvSpPr/>
          <p:nvPr/>
        </p:nvSpPr>
        <p:spPr>
          <a:xfrm rot="-1091314">
            <a:off x="198252" y="7727809"/>
            <a:ext cx="2247620" cy="2136175"/>
          </a:xfrm>
          <a:custGeom>
            <a:avLst/>
            <a:gdLst/>
            <a:ahLst/>
            <a:cxnLst/>
            <a:rect l="l" t="t" r="r" b="b"/>
            <a:pathLst>
              <a:path w="2247620" h="2136175">
                <a:moveTo>
                  <a:pt x="0" y="0"/>
                </a:moveTo>
                <a:lnTo>
                  <a:pt x="2247619" y="0"/>
                </a:lnTo>
                <a:lnTo>
                  <a:pt x="2247619" y="2136176"/>
                </a:lnTo>
                <a:lnTo>
                  <a:pt x="0" y="213617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0" name="TextBox 30"/>
          <p:cNvSpPr txBox="1"/>
          <p:nvPr/>
        </p:nvSpPr>
        <p:spPr>
          <a:xfrm>
            <a:off x="4572000" y="819150"/>
            <a:ext cx="9144000" cy="1352550"/>
          </a:xfrm>
          <a:prstGeom prst="rect">
            <a:avLst/>
          </a:prstGeom>
        </p:spPr>
        <p:txBody>
          <a:bodyPr lIns="0" tIns="0" rIns="0" bIns="0" rtlCol="0" anchor="t">
            <a:spAutoFit/>
          </a:bodyPr>
          <a:lstStyle/>
          <a:p>
            <a:pPr algn="ctr">
              <a:lnSpc>
                <a:spcPts val="10500"/>
              </a:lnSpc>
            </a:pPr>
            <a:r>
              <a:rPr lang="en-US" sz="7500">
                <a:solidFill>
                  <a:srgbClr val="FFFFFF"/>
                </a:solidFill>
                <a:latin typeface="Bryndan Write"/>
                <a:ea typeface="Bryndan Write"/>
                <a:cs typeface="Bryndan Write"/>
                <a:sym typeface="Bryndan Write"/>
              </a:rPr>
              <a:t>Background</a:t>
            </a:r>
          </a:p>
        </p:txBody>
      </p:sp>
      <p:sp>
        <p:nvSpPr>
          <p:cNvPr id="31" name="TextBox 31"/>
          <p:cNvSpPr txBox="1"/>
          <p:nvPr/>
        </p:nvSpPr>
        <p:spPr>
          <a:xfrm>
            <a:off x="6438159" y="2754827"/>
            <a:ext cx="5558426" cy="5940793"/>
          </a:xfrm>
          <a:prstGeom prst="rect">
            <a:avLst/>
          </a:prstGeom>
        </p:spPr>
        <p:txBody>
          <a:bodyPr lIns="0" tIns="0" rIns="0" bIns="0" rtlCol="0" anchor="t">
            <a:spAutoFit/>
          </a:bodyPr>
          <a:lstStyle/>
          <a:p>
            <a:pPr algn="ctr">
              <a:lnSpc>
                <a:spcPts val="5159"/>
              </a:lnSpc>
            </a:pPr>
            <a:r>
              <a:rPr lang="en-US" sz="3750" dirty="0">
                <a:solidFill>
                  <a:srgbClr val="000000"/>
                </a:solidFill>
                <a:latin typeface="Bryndan Write"/>
                <a:ea typeface="Bryndan Write"/>
                <a:cs typeface="Bryndan Write"/>
                <a:sym typeface="Bryndan Write"/>
              </a:rPr>
              <a:t>Movie platforms often rely on user reviews and ratings to recommend content. Predicting movie ratings based on features like genre, votes, and duration can improve user experience and aid in content recommendation.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6F8"/>
        </a:solidFill>
        <a:effectLst/>
      </p:bgPr>
    </p:bg>
    <p:spTree>
      <p:nvGrpSpPr>
        <p:cNvPr id="1" name=""/>
        <p:cNvGrpSpPr/>
        <p:nvPr/>
      </p:nvGrpSpPr>
      <p:grpSpPr>
        <a:xfrm>
          <a:off x="0" y="0"/>
          <a:ext cx="0" cy="0"/>
          <a:chOff x="0" y="0"/>
          <a:chExt cx="0" cy="0"/>
        </a:xfrm>
      </p:grpSpPr>
      <p:sp>
        <p:nvSpPr>
          <p:cNvPr id="2" name="Freeform 2"/>
          <p:cNvSpPr/>
          <p:nvPr/>
        </p:nvSpPr>
        <p:spPr>
          <a:xfrm rot="804646">
            <a:off x="-91317" y="282118"/>
            <a:ext cx="3050169" cy="5251367"/>
          </a:xfrm>
          <a:custGeom>
            <a:avLst/>
            <a:gdLst/>
            <a:ahLst/>
            <a:cxnLst/>
            <a:rect l="l" t="t" r="r" b="b"/>
            <a:pathLst>
              <a:path w="3050169" h="5251367">
                <a:moveTo>
                  <a:pt x="0" y="0"/>
                </a:moveTo>
                <a:lnTo>
                  <a:pt x="3050169" y="0"/>
                </a:lnTo>
                <a:lnTo>
                  <a:pt x="3050169" y="5251367"/>
                </a:lnTo>
                <a:lnTo>
                  <a:pt x="0" y="52513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167362" y="2037819"/>
            <a:ext cx="14333461" cy="7220481"/>
          </a:xfrm>
          <a:custGeom>
            <a:avLst/>
            <a:gdLst/>
            <a:ahLst/>
            <a:cxnLst/>
            <a:rect l="l" t="t" r="r" b="b"/>
            <a:pathLst>
              <a:path w="14333461" h="7220481">
                <a:moveTo>
                  <a:pt x="0" y="0"/>
                </a:moveTo>
                <a:lnTo>
                  <a:pt x="14333460" y="0"/>
                </a:lnTo>
                <a:lnTo>
                  <a:pt x="14333460" y="7220481"/>
                </a:lnTo>
                <a:lnTo>
                  <a:pt x="0" y="72204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617254">
            <a:off x="15612537" y="119362"/>
            <a:ext cx="4121875" cy="3325644"/>
          </a:xfrm>
          <a:custGeom>
            <a:avLst/>
            <a:gdLst/>
            <a:ahLst/>
            <a:cxnLst/>
            <a:rect l="l" t="t" r="r" b="b"/>
            <a:pathLst>
              <a:path w="4121875" h="3325644">
                <a:moveTo>
                  <a:pt x="0" y="0"/>
                </a:moveTo>
                <a:lnTo>
                  <a:pt x="4121875" y="0"/>
                </a:lnTo>
                <a:lnTo>
                  <a:pt x="4121875" y="3325644"/>
                </a:lnTo>
                <a:lnTo>
                  <a:pt x="0" y="33256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634560">
            <a:off x="-752520" y="7327716"/>
            <a:ext cx="4121875" cy="3325644"/>
          </a:xfrm>
          <a:custGeom>
            <a:avLst/>
            <a:gdLst/>
            <a:ahLst/>
            <a:cxnLst/>
            <a:rect l="l" t="t" r="r" b="b"/>
            <a:pathLst>
              <a:path w="4121875" h="3325644">
                <a:moveTo>
                  <a:pt x="0" y="0"/>
                </a:moveTo>
                <a:lnTo>
                  <a:pt x="4121874" y="0"/>
                </a:lnTo>
                <a:lnTo>
                  <a:pt x="4121874" y="3325644"/>
                </a:lnTo>
                <a:lnTo>
                  <a:pt x="0" y="33256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1308417" y="6858498"/>
            <a:ext cx="267762" cy="26776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8" name="TextBox 8"/>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7524677" y="9606817"/>
            <a:ext cx="267762" cy="26776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6991538" y="6568749"/>
            <a:ext cx="267762" cy="26776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4" name="TextBox 14"/>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5137691" y="760938"/>
            <a:ext cx="267762" cy="26776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7" name="TextBox 1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3128850" y="700077"/>
            <a:ext cx="267762" cy="26776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0" name="TextBox 20"/>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7460433" y="3663027"/>
            <a:ext cx="267762" cy="267762"/>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3" name="TextBox 23"/>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11354483" y="9258300"/>
            <a:ext cx="267762" cy="267762"/>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6" name="TextBox 26"/>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27" name="Freeform 27"/>
          <p:cNvSpPr/>
          <p:nvPr/>
        </p:nvSpPr>
        <p:spPr>
          <a:xfrm>
            <a:off x="14186807" y="7126260"/>
            <a:ext cx="3273627" cy="2770306"/>
          </a:xfrm>
          <a:custGeom>
            <a:avLst/>
            <a:gdLst/>
            <a:ahLst/>
            <a:cxnLst/>
            <a:rect l="l" t="t" r="r" b="b"/>
            <a:pathLst>
              <a:path w="3273627" h="2770306">
                <a:moveTo>
                  <a:pt x="0" y="0"/>
                </a:moveTo>
                <a:lnTo>
                  <a:pt x="3273626" y="0"/>
                </a:lnTo>
                <a:lnTo>
                  <a:pt x="3273626" y="2770306"/>
                </a:lnTo>
                <a:lnTo>
                  <a:pt x="0" y="27703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8" name="TextBox 28"/>
          <p:cNvSpPr txBox="1"/>
          <p:nvPr/>
        </p:nvSpPr>
        <p:spPr>
          <a:xfrm>
            <a:off x="4262170" y="685269"/>
            <a:ext cx="10143844" cy="1352550"/>
          </a:xfrm>
          <a:prstGeom prst="rect">
            <a:avLst/>
          </a:prstGeom>
        </p:spPr>
        <p:txBody>
          <a:bodyPr lIns="0" tIns="0" rIns="0" bIns="0" rtlCol="0" anchor="t">
            <a:spAutoFit/>
          </a:bodyPr>
          <a:lstStyle/>
          <a:p>
            <a:pPr algn="ctr">
              <a:lnSpc>
                <a:spcPts val="10500"/>
              </a:lnSpc>
            </a:pPr>
            <a:r>
              <a:rPr lang="en-US" sz="7500">
                <a:solidFill>
                  <a:srgbClr val="FFFFFF"/>
                </a:solidFill>
                <a:latin typeface="Bryndan Write"/>
                <a:ea typeface="Bryndan Write"/>
                <a:cs typeface="Bryndan Write"/>
                <a:sym typeface="Bryndan Write"/>
              </a:rPr>
              <a:t>Problem</a:t>
            </a:r>
          </a:p>
        </p:txBody>
      </p:sp>
      <p:sp>
        <p:nvSpPr>
          <p:cNvPr id="29" name="TextBox 29"/>
          <p:cNvSpPr txBox="1"/>
          <p:nvPr/>
        </p:nvSpPr>
        <p:spPr>
          <a:xfrm>
            <a:off x="3727641" y="3749283"/>
            <a:ext cx="11355056" cy="4308872"/>
          </a:xfrm>
          <a:prstGeom prst="rect">
            <a:avLst/>
          </a:prstGeom>
        </p:spPr>
        <p:txBody>
          <a:bodyPr lIns="0" tIns="0" rIns="0" bIns="0" rtlCol="0" anchor="t">
            <a:spAutoFit/>
          </a:bodyPr>
          <a:lstStyle/>
          <a:p>
            <a:pPr algn="just">
              <a:lnSpc>
                <a:spcPts val="4799"/>
              </a:lnSpc>
            </a:pPr>
            <a:r>
              <a:rPr lang="en-US" sz="5400" dirty="0">
                <a:solidFill>
                  <a:srgbClr val="000000"/>
                </a:solidFill>
                <a:latin typeface="Bryndan Write"/>
                <a:ea typeface="Bryndan Write"/>
                <a:cs typeface="Bryndan Write"/>
                <a:sym typeface="Bryndan Write"/>
              </a:rPr>
              <a:t>Manually predicting a movie’s success or rating is subjective. The goal is to use machine learning to predict movie ratings based on objective features, helping streaming platforms recommend content and understand viewer preferences.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6F8"/>
        </a:solidFill>
        <a:effectLst/>
      </p:bgPr>
    </p:bg>
    <p:spTree>
      <p:nvGrpSpPr>
        <p:cNvPr id="1" name=""/>
        <p:cNvGrpSpPr/>
        <p:nvPr/>
      </p:nvGrpSpPr>
      <p:grpSpPr>
        <a:xfrm>
          <a:off x="0" y="0"/>
          <a:ext cx="0" cy="0"/>
          <a:chOff x="0" y="0"/>
          <a:chExt cx="0" cy="0"/>
        </a:xfrm>
      </p:grpSpPr>
      <p:sp>
        <p:nvSpPr>
          <p:cNvPr id="2" name="Freeform 2"/>
          <p:cNvSpPr/>
          <p:nvPr/>
        </p:nvSpPr>
        <p:spPr>
          <a:xfrm rot="-1634560">
            <a:off x="-82440" y="-62622"/>
            <a:ext cx="4121875" cy="3325644"/>
          </a:xfrm>
          <a:custGeom>
            <a:avLst/>
            <a:gdLst/>
            <a:ahLst/>
            <a:cxnLst/>
            <a:rect l="l" t="t" r="r" b="b"/>
            <a:pathLst>
              <a:path w="4121875" h="3325644">
                <a:moveTo>
                  <a:pt x="0" y="0"/>
                </a:moveTo>
                <a:lnTo>
                  <a:pt x="4121874" y="0"/>
                </a:lnTo>
                <a:lnTo>
                  <a:pt x="4121874" y="3325644"/>
                </a:lnTo>
                <a:lnTo>
                  <a:pt x="0" y="3325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458115" y="2630359"/>
            <a:ext cx="267762" cy="26776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5" name="TextBox 5"/>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894819" y="6574171"/>
            <a:ext cx="267762" cy="26776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8" name="TextBox 8"/>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6840354" y="8990538"/>
            <a:ext cx="267762" cy="26776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1611291" y="7593929"/>
            <a:ext cx="267762" cy="26776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4" name="TextBox 14"/>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5137691" y="760938"/>
            <a:ext cx="267762" cy="26776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7" name="TextBox 1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3128850" y="700077"/>
            <a:ext cx="267762" cy="26776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0" name="TextBox 20"/>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7556488" y="5727149"/>
            <a:ext cx="267762" cy="267762"/>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3" name="TextBox 23"/>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24" name="Freeform 24"/>
          <p:cNvSpPr/>
          <p:nvPr/>
        </p:nvSpPr>
        <p:spPr>
          <a:xfrm>
            <a:off x="5322934" y="2295758"/>
            <a:ext cx="7528577" cy="6794541"/>
          </a:xfrm>
          <a:custGeom>
            <a:avLst/>
            <a:gdLst/>
            <a:ahLst/>
            <a:cxnLst/>
            <a:rect l="l" t="t" r="r" b="b"/>
            <a:pathLst>
              <a:path w="7528577" h="6794541">
                <a:moveTo>
                  <a:pt x="0" y="0"/>
                </a:moveTo>
                <a:lnTo>
                  <a:pt x="7528576" y="0"/>
                </a:lnTo>
                <a:lnTo>
                  <a:pt x="7528576" y="6794541"/>
                </a:lnTo>
                <a:lnTo>
                  <a:pt x="0" y="67945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26" name="Freeform 26"/>
          <p:cNvSpPr/>
          <p:nvPr/>
        </p:nvSpPr>
        <p:spPr>
          <a:xfrm rot="-1617254">
            <a:off x="16092990" y="7327716"/>
            <a:ext cx="4121875" cy="3325644"/>
          </a:xfrm>
          <a:custGeom>
            <a:avLst/>
            <a:gdLst/>
            <a:ahLst/>
            <a:cxnLst/>
            <a:rect l="l" t="t" r="r" b="b"/>
            <a:pathLst>
              <a:path w="4121875" h="3325644">
                <a:moveTo>
                  <a:pt x="0" y="0"/>
                </a:moveTo>
                <a:lnTo>
                  <a:pt x="4121874" y="0"/>
                </a:lnTo>
                <a:lnTo>
                  <a:pt x="4121874" y="3325644"/>
                </a:lnTo>
                <a:lnTo>
                  <a:pt x="0" y="3325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7" name="Freeform 27"/>
          <p:cNvSpPr/>
          <p:nvPr/>
        </p:nvSpPr>
        <p:spPr>
          <a:xfrm>
            <a:off x="591996" y="7727809"/>
            <a:ext cx="1998376" cy="1791045"/>
          </a:xfrm>
          <a:custGeom>
            <a:avLst/>
            <a:gdLst/>
            <a:ahLst/>
            <a:cxnLst/>
            <a:rect l="l" t="t" r="r" b="b"/>
            <a:pathLst>
              <a:path w="1998376" h="1791045">
                <a:moveTo>
                  <a:pt x="0" y="0"/>
                </a:moveTo>
                <a:lnTo>
                  <a:pt x="1998376" y="0"/>
                </a:lnTo>
                <a:lnTo>
                  <a:pt x="1998376" y="1791045"/>
                </a:lnTo>
                <a:lnTo>
                  <a:pt x="0" y="17910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TextBox 28"/>
          <p:cNvSpPr txBox="1"/>
          <p:nvPr/>
        </p:nvSpPr>
        <p:spPr>
          <a:xfrm>
            <a:off x="4572000" y="819150"/>
            <a:ext cx="9144000" cy="1221681"/>
          </a:xfrm>
          <a:prstGeom prst="rect">
            <a:avLst/>
          </a:prstGeom>
        </p:spPr>
        <p:txBody>
          <a:bodyPr lIns="0" tIns="0" rIns="0" bIns="0" rtlCol="0" anchor="t">
            <a:spAutoFit/>
          </a:bodyPr>
          <a:lstStyle/>
          <a:p>
            <a:pPr algn="ctr">
              <a:lnSpc>
                <a:spcPts val="10500"/>
              </a:lnSpc>
            </a:pPr>
            <a:r>
              <a:rPr lang="en-US" sz="7500" dirty="0">
                <a:solidFill>
                  <a:srgbClr val="FFFFFF"/>
                </a:solidFill>
                <a:latin typeface="Bryndan Write"/>
                <a:ea typeface="Bryndan Write"/>
                <a:cs typeface="Bryndan Write"/>
                <a:sym typeface="Bryndan Write"/>
              </a:rPr>
              <a:t>dataset</a:t>
            </a:r>
          </a:p>
        </p:txBody>
      </p:sp>
      <p:sp>
        <p:nvSpPr>
          <p:cNvPr id="29" name="Freeform 29"/>
          <p:cNvSpPr/>
          <p:nvPr/>
        </p:nvSpPr>
        <p:spPr>
          <a:xfrm rot="-1329982">
            <a:off x="15835217" y="1169234"/>
            <a:ext cx="1496953" cy="2191999"/>
          </a:xfrm>
          <a:custGeom>
            <a:avLst/>
            <a:gdLst/>
            <a:ahLst/>
            <a:cxnLst/>
            <a:rect l="l" t="t" r="r" b="b"/>
            <a:pathLst>
              <a:path w="1496953" h="2191999">
                <a:moveTo>
                  <a:pt x="0" y="0"/>
                </a:moveTo>
                <a:lnTo>
                  <a:pt x="1496953" y="0"/>
                </a:lnTo>
                <a:lnTo>
                  <a:pt x="1496953" y="2191999"/>
                </a:lnTo>
                <a:lnTo>
                  <a:pt x="0" y="2191999"/>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31" name="TextBox 31"/>
          <p:cNvSpPr txBox="1"/>
          <p:nvPr/>
        </p:nvSpPr>
        <p:spPr>
          <a:xfrm>
            <a:off x="6364787" y="3408826"/>
            <a:ext cx="5558426" cy="4667945"/>
          </a:xfrm>
          <a:prstGeom prst="rect">
            <a:avLst/>
          </a:prstGeom>
        </p:spPr>
        <p:txBody>
          <a:bodyPr lIns="0" tIns="0" rIns="0" bIns="0" rtlCol="0" anchor="t">
            <a:spAutoFit/>
          </a:bodyPr>
          <a:lstStyle/>
          <a:p>
            <a:pPr algn="ctr">
              <a:lnSpc>
                <a:spcPts val="5159"/>
              </a:lnSpc>
            </a:pPr>
            <a:r>
              <a:rPr lang="en-US" sz="5400" dirty="0">
                <a:solidFill>
                  <a:srgbClr val="000000"/>
                </a:solidFill>
                <a:latin typeface="Bryndan Write"/>
                <a:ea typeface="Bryndan Write"/>
                <a:cs typeface="Bryndan Write"/>
                <a:sym typeface="Bryndan Write"/>
              </a:rPr>
              <a:t>source: Kaggle</a:t>
            </a:r>
          </a:p>
          <a:p>
            <a:pPr algn="ctr">
              <a:lnSpc>
                <a:spcPts val="5159"/>
              </a:lnSpc>
            </a:pPr>
            <a:r>
              <a:rPr lang="en-US" sz="5400" dirty="0">
                <a:solidFill>
                  <a:srgbClr val="000000"/>
                </a:solidFill>
                <a:latin typeface="Bryndan Write"/>
                <a:ea typeface="Bryndan Write"/>
                <a:cs typeface="Bryndan Write"/>
                <a:sym typeface="Bryndan Write"/>
              </a:rPr>
              <a:t>records: 9,958</a:t>
            </a:r>
          </a:p>
          <a:p>
            <a:pPr algn="ctr">
              <a:lnSpc>
                <a:spcPts val="5159"/>
              </a:lnSpc>
            </a:pPr>
            <a:r>
              <a:rPr lang="en-US" sz="5400" dirty="0">
                <a:solidFill>
                  <a:srgbClr val="000000"/>
                </a:solidFill>
                <a:latin typeface="Bryndan Write"/>
                <a:ea typeface="Bryndan Write"/>
                <a:cs typeface="Bryndan Write"/>
                <a:sym typeface="Bryndan Write"/>
              </a:rPr>
              <a:t>features: title-year-certificate-duration-genre-rating-description-stars-votes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6F8"/>
        </a:solidFill>
        <a:effectLst/>
      </p:bgPr>
    </p:bg>
    <p:spTree>
      <p:nvGrpSpPr>
        <p:cNvPr id="1" name=""/>
        <p:cNvGrpSpPr/>
        <p:nvPr/>
      </p:nvGrpSpPr>
      <p:grpSpPr>
        <a:xfrm>
          <a:off x="0" y="0"/>
          <a:ext cx="0" cy="0"/>
          <a:chOff x="0" y="0"/>
          <a:chExt cx="0" cy="0"/>
        </a:xfrm>
      </p:grpSpPr>
      <p:sp>
        <p:nvSpPr>
          <p:cNvPr id="2" name="Freeform 2"/>
          <p:cNvSpPr/>
          <p:nvPr/>
        </p:nvSpPr>
        <p:spPr>
          <a:xfrm rot="-1634560">
            <a:off x="-82440" y="-62622"/>
            <a:ext cx="4121875" cy="3325644"/>
          </a:xfrm>
          <a:custGeom>
            <a:avLst/>
            <a:gdLst/>
            <a:ahLst/>
            <a:cxnLst/>
            <a:rect l="l" t="t" r="r" b="b"/>
            <a:pathLst>
              <a:path w="4121875" h="3325644">
                <a:moveTo>
                  <a:pt x="0" y="0"/>
                </a:moveTo>
                <a:lnTo>
                  <a:pt x="4121874" y="0"/>
                </a:lnTo>
                <a:lnTo>
                  <a:pt x="4121874" y="3325644"/>
                </a:lnTo>
                <a:lnTo>
                  <a:pt x="0" y="3325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458115" y="2630359"/>
            <a:ext cx="267762" cy="267762"/>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5" name="TextBox 5"/>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894819" y="6574171"/>
            <a:ext cx="267762" cy="26776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8" name="TextBox 8"/>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6840354" y="8990538"/>
            <a:ext cx="267762" cy="26776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1611291" y="7593929"/>
            <a:ext cx="267762" cy="26776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4" name="TextBox 14"/>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5137691" y="760938"/>
            <a:ext cx="267762" cy="26776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7" name="TextBox 1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3128850" y="700077"/>
            <a:ext cx="267762" cy="26776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0" name="TextBox 20"/>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7556488" y="5727149"/>
            <a:ext cx="267762" cy="267762"/>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3" name="TextBox 23"/>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24" name="Freeform 24"/>
          <p:cNvSpPr/>
          <p:nvPr/>
        </p:nvSpPr>
        <p:spPr>
          <a:xfrm>
            <a:off x="5655081" y="2153628"/>
            <a:ext cx="7528577" cy="6794541"/>
          </a:xfrm>
          <a:custGeom>
            <a:avLst/>
            <a:gdLst/>
            <a:ahLst/>
            <a:cxnLst/>
            <a:rect l="l" t="t" r="r" b="b"/>
            <a:pathLst>
              <a:path w="7528577" h="6794541">
                <a:moveTo>
                  <a:pt x="0" y="0"/>
                </a:moveTo>
                <a:lnTo>
                  <a:pt x="7528576" y="0"/>
                </a:lnTo>
                <a:lnTo>
                  <a:pt x="7528576" y="6794541"/>
                </a:lnTo>
                <a:lnTo>
                  <a:pt x="0" y="67945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Freeform 26"/>
          <p:cNvSpPr/>
          <p:nvPr/>
        </p:nvSpPr>
        <p:spPr>
          <a:xfrm rot="2408416">
            <a:off x="13643391" y="-288731"/>
            <a:ext cx="5116238" cy="2634863"/>
          </a:xfrm>
          <a:custGeom>
            <a:avLst/>
            <a:gdLst/>
            <a:ahLst/>
            <a:cxnLst/>
            <a:rect l="l" t="t" r="r" b="b"/>
            <a:pathLst>
              <a:path w="5116238" h="2634863">
                <a:moveTo>
                  <a:pt x="0" y="0"/>
                </a:moveTo>
                <a:lnTo>
                  <a:pt x="5116238" y="0"/>
                </a:lnTo>
                <a:lnTo>
                  <a:pt x="5116238" y="2634862"/>
                </a:lnTo>
                <a:lnTo>
                  <a:pt x="0" y="26348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Freeform 27"/>
          <p:cNvSpPr/>
          <p:nvPr/>
        </p:nvSpPr>
        <p:spPr>
          <a:xfrm rot="1204924">
            <a:off x="-776607" y="7556158"/>
            <a:ext cx="4804559" cy="3639453"/>
          </a:xfrm>
          <a:custGeom>
            <a:avLst/>
            <a:gdLst/>
            <a:ahLst/>
            <a:cxnLst/>
            <a:rect l="l" t="t" r="r" b="b"/>
            <a:pathLst>
              <a:path w="4804559" h="3639453">
                <a:moveTo>
                  <a:pt x="0" y="0"/>
                </a:moveTo>
                <a:lnTo>
                  <a:pt x="4804559" y="0"/>
                </a:lnTo>
                <a:lnTo>
                  <a:pt x="4804559" y="3639453"/>
                </a:lnTo>
                <a:lnTo>
                  <a:pt x="0" y="363945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8" name="Freeform 28"/>
          <p:cNvSpPr/>
          <p:nvPr/>
        </p:nvSpPr>
        <p:spPr>
          <a:xfrm>
            <a:off x="3887894" y="8855340"/>
            <a:ext cx="1517559" cy="2863319"/>
          </a:xfrm>
          <a:custGeom>
            <a:avLst/>
            <a:gdLst/>
            <a:ahLst/>
            <a:cxnLst/>
            <a:rect l="l" t="t" r="r" b="b"/>
            <a:pathLst>
              <a:path w="1517559" h="2863319">
                <a:moveTo>
                  <a:pt x="0" y="0"/>
                </a:moveTo>
                <a:lnTo>
                  <a:pt x="1517559" y="0"/>
                </a:lnTo>
                <a:lnTo>
                  <a:pt x="1517559" y="2863320"/>
                </a:lnTo>
                <a:lnTo>
                  <a:pt x="0" y="286332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2" name="Freeform 32"/>
          <p:cNvSpPr/>
          <p:nvPr/>
        </p:nvSpPr>
        <p:spPr>
          <a:xfrm rot="-1617254">
            <a:off x="16092990" y="7327716"/>
            <a:ext cx="4121875" cy="3325644"/>
          </a:xfrm>
          <a:custGeom>
            <a:avLst/>
            <a:gdLst/>
            <a:ahLst/>
            <a:cxnLst/>
            <a:rect l="l" t="t" r="r" b="b"/>
            <a:pathLst>
              <a:path w="4121875" h="3325644">
                <a:moveTo>
                  <a:pt x="0" y="0"/>
                </a:moveTo>
                <a:lnTo>
                  <a:pt x="4121874" y="0"/>
                </a:lnTo>
                <a:lnTo>
                  <a:pt x="4121874" y="3325644"/>
                </a:lnTo>
                <a:lnTo>
                  <a:pt x="0" y="33256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TextBox 33"/>
          <p:cNvSpPr txBox="1"/>
          <p:nvPr/>
        </p:nvSpPr>
        <p:spPr>
          <a:xfrm>
            <a:off x="4572000" y="819150"/>
            <a:ext cx="9144000" cy="1221681"/>
          </a:xfrm>
          <a:prstGeom prst="rect">
            <a:avLst/>
          </a:prstGeom>
        </p:spPr>
        <p:txBody>
          <a:bodyPr lIns="0" tIns="0" rIns="0" bIns="0" rtlCol="0" anchor="t">
            <a:spAutoFit/>
          </a:bodyPr>
          <a:lstStyle/>
          <a:p>
            <a:pPr algn="ctr">
              <a:lnSpc>
                <a:spcPts val="10500"/>
              </a:lnSpc>
            </a:pPr>
            <a:r>
              <a:rPr lang="en-US" sz="7500" dirty="0">
                <a:solidFill>
                  <a:srgbClr val="FFFFFF"/>
                </a:solidFill>
                <a:latin typeface="Bryndan Write"/>
                <a:ea typeface="Bryndan Write"/>
                <a:cs typeface="Bryndan Write"/>
                <a:sym typeface="Bryndan Write"/>
              </a:rPr>
              <a:t>approach</a:t>
            </a:r>
          </a:p>
        </p:txBody>
      </p:sp>
      <p:sp>
        <p:nvSpPr>
          <p:cNvPr id="35" name="TextBox 35"/>
          <p:cNvSpPr txBox="1"/>
          <p:nvPr/>
        </p:nvSpPr>
        <p:spPr>
          <a:xfrm>
            <a:off x="6656934" y="4025219"/>
            <a:ext cx="5558426" cy="3280513"/>
          </a:xfrm>
          <a:prstGeom prst="rect">
            <a:avLst/>
          </a:prstGeom>
        </p:spPr>
        <p:txBody>
          <a:bodyPr lIns="0" tIns="0" rIns="0" bIns="0" rtlCol="0" anchor="t">
            <a:spAutoFit/>
          </a:bodyPr>
          <a:lstStyle/>
          <a:p>
            <a:pPr marL="571500" indent="-571500" algn="ctr">
              <a:lnSpc>
                <a:spcPts val="5159"/>
              </a:lnSpc>
              <a:buFont typeface="Wingdings" panose="05000000000000000000" pitchFamily="2" charset="2"/>
              <a:buChar char="ü"/>
            </a:pPr>
            <a:r>
              <a:rPr lang="en-US" sz="6000" dirty="0">
                <a:solidFill>
                  <a:srgbClr val="000000"/>
                </a:solidFill>
                <a:latin typeface="Bryndan Write"/>
                <a:ea typeface="Bryndan Write"/>
                <a:cs typeface="Bryndan Write"/>
                <a:sym typeface="Bryndan Write"/>
              </a:rPr>
              <a:t>data cleaning</a:t>
            </a:r>
          </a:p>
          <a:p>
            <a:pPr marL="571500" indent="-571500" algn="ctr">
              <a:lnSpc>
                <a:spcPts val="5159"/>
              </a:lnSpc>
              <a:buFont typeface="Wingdings" panose="05000000000000000000" pitchFamily="2" charset="2"/>
              <a:buChar char="ü"/>
            </a:pPr>
            <a:r>
              <a:rPr lang="en-US" sz="6000" dirty="0">
                <a:solidFill>
                  <a:srgbClr val="000000"/>
                </a:solidFill>
                <a:latin typeface="Bryndan Write"/>
                <a:ea typeface="Bryndan Write"/>
                <a:cs typeface="Bryndan Write"/>
                <a:sym typeface="Bryndan Write"/>
              </a:rPr>
              <a:t>preprocessing</a:t>
            </a:r>
          </a:p>
          <a:p>
            <a:pPr marL="571500" indent="-571500" algn="ctr">
              <a:lnSpc>
                <a:spcPts val="5159"/>
              </a:lnSpc>
              <a:buFont typeface="Wingdings" panose="05000000000000000000" pitchFamily="2" charset="2"/>
              <a:buChar char="ü"/>
            </a:pPr>
            <a:r>
              <a:rPr lang="en-US" sz="6000" dirty="0">
                <a:solidFill>
                  <a:srgbClr val="000000"/>
                </a:solidFill>
                <a:latin typeface="Bryndan Write"/>
                <a:ea typeface="Bryndan Write"/>
                <a:cs typeface="Bryndan Write"/>
                <a:sym typeface="Bryndan Write"/>
              </a:rPr>
              <a:t>modeling</a:t>
            </a:r>
          </a:p>
          <a:p>
            <a:pPr marL="571500" indent="-571500" algn="ctr">
              <a:lnSpc>
                <a:spcPts val="5159"/>
              </a:lnSpc>
              <a:buFont typeface="Wingdings" panose="05000000000000000000" pitchFamily="2" charset="2"/>
              <a:buChar char="ü"/>
            </a:pPr>
            <a:r>
              <a:rPr lang="en-US" sz="6000" dirty="0">
                <a:solidFill>
                  <a:srgbClr val="000000"/>
                </a:solidFill>
                <a:latin typeface="Bryndan Write"/>
                <a:ea typeface="Bryndan Write"/>
                <a:cs typeface="Bryndan Write"/>
                <a:sym typeface="Bryndan Write"/>
              </a:rPr>
              <a:t>evaluation</a:t>
            </a:r>
          </a:p>
          <a:p>
            <a:pPr algn="ctr">
              <a:lnSpc>
                <a:spcPts val="5159"/>
              </a:lnSpc>
            </a:pPr>
            <a:endParaRPr lang="en-US" sz="3999" dirty="0">
              <a:solidFill>
                <a:srgbClr val="000000"/>
              </a:solidFill>
              <a:latin typeface="Bryndan Write"/>
              <a:ea typeface="Bryndan Write"/>
              <a:cs typeface="Bryndan Write"/>
              <a:sym typeface="Bryndan Writ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6F8"/>
        </a:solidFill>
        <a:effectLst/>
      </p:bgPr>
    </p:bg>
    <p:spTree>
      <p:nvGrpSpPr>
        <p:cNvPr id="1" name=""/>
        <p:cNvGrpSpPr/>
        <p:nvPr/>
      </p:nvGrpSpPr>
      <p:grpSpPr>
        <a:xfrm>
          <a:off x="0" y="0"/>
          <a:ext cx="0" cy="0"/>
          <a:chOff x="0" y="0"/>
          <a:chExt cx="0" cy="0"/>
        </a:xfrm>
      </p:grpSpPr>
      <p:sp>
        <p:nvSpPr>
          <p:cNvPr id="2" name="Freeform 2"/>
          <p:cNvSpPr/>
          <p:nvPr/>
        </p:nvSpPr>
        <p:spPr>
          <a:xfrm>
            <a:off x="2167362" y="2037819"/>
            <a:ext cx="14333461" cy="7220481"/>
          </a:xfrm>
          <a:custGeom>
            <a:avLst/>
            <a:gdLst/>
            <a:ahLst/>
            <a:cxnLst/>
            <a:rect l="l" t="t" r="r" b="b"/>
            <a:pathLst>
              <a:path w="14333461" h="7220481">
                <a:moveTo>
                  <a:pt x="0" y="0"/>
                </a:moveTo>
                <a:lnTo>
                  <a:pt x="14333460" y="0"/>
                </a:lnTo>
                <a:lnTo>
                  <a:pt x="14333460" y="7220481"/>
                </a:lnTo>
                <a:lnTo>
                  <a:pt x="0" y="72204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617254">
            <a:off x="15612537" y="119362"/>
            <a:ext cx="4121875" cy="3325644"/>
          </a:xfrm>
          <a:custGeom>
            <a:avLst/>
            <a:gdLst/>
            <a:ahLst/>
            <a:cxnLst/>
            <a:rect l="l" t="t" r="r" b="b"/>
            <a:pathLst>
              <a:path w="4121875" h="3325644">
                <a:moveTo>
                  <a:pt x="0" y="0"/>
                </a:moveTo>
                <a:lnTo>
                  <a:pt x="4121875" y="0"/>
                </a:lnTo>
                <a:lnTo>
                  <a:pt x="4121875" y="3325644"/>
                </a:lnTo>
                <a:lnTo>
                  <a:pt x="0" y="33256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634560">
            <a:off x="-752520" y="7327716"/>
            <a:ext cx="4121875" cy="3325644"/>
          </a:xfrm>
          <a:custGeom>
            <a:avLst/>
            <a:gdLst/>
            <a:ahLst/>
            <a:cxnLst/>
            <a:rect l="l" t="t" r="r" b="b"/>
            <a:pathLst>
              <a:path w="4121875" h="3325644">
                <a:moveTo>
                  <a:pt x="0" y="0"/>
                </a:moveTo>
                <a:lnTo>
                  <a:pt x="4121874" y="0"/>
                </a:lnTo>
                <a:lnTo>
                  <a:pt x="4121874" y="3325644"/>
                </a:lnTo>
                <a:lnTo>
                  <a:pt x="0" y="33256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a:off x="1308417" y="6858498"/>
            <a:ext cx="267762" cy="26776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7524677" y="9606817"/>
            <a:ext cx="267762" cy="267762"/>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0" name="TextBox 10"/>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6991538" y="6568749"/>
            <a:ext cx="267762" cy="267762"/>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3" name="TextBox 13"/>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5137691" y="760938"/>
            <a:ext cx="267762" cy="267762"/>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6" name="TextBox 16"/>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3128850" y="700077"/>
            <a:ext cx="267762" cy="267762"/>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9" name="TextBox 19"/>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7460433" y="3663027"/>
            <a:ext cx="267762" cy="267762"/>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2" name="TextBox 22"/>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1354483" y="9258300"/>
            <a:ext cx="267762" cy="267762"/>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5" name="TextBox 25"/>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26" name="Freeform 26"/>
          <p:cNvSpPr/>
          <p:nvPr/>
        </p:nvSpPr>
        <p:spPr>
          <a:xfrm rot="-2115520">
            <a:off x="750791" y="983955"/>
            <a:ext cx="2325833" cy="2210511"/>
          </a:xfrm>
          <a:custGeom>
            <a:avLst/>
            <a:gdLst/>
            <a:ahLst/>
            <a:cxnLst/>
            <a:rect l="l" t="t" r="r" b="b"/>
            <a:pathLst>
              <a:path w="2325833" h="2210511">
                <a:moveTo>
                  <a:pt x="0" y="0"/>
                </a:moveTo>
                <a:lnTo>
                  <a:pt x="2325834" y="0"/>
                </a:lnTo>
                <a:lnTo>
                  <a:pt x="2325834" y="2210511"/>
                </a:lnTo>
                <a:lnTo>
                  <a:pt x="0" y="221051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TextBox 27"/>
          <p:cNvSpPr txBox="1"/>
          <p:nvPr/>
        </p:nvSpPr>
        <p:spPr>
          <a:xfrm>
            <a:off x="3501322" y="3883164"/>
            <a:ext cx="11665540" cy="3708836"/>
          </a:xfrm>
          <a:prstGeom prst="rect">
            <a:avLst/>
          </a:prstGeom>
        </p:spPr>
        <p:txBody>
          <a:bodyPr lIns="0" tIns="0" rIns="0" bIns="0" rtlCol="0" anchor="t">
            <a:spAutoFit/>
          </a:bodyPr>
          <a:lstStyle/>
          <a:p>
            <a:pPr algn="ctr">
              <a:lnSpc>
                <a:spcPts val="4799"/>
              </a:lnSpc>
            </a:pPr>
            <a:r>
              <a:rPr lang="en-US" sz="6000" dirty="0">
                <a:solidFill>
                  <a:srgbClr val="000000"/>
                </a:solidFill>
                <a:latin typeface="Bryndan Write"/>
                <a:ea typeface="Bryndan Write"/>
                <a:cs typeface="Bryndan Write"/>
                <a:sym typeface="Bryndan Write"/>
              </a:rPr>
              <a:t>a movie platform/streaming service like Netflix can use predicted ratings to rank new releases, improve user satisfaction, and make data-driven content investments</a:t>
            </a:r>
          </a:p>
        </p:txBody>
      </p:sp>
      <p:sp>
        <p:nvSpPr>
          <p:cNvPr id="28" name="TextBox 28"/>
          <p:cNvSpPr txBox="1"/>
          <p:nvPr/>
        </p:nvSpPr>
        <p:spPr>
          <a:xfrm>
            <a:off x="4262170" y="685269"/>
            <a:ext cx="10143844" cy="1221681"/>
          </a:xfrm>
          <a:prstGeom prst="rect">
            <a:avLst/>
          </a:prstGeom>
        </p:spPr>
        <p:txBody>
          <a:bodyPr lIns="0" tIns="0" rIns="0" bIns="0" rtlCol="0" anchor="t">
            <a:spAutoFit/>
          </a:bodyPr>
          <a:lstStyle/>
          <a:p>
            <a:pPr algn="ctr">
              <a:lnSpc>
                <a:spcPts val="10500"/>
              </a:lnSpc>
            </a:pPr>
            <a:r>
              <a:rPr lang="en-US" sz="7500" dirty="0">
                <a:solidFill>
                  <a:srgbClr val="FFFFFF"/>
                </a:solidFill>
                <a:latin typeface="Bryndan Write"/>
                <a:ea typeface="Bryndan Write"/>
                <a:cs typeface="Bryndan Write"/>
                <a:sym typeface="Bryndan Write"/>
              </a:rPr>
              <a:t>use case</a:t>
            </a:r>
          </a:p>
        </p:txBody>
      </p:sp>
      <p:sp>
        <p:nvSpPr>
          <p:cNvPr id="29" name="Freeform 29"/>
          <p:cNvSpPr/>
          <p:nvPr/>
        </p:nvSpPr>
        <p:spPr>
          <a:xfrm>
            <a:off x="14186807" y="7126260"/>
            <a:ext cx="3273627" cy="2770306"/>
          </a:xfrm>
          <a:custGeom>
            <a:avLst/>
            <a:gdLst/>
            <a:ahLst/>
            <a:cxnLst/>
            <a:rect l="l" t="t" r="r" b="b"/>
            <a:pathLst>
              <a:path w="3273627" h="2770306">
                <a:moveTo>
                  <a:pt x="0" y="0"/>
                </a:moveTo>
                <a:lnTo>
                  <a:pt x="3273626" y="0"/>
                </a:lnTo>
                <a:lnTo>
                  <a:pt x="3273626" y="2770306"/>
                </a:lnTo>
                <a:lnTo>
                  <a:pt x="0" y="27703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6F8"/>
        </a:solidFill>
        <a:effectLst/>
      </p:bgPr>
    </p:bg>
    <p:spTree>
      <p:nvGrpSpPr>
        <p:cNvPr id="1" name=""/>
        <p:cNvGrpSpPr/>
        <p:nvPr/>
      </p:nvGrpSpPr>
      <p:grpSpPr>
        <a:xfrm>
          <a:off x="0" y="0"/>
          <a:ext cx="0" cy="0"/>
          <a:chOff x="0" y="0"/>
          <a:chExt cx="0" cy="0"/>
        </a:xfrm>
      </p:grpSpPr>
      <p:sp>
        <p:nvSpPr>
          <p:cNvPr id="2" name="Freeform 2"/>
          <p:cNvSpPr/>
          <p:nvPr/>
        </p:nvSpPr>
        <p:spPr>
          <a:xfrm rot="-1111954">
            <a:off x="2251339" y="-1104416"/>
            <a:ext cx="14464099" cy="12255037"/>
          </a:xfrm>
          <a:custGeom>
            <a:avLst/>
            <a:gdLst/>
            <a:ahLst/>
            <a:cxnLst/>
            <a:rect l="l" t="t" r="r" b="b"/>
            <a:pathLst>
              <a:path w="14464099" h="12255037">
                <a:moveTo>
                  <a:pt x="0" y="0"/>
                </a:moveTo>
                <a:lnTo>
                  <a:pt x="14464099" y="0"/>
                </a:lnTo>
                <a:lnTo>
                  <a:pt x="14464099" y="12255037"/>
                </a:lnTo>
                <a:lnTo>
                  <a:pt x="0" y="122550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61637" y="1228126"/>
            <a:ext cx="15544909" cy="7830748"/>
          </a:xfrm>
          <a:custGeom>
            <a:avLst/>
            <a:gdLst/>
            <a:ahLst/>
            <a:cxnLst/>
            <a:rect l="l" t="t" r="r" b="b"/>
            <a:pathLst>
              <a:path w="15544909" h="7830748">
                <a:moveTo>
                  <a:pt x="0" y="0"/>
                </a:moveTo>
                <a:lnTo>
                  <a:pt x="15544910" y="0"/>
                </a:lnTo>
                <a:lnTo>
                  <a:pt x="15544910" y="7830748"/>
                </a:lnTo>
                <a:lnTo>
                  <a:pt x="0" y="78307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3952334" y="253618"/>
            <a:ext cx="10763514" cy="1282402"/>
          </a:xfrm>
          <a:prstGeom prst="rect">
            <a:avLst/>
          </a:prstGeom>
        </p:spPr>
        <p:txBody>
          <a:bodyPr lIns="0" tIns="0" rIns="0" bIns="0" rtlCol="0" anchor="t">
            <a:spAutoFit/>
          </a:bodyPr>
          <a:lstStyle/>
          <a:p>
            <a:pPr algn="ctr">
              <a:lnSpc>
                <a:spcPts val="9999"/>
              </a:lnSpc>
            </a:pPr>
            <a:r>
              <a:rPr lang="en-US" sz="8800" dirty="0">
                <a:solidFill>
                  <a:srgbClr val="FFFFFF"/>
                </a:solidFill>
                <a:latin typeface="Bryndan Write"/>
                <a:ea typeface="Bryndan Write"/>
                <a:cs typeface="Bryndan Write"/>
                <a:sym typeface="Bryndan Write"/>
              </a:rPr>
              <a:t>practical applications</a:t>
            </a:r>
          </a:p>
        </p:txBody>
      </p:sp>
      <p:sp>
        <p:nvSpPr>
          <p:cNvPr id="5" name="Freeform 5"/>
          <p:cNvSpPr/>
          <p:nvPr/>
        </p:nvSpPr>
        <p:spPr>
          <a:xfrm rot="-3063825">
            <a:off x="1499980" y="6605039"/>
            <a:ext cx="1925370" cy="3229132"/>
          </a:xfrm>
          <a:custGeom>
            <a:avLst/>
            <a:gdLst/>
            <a:ahLst/>
            <a:cxnLst/>
            <a:rect l="l" t="t" r="r" b="b"/>
            <a:pathLst>
              <a:path w="1925370" h="3229132">
                <a:moveTo>
                  <a:pt x="0" y="0"/>
                </a:moveTo>
                <a:lnTo>
                  <a:pt x="1925370" y="0"/>
                </a:lnTo>
                <a:lnTo>
                  <a:pt x="1925370" y="3229132"/>
                </a:lnTo>
                <a:lnTo>
                  <a:pt x="0" y="322913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4925703" y="700077"/>
            <a:ext cx="2180844" cy="4114800"/>
          </a:xfrm>
          <a:custGeom>
            <a:avLst/>
            <a:gdLst/>
            <a:ahLst/>
            <a:cxnLst/>
            <a:rect l="l" t="t" r="r" b="b"/>
            <a:pathLst>
              <a:path w="2180844" h="4114800">
                <a:moveTo>
                  <a:pt x="0" y="0"/>
                </a:moveTo>
                <a:lnTo>
                  <a:pt x="2180844" y="0"/>
                </a:lnTo>
                <a:lnTo>
                  <a:pt x="218084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1617254">
            <a:off x="15667258" y="7209647"/>
            <a:ext cx="4121875" cy="3325644"/>
          </a:xfrm>
          <a:custGeom>
            <a:avLst/>
            <a:gdLst/>
            <a:ahLst/>
            <a:cxnLst/>
            <a:rect l="l" t="t" r="r" b="b"/>
            <a:pathLst>
              <a:path w="4121875" h="3325644">
                <a:moveTo>
                  <a:pt x="0" y="0"/>
                </a:moveTo>
                <a:lnTo>
                  <a:pt x="4121874" y="0"/>
                </a:lnTo>
                <a:lnTo>
                  <a:pt x="4121874" y="3325644"/>
                </a:lnTo>
                <a:lnTo>
                  <a:pt x="0" y="332564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8" name="Freeform 8"/>
          <p:cNvSpPr/>
          <p:nvPr/>
        </p:nvSpPr>
        <p:spPr>
          <a:xfrm rot="-1634560">
            <a:off x="-383500" y="113939"/>
            <a:ext cx="4121875" cy="3325644"/>
          </a:xfrm>
          <a:custGeom>
            <a:avLst/>
            <a:gdLst/>
            <a:ahLst/>
            <a:cxnLst/>
            <a:rect l="l" t="t" r="r" b="b"/>
            <a:pathLst>
              <a:path w="4121875" h="3325644">
                <a:moveTo>
                  <a:pt x="0" y="0"/>
                </a:moveTo>
                <a:lnTo>
                  <a:pt x="4121875" y="0"/>
                </a:lnTo>
                <a:lnTo>
                  <a:pt x="4121875" y="3325644"/>
                </a:lnTo>
                <a:lnTo>
                  <a:pt x="0" y="332564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9" name="Group 9"/>
          <p:cNvGrpSpPr/>
          <p:nvPr/>
        </p:nvGrpSpPr>
        <p:grpSpPr>
          <a:xfrm>
            <a:off x="678776" y="3930789"/>
            <a:ext cx="267762" cy="26776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334016" y="8219605"/>
            <a:ext cx="267762" cy="26776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4" name="TextBox 14"/>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6840354" y="8990538"/>
            <a:ext cx="267762" cy="26776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7" name="TextBox 1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4104912" y="9392181"/>
            <a:ext cx="267762" cy="26776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0" name="TextBox 20"/>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2056582" y="786040"/>
            <a:ext cx="267762" cy="267762"/>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3" name="TextBox 23"/>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16611600" y="566585"/>
            <a:ext cx="267762" cy="267762"/>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6" name="TextBox 26"/>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a:off x="17460433" y="3663027"/>
            <a:ext cx="267762" cy="267762"/>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9" name="TextBox 29"/>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aphicFrame>
        <p:nvGraphicFramePr>
          <p:cNvPr id="31" name="Table 31">
            <a:extLst>
              <a:ext uri="{FF2B5EF4-FFF2-40B4-BE49-F238E27FC236}">
                <a16:creationId xmlns:a16="http://schemas.microsoft.com/office/drawing/2014/main" id="{7EF0F9DF-CC84-4851-98AE-F4A18580C906}"/>
              </a:ext>
            </a:extLst>
          </p:cNvPr>
          <p:cNvGraphicFramePr>
            <a:graphicFrameLocks noGrp="1"/>
          </p:cNvGraphicFramePr>
          <p:nvPr>
            <p:extLst>
              <p:ext uri="{D42A27DB-BD31-4B8C-83A1-F6EECF244321}">
                <p14:modId xmlns:p14="http://schemas.microsoft.com/office/powerpoint/2010/main" val="3745904661"/>
              </p:ext>
            </p:extLst>
          </p:nvPr>
        </p:nvGraphicFramePr>
        <p:xfrm>
          <a:off x="3166392" y="2945889"/>
          <a:ext cx="12192000" cy="466221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508582503"/>
                    </a:ext>
                  </a:extLst>
                </a:gridCol>
                <a:gridCol w="6096000">
                  <a:extLst>
                    <a:ext uri="{9D8B030D-6E8A-4147-A177-3AD203B41FA5}">
                      <a16:colId xmlns:a16="http://schemas.microsoft.com/office/drawing/2014/main" val="49443803"/>
                    </a:ext>
                  </a:extLst>
                </a:gridCol>
              </a:tblGrid>
              <a:tr h="487270">
                <a:tc>
                  <a:txBody>
                    <a:bodyPr/>
                    <a:lstStyle/>
                    <a:p>
                      <a:r>
                        <a:rPr lang="en-US" dirty="0"/>
                        <a:t>purpose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CBC"/>
                    </a:solidFill>
                  </a:tcPr>
                </a:tc>
                <a:tc>
                  <a:txBody>
                    <a:bodyPr/>
                    <a:lstStyle/>
                    <a:p>
                      <a:r>
                        <a:rPr lang="en-US" dirty="0"/>
                        <a:t>explanation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CBC"/>
                    </a:solidFill>
                  </a:tcPr>
                </a:tc>
                <a:extLst>
                  <a:ext uri="{0D108BD9-81ED-4DB2-BD59-A6C34878D82A}">
                    <a16:rowId xmlns:a16="http://schemas.microsoft.com/office/drawing/2014/main" val="1618673855"/>
                  </a:ext>
                </a:extLst>
              </a:tr>
              <a:tr h="487270">
                <a:tc>
                  <a:txBody>
                    <a:bodyPr/>
                    <a:lstStyle/>
                    <a:p>
                      <a:r>
                        <a:rPr lang="en-US" dirty="0"/>
                        <a:t>recommendation systems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CBC"/>
                    </a:solidFill>
                  </a:tcPr>
                </a:tc>
                <a:tc>
                  <a:txBody>
                    <a:bodyPr/>
                    <a:lstStyle/>
                    <a:p>
                      <a:r>
                        <a:rPr lang="en-US" dirty="0"/>
                        <a:t>help streaming platforms suggest movies based on predicted ratings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CBC"/>
                    </a:solidFill>
                  </a:tcPr>
                </a:tc>
                <a:extLst>
                  <a:ext uri="{0D108BD9-81ED-4DB2-BD59-A6C34878D82A}">
                    <a16:rowId xmlns:a16="http://schemas.microsoft.com/office/drawing/2014/main" val="3792012191"/>
                  </a:ext>
                </a:extLst>
              </a:tr>
              <a:tr h="487270">
                <a:tc>
                  <a:txBody>
                    <a:bodyPr/>
                    <a:lstStyle/>
                    <a:p>
                      <a:r>
                        <a:rPr lang="en-US" dirty="0"/>
                        <a:t>business decision support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CBC"/>
                    </a:solidFill>
                  </a:tcPr>
                </a:tc>
                <a:tc>
                  <a:txBody>
                    <a:bodyPr/>
                    <a:lstStyle/>
                    <a:p>
                      <a:r>
                        <a:rPr lang="en-US" dirty="0"/>
                        <a:t>guide producers or platforms on which movies are likely to succeed </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CBC"/>
                    </a:solidFill>
                  </a:tcPr>
                </a:tc>
                <a:extLst>
                  <a:ext uri="{0D108BD9-81ED-4DB2-BD59-A6C34878D82A}">
                    <a16:rowId xmlns:a16="http://schemas.microsoft.com/office/drawing/2014/main" val="4061623156"/>
                  </a:ext>
                </a:extLst>
              </a:tr>
              <a:tr h="487270">
                <a:tc>
                  <a:txBody>
                    <a:bodyPr/>
                    <a:lstStyle/>
                    <a:p>
                      <a:r>
                        <a:rPr lang="en-US" dirty="0"/>
                        <a:t>understand feature impact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CBC"/>
                    </a:solidFill>
                  </a:tcPr>
                </a:tc>
                <a:tc>
                  <a:txBody>
                    <a:bodyPr/>
                    <a:lstStyle/>
                    <a:p>
                      <a:r>
                        <a:rPr lang="en-US" dirty="0"/>
                        <a:t>identify what factors influence ratings most (genre, actors…)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CBC"/>
                    </a:solidFill>
                  </a:tcPr>
                </a:tc>
                <a:extLst>
                  <a:ext uri="{0D108BD9-81ED-4DB2-BD59-A6C34878D82A}">
                    <a16:rowId xmlns:a16="http://schemas.microsoft.com/office/drawing/2014/main" val="833847150"/>
                  </a:ext>
                </a:extLst>
              </a:tr>
              <a:tr h="487270">
                <a:tc>
                  <a:txBody>
                    <a:bodyPr/>
                    <a:lstStyle/>
                    <a:p>
                      <a:r>
                        <a:rPr lang="en-US" dirty="0"/>
                        <a:t>automation </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CBC"/>
                    </a:solidFill>
                  </a:tcPr>
                </a:tc>
                <a:tc>
                  <a:txBody>
                    <a:bodyPr/>
                    <a:lstStyle/>
                    <a:p>
                      <a:r>
                        <a:rPr lang="en-US" dirty="0"/>
                        <a:t>replace manual reviews with data-driven insights for faster predictions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CBC"/>
                    </a:solidFill>
                  </a:tcPr>
                </a:tc>
                <a:extLst>
                  <a:ext uri="{0D108BD9-81ED-4DB2-BD59-A6C34878D82A}">
                    <a16:rowId xmlns:a16="http://schemas.microsoft.com/office/drawing/2014/main" val="2577646259"/>
                  </a:ext>
                </a:extLst>
              </a:tr>
              <a:tr h="487270">
                <a:tc>
                  <a:txBody>
                    <a:bodyPr/>
                    <a:lstStyle/>
                    <a:p>
                      <a:r>
                        <a:rPr lang="en-US" dirty="0"/>
                        <a:t>marketing and promotion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CBC"/>
                    </a:solidFill>
                  </a:tcPr>
                </a:tc>
                <a:tc>
                  <a:txBody>
                    <a:bodyPr/>
                    <a:lstStyle/>
                    <a:p>
                      <a:r>
                        <a:rPr lang="en-US" dirty="0"/>
                        <a:t>predict high-rated movies to focus advertising efforts effectively</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CBC"/>
                    </a:solidFill>
                  </a:tcPr>
                </a:tc>
                <a:extLst>
                  <a:ext uri="{0D108BD9-81ED-4DB2-BD59-A6C34878D82A}">
                    <a16:rowId xmlns:a16="http://schemas.microsoft.com/office/drawing/2014/main" val="3215073838"/>
                  </a:ext>
                </a:extLst>
              </a:tr>
              <a:tr h="487270">
                <a:tc>
                  <a:txBody>
                    <a:bodyPr/>
                    <a:lstStyle/>
                    <a:p>
                      <a:r>
                        <a:rPr lang="en-US" dirty="0"/>
                        <a:t>content strategy</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CBC"/>
                    </a:solidFill>
                  </a:tcPr>
                </a:tc>
                <a:tc>
                  <a:txBody>
                    <a:bodyPr/>
                    <a:lstStyle/>
                    <a:p>
                      <a:r>
                        <a:rPr lang="en-US" dirty="0"/>
                        <a:t>help producers/platforms decide which genres/actors to invest in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BCBC"/>
                    </a:solidFill>
                  </a:tcPr>
                </a:tc>
                <a:extLst>
                  <a:ext uri="{0D108BD9-81ED-4DB2-BD59-A6C34878D82A}">
                    <a16:rowId xmlns:a16="http://schemas.microsoft.com/office/drawing/2014/main" val="924500375"/>
                  </a:ext>
                </a:extLst>
              </a:tr>
              <a:tr h="487270">
                <a:tc>
                  <a:txBody>
                    <a:bodyPr/>
                    <a:lstStyle/>
                    <a:p>
                      <a:r>
                        <a:rPr lang="en-US" dirty="0"/>
                        <a:t>early insights for new movies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BCBC"/>
                    </a:solidFill>
                  </a:tcPr>
                </a:tc>
                <a:tc>
                  <a:txBody>
                    <a:bodyPr/>
                    <a:lstStyle/>
                    <a:p>
                      <a:r>
                        <a:rPr lang="en-US" dirty="0"/>
                        <a:t>predict ratings before launch based on known features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BCBC"/>
                    </a:solidFill>
                  </a:tcPr>
                </a:tc>
                <a:extLst>
                  <a:ext uri="{0D108BD9-81ED-4DB2-BD59-A6C34878D82A}">
                    <a16:rowId xmlns:a16="http://schemas.microsoft.com/office/drawing/2014/main" val="333517847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6F8"/>
        </a:solidFill>
        <a:effectLst/>
      </p:bgPr>
    </p:bg>
    <p:spTree>
      <p:nvGrpSpPr>
        <p:cNvPr id="1" name=""/>
        <p:cNvGrpSpPr/>
        <p:nvPr/>
      </p:nvGrpSpPr>
      <p:grpSpPr>
        <a:xfrm>
          <a:off x="0" y="0"/>
          <a:ext cx="0" cy="0"/>
          <a:chOff x="0" y="0"/>
          <a:chExt cx="0" cy="0"/>
        </a:xfrm>
      </p:grpSpPr>
      <p:sp>
        <p:nvSpPr>
          <p:cNvPr id="2" name="Freeform 2"/>
          <p:cNvSpPr/>
          <p:nvPr/>
        </p:nvSpPr>
        <p:spPr>
          <a:xfrm>
            <a:off x="2167362" y="2037819"/>
            <a:ext cx="14333461" cy="7220481"/>
          </a:xfrm>
          <a:custGeom>
            <a:avLst/>
            <a:gdLst/>
            <a:ahLst/>
            <a:cxnLst/>
            <a:rect l="l" t="t" r="r" b="b"/>
            <a:pathLst>
              <a:path w="14333461" h="7220481">
                <a:moveTo>
                  <a:pt x="0" y="0"/>
                </a:moveTo>
                <a:lnTo>
                  <a:pt x="14333460" y="0"/>
                </a:lnTo>
                <a:lnTo>
                  <a:pt x="14333460" y="7220481"/>
                </a:lnTo>
                <a:lnTo>
                  <a:pt x="0" y="72204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617254">
            <a:off x="15612537" y="119362"/>
            <a:ext cx="4121875" cy="3325644"/>
          </a:xfrm>
          <a:custGeom>
            <a:avLst/>
            <a:gdLst/>
            <a:ahLst/>
            <a:cxnLst/>
            <a:rect l="l" t="t" r="r" b="b"/>
            <a:pathLst>
              <a:path w="4121875" h="3325644">
                <a:moveTo>
                  <a:pt x="0" y="0"/>
                </a:moveTo>
                <a:lnTo>
                  <a:pt x="4121875" y="0"/>
                </a:lnTo>
                <a:lnTo>
                  <a:pt x="4121875" y="3325644"/>
                </a:lnTo>
                <a:lnTo>
                  <a:pt x="0" y="33256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634560">
            <a:off x="-752520" y="7327716"/>
            <a:ext cx="4121875" cy="3325644"/>
          </a:xfrm>
          <a:custGeom>
            <a:avLst/>
            <a:gdLst/>
            <a:ahLst/>
            <a:cxnLst/>
            <a:rect l="l" t="t" r="r" b="b"/>
            <a:pathLst>
              <a:path w="4121875" h="3325644">
                <a:moveTo>
                  <a:pt x="0" y="0"/>
                </a:moveTo>
                <a:lnTo>
                  <a:pt x="4121874" y="0"/>
                </a:lnTo>
                <a:lnTo>
                  <a:pt x="4121874" y="3325644"/>
                </a:lnTo>
                <a:lnTo>
                  <a:pt x="0" y="33256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a:off x="1308417" y="6858498"/>
            <a:ext cx="267762" cy="26776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7524677" y="9606817"/>
            <a:ext cx="267762" cy="267762"/>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0" name="TextBox 10"/>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6991538" y="6568749"/>
            <a:ext cx="267762" cy="267762"/>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3" name="TextBox 13"/>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5137691" y="760938"/>
            <a:ext cx="267762" cy="267762"/>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6" name="TextBox 16"/>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3128850" y="700077"/>
            <a:ext cx="267762" cy="267762"/>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9" name="TextBox 19"/>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7460433" y="3663027"/>
            <a:ext cx="267762" cy="267762"/>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2" name="TextBox 22"/>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1354483" y="9258300"/>
            <a:ext cx="267762" cy="267762"/>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5" name="TextBox 25"/>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26" name="TextBox 26"/>
          <p:cNvSpPr txBox="1"/>
          <p:nvPr/>
        </p:nvSpPr>
        <p:spPr>
          <a:xfrm>
            <a:off x="3749258" y="3488693"/>
            <a:ext cx="10789484" cy="4616648"/>
          </a:xfrm>
          <a:prstGeom prst="rect">
            <a:avLst/>
          </a:prstGeom>
        </p:spPr>
        <p:txBody>
          <a:bodyPr lIns="0" tIns="0" rIns="0" bIns="0" rtlCol="0" anchor="t">
            <a:spAutoFit/>
          </a:bodyPr>
          <a:lstStyle/>
          <a:p>
            <a:pPr marL="457200" indent="-457200" algn="just">
              <a:lnSpc>
                <a:spcPts val="3600"/>
              </a:lnSpc>
              <a:buFont typeface="Wingdings" panose="05000000000000000000" pitchFamily="2" charset="2"/>
              <a:buChar char="ü"/>
            </a:pPr>
            <a:r>
              <a:rPr lang="en-US" sz="3000" dirty="0">
                <a:solidFill>
                  <a:srgbClr val="000000"/>
                </a:solidFill>
                <a:latin typeface="Bryndan Write"/>
                <a:ea typeface="Bryndan Write"/>
                <a:cs typeface="Bryndan Write"/>
                <a:sym typeface="Bryndan Write"/>
              </a:rPr>
              <a:t>handled missing values </a:t>
            </a:r>
          </a:p>
          <a:p>
            <a:pPr marL="457200" indent="-457200" algn="just">
              <a:lnSpc>
                <a:spcPts val="3600"/>
              </a:lnSpc>
              <a:buFont typeface="Wingdings" panose="05000000000000000000" pitchFamily="2" charset="2"/>
              <a:buChar char="ü"/>
            </a:pPr>
            <a:r>
              <a:rPr lang="en-US" sz="3000" dirty="0">
                <a:solidFill>
                  <a:srgbClr val="000000"/>
                </a:solidFill>
                <a:latin typeface="Bryndan Write"/>
                <a:ea typeface="Bryndan Write"/>
                <a:cs typeface="Bryndan Write"/>
                <a:sym typeface="Bryndan Write"/>
              </a:rPr>
              <a:t>removed duplicates</a:t>
            </a:r>
          </a:p>
          <a:p>
            <a:pPr marL="457200" indent="-457200" algn="just">
              <a:lnSpc>
                <a:spcPts val="3600"/>
              </a:lnSpc>
              <a:buFont typeface="Wingdings" panose="05000000000000000000" pitchFamily="2" charset="2"/>
              <a:buChar char="ü"/>
            </a:pPr>
            <a:r>
              <a:rPr lang="en-US" sz="3000" dirty="0">
                <a:solidFill>
                  <a:srgbClr val="000000"/>
                </a:solidFill>
                <a:latin typeface="Bryndan Write"/>
                <a:ea typeface="Bryndan Write"/>
                <a:cs typeface="Bryndan Write"/>
                <a:sym typeface="Bryndan Write"/>
              </a:rPr>
              <a:t>filled missing values</a:t>
            </a:r>
          </a:p>
          <a:p>
            <a:pPr marL="1371600" lvl="2" indent="-457200" algn="just">
              <a:lnSpc>
                <a:spcPts val="3600"/>
              </a:lnSpc>
              <a:buFont typeface="Arial" panose="020B0604020202020204" pitchFamily="34" charset="0"/>
              <a:buChar char="•"/>
            </a:pPr>
            <a:r>
              <a:rPr lang="en-US" sz="3000" dirty="0">
                <a:solidFill>
                  <a:srgbClr val="000000"/>
                </a:solidFill>
                <a:latin typeface="Bryndan Write"/>
                <a:ea typeface="Bryndan Write"/>
                <a:cs typeface="Bryndan Write"/>
                <a:sym typeface="Bryndan Write"/>
              </a:rPr>
              <a:t>year: mode</a:t>
            </a:r>
          </a:p>
          <a:p>
            <a:pPr marL="1371600" lvl="2" indent="-457200" algn="just">
              <a:lnSpc>
                <a:spcPts val="3600"/>
              </a:lnSpc>
              <a:buFont typeface="Arial" panose="020B0604020202020204" pitchFamily="34" charset="0"/>
              <a:buChar char="•"/>
            </a:pPr>
            <a:r>
              <a:rPr lang="en-US" sz="3000" dirty="0">
                <a:solidFill>
                  <a:srgbClr val="000000"/>
                </a:solidFill>
                <a:latin typeface="Bryndan Write"/>
                <a:ea typeface="Bryndan Write"/>
                <a:cs typeface="Bryndan Write"/>
                <a:sym typeface="Bryndan Write"/>
              </a:rPr>
              <a:t>certificate: ‘Unknown’</a:t>
            </a:r>
          </a:p>
          <a:p>
            <a:pPr marL="1371600" lvl="2" indent="-457200" algn="just">
              <a:lnSpc>
                <a:spcPts val="3600"/>
              </a:lnSpc>
              <a:buFont typeface="Arial" panose="020B0604020202020204" pitchFamily="34" charset="0"/>
              <a:buChar char="•"/>
            </a:pPr>
            <a:r>
              <a:rPr lang="en-US" sz="3000" dirty="0">
                <a:solidFill>
                  <a:srgbClr val="000000"/>
                </a:solidFill>
                <a:latin typeface="Bryndan Write"/>
                <a:ea typeface="Bryndan Write"/>
                <a:cs typeface="Bryndan Write"/>
                <a:sym typeface="Bryndan Write"/>
              </a:rPr>
              <a:t>duration: mean per genre</a:t>
            </a:r>
          </a:p>
          <a:p>
            <a:pPr marL="1371600" lvl="2" indent="-457200" algn="just">
              <a:lnSpc>
                <a:spcPts val="3600"/>
              </a:lnSpc>
              <a:buFont typeface="Arial" panose="020B0604020202020204" pitchFamily="34" charset="0"/>
              <a:buChar char="•"/>
            </a:pPr>
            <a:r>
              <a:rPr lang="en-US" sz="3000" dirty="0">
                <a:solidFill>
                  <a:srgbClr val="000000"/>
                </a:solidFill>
                <a:latin typeface="Bryndan Write"/>
                <a:ea typeface="Bryndan Write"/>
                <a:cs typeface="Bryndan Write"/>
                <a:sym typeface="Bryndan Write"/>
              </a:rPr>
              <a:t>genre: mode</a:t>
            </a:r>
          </a:p>
          <a:p>
            <a:pPr marL="1371600" lvl="2" indent="-457200" algn="just">
              <a:lnSpc>
                <a:spcPts val="3600"/>
              </a:lnSpc>
              <a:buFont typeface="Arial" panose="020B0604020202020204" pitchFamily="34" charset="0"/>
              <a:buChar char="•"/>
            </a:pPr>
            <a:r>
              <a:rPr lang="en-US" sz="3000" dirty="0">
                <a:solidFill>
                  <a:srgbClr val="000000"/>
                </a:solidFill>
                <a:latin typeface="Bryndan Write"/>
                <a:ea typeface="Bryndan Write"/>
                <a:cs typeface="Bryndan Write"/>
                <a:sym typeface="Bryndan Write"/>
              </a:rPr>
              <a:t>rating: mean</a:t>
            </a:r>
          </a:p>
          <a:p>
            <a:pPr marL="1371600" lvl="2" indent="-457200" algn="just">
              <a:lnSpc>
                <a:spcPts val="3600"/>
              </a:lnSpc>
              <a:buFont typeface="Arial" panose="020B0604020202020204" pitchFamily="34" charset="0"/>
              <a:buChar char="•"/>
            </a:pPr>
            <a:r>
              <a:rPr lang="en-US" sz="3000" dirty="0">
                <a:solidFill>
                  <a:srgbClr val="000000"/>
                </a:solidFill>
                <a:latin typeface="Bryndan Write"/>
                <a:ea typeface="Bryndan Write"/>
                <a:cs typeface="Bryndan Write"/>
                <a:sym typeface="Bryndan Write"/>
              </a:rPr>
              <a:t>votes: converted to numeric, filled with 0</a:t>
            </a:r>
          </a:p>
          <a:p>
            <a:pPr marL="457200" indent="-457200" algn="just">
              <a:lnSpc>
                <a:spcPts val="3600"/>
              </a:lnSpc>
              <a:buFont typeface="Wingdings" panose="05000000000000000000" pitchFamily="2" charset="2"/>
              <a:buChar char="ü"/>
            </a:pPr>
            <a:r>
              <a:rPr lang="en-US" sz="3000" dirty="0">
                <a:solidFill>
                  <a:srgbClr val="000000"/>
                </a:solidFill>
                <a:latin typeface="Bryndan Write"/>
                <a:ea typeface="Bryndan Write"/>
                <a:cs typeface="Bryndan Write"/>
                <a:sym typeface="Bryndan Write"/>
              </a:rPr>
              <a:t>handled outliers in votes, duration using clipping</a:t>
            </a:r>
          </a:p>
        </p:txBody>
      </p:sp>
      <p:sp>
        <p:nvSpPr>
          <p:cNvPr id="27" name="Freeform 27"/>
          <p:cNvSpPr/>
          <p:nvPr/>
        </p:nvSpPr>
        <p:spPr>
          <a:xfrm>
            <a:off x="12232374" y="7598510"/>
            <a:ext cx="7315200" cy="2514600"/>
          </a:xfrm>
          <a:custGeom>
            <a:avLst/>
            <a:gdLst/>
            <a:ahLst/>
            <a:cxnLst/>
            <a:rect l="l" t="t" r="r" b="b"/>
            <a:pathLst>
              <a:path w="7315200" h="2514600">
                <a:moveTo>
                  <a:pt x="0" y="0"/>
                </a:moveTo>
                <a:lnTo>
                  <a:pt x="7315200" y="0"/>
                </a:lnTo>
                <a:lnTo>
                  <a:pt x="7315200" y="2514600"/>
                </a:lnTo>
                <a:lnTo>
                  <a:pt x="0" y="25146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TextBox 28"/>
          <p:cNvSpPr txBox="1"/>
          <p:nvPr/>
        </p:nvSpPr>
        <p:spPr>
          <a:xfrm>
            <a:off x="4262170" y="685269"/>
            <a:ext cx="10143844" cy="1221681"/>
          </a:xfrm>
          <a:prstGeom prst="rect">
            <a:avLst/>
          </a:prstGeom>
        </p:spPr>
        <p:txBody>
          <a:bodyPr lIns="0" tIns="0" rIns="0" bIns="0" rtlCol="0" anchor="t">
            <a:spAutoFit/>
          </a:bodyPr>
          <a:lstStyle/>
          <a:p>
            <a:pPr algn="ctr">
              <a:lnSpc>
                <a:spcPts val="10500"/>
              </a:lnSpc>
            </a:pPr>
            <a:r>
              <a:rPr lang="en-US" sz="7500" dirty="0">
                <a:solidFill>
                  <a:srgbClr val="FFFFFF"/>
                </a:solidFill>
                <a:latin typeface="Bryndan Write"/>
                <a:ea typeface="Bryndan Write"/>
                <a:cs typeface="Bryndan Write"/>
                <a:sym typeface="Bryndan Write"/>
              </a:rPr>
              <a:t>data cleaning</a:t>
            </a:r>
          </a:p>
        </p:txBody>
      </p:sp>
      <p:sp>
        <p:nvSpPr>
          <p:cNvPr id="29" name="Freeform 29"/>
          <p:cNvSpPr/>
          <p:nvPr/>
        </p:nvSpPr>
        <p:spPr>
          <a:xfrm>
            <a:off x="-2215302" y="700077"/>
            <a:ext cx="7315200" cy="2514600"/>
          </a:xfrm>
          <a:custGeom>
            <a:avLst/>
            <a:gdLst/>
            <a:ahLst/>
            <a:cxnLst/>
            <a:rect l="l" t="t" r="r" b="b"/>
            <a:pathLst>
              <a:path w="7315200" h="2514600">
                <a:moveTo>
                  <a:pt x="0" y="0"/>
                </a:moveTo>
                <a:lnTo>
                  <a:pt x="7315200" y="0"/>
                </a:lnTo>
                <a:lnTo>
                  <a:pt x="7315200" y="2514600"/>
                </a:lnTo>
                <a:lnTo>
                  <a:pt x="0" y="25146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6F8"/>
        </a:solidFill>
        <a:effectLst/>
      </p:bgPr>
    </p:bg>
    <p:spTree>
      <p:nvGrpSpPr>
        <p:cNvPr id="1" name=""/>
        <p:cNvGrpSpPr/>
        <p:nvPr/>
      </p:nvGrpSpPr>
      <p:grpSpPr>
        <a:xfrm>
          <a:off x="0" y="0"/>
          <a:ext cx="0" cy="0"/>
          <a:chOff x="0" y="0"/>
          <a:chExt cx="0" cy="0"/>
        </a:xfrm>
      </p:grpSpPr>
      <p:sp>
        <p:nvSpPr>
          <p:cNvPr id="2" name="Freeform 2"/>
          <p:cNvSpPr/>
          <p:nvPr/>
        </p:nvSpPr>
        <p:spPr>
          <a:xfrm rot="804646">
            <a:off x="-91317" y="282118"/>
            <a:ext cx="3050169" cy="5251367"/>
          </a:xfrm>
          <a:custGeom>
            <a:avLst/>
            <a:gdLst/>
            <a:ahLst/>
            <a:cxnLst/>
            <a:rect l="l" t="t" r="r" b="b"/>
            <a:pathLst>
              <a:path w="3050169" h="5251367">
                <a:moveTo>
                  <a:pt x="0" y="0"/>
                </a:moveTo>
                <a:lnTo>
                  <a:pt x="3050169" y="0"/>
                </a:lnTo>
                <a:lnTo>
                  <a:pt x="3050169" y="5251367"/>
                </a:lnTo>
                <a:lnTo>
                  <a:pt x="0" y="52513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167362" y="2037819"/>
            <a:ext cx="14333461" cy="7220481"/>
          </a:xfrm>
          <a:custGeom>
            <a:avLst/>
            <a:gdLst/>
            <a:ahLst/>
            <a:cxnLst/>
            <a:rect l="l" t="t" r="r" b="b"/>
            <a:pathLst>
              <a:path w="14333461" h="7220481">
                <a:moveTo>
                  <a:pt x="0" y="0"/>
                </a:moveTo>
                <a:lnTo>
                  <a:pt x="14333460" y="0"/>
                </a:lnTo>
                <a:lnTo>
                  <a:pt x="14333460" y="7220481"/>
                </a:lnTo>
                <a:lnTo>
                  <a:pt x="0" y="72204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617254">
            <a:off x="15612537" y="119362"/>
            <a:ext cx="4121875" cy="3325644"/>
          </a:xfrm>
          <a:custGeom>
            <a:avLst/>
            <a:gdLst/>
            <a:ahLst/>
            <a:cxnLst/>
            <a:rect l="l" t="t" r="r" b="b"/>
            <a:pathLst>
              <a:path w="4121875" h="3325644">
                <a:moveTo>
                  <a:pt x="0" y="0"/>
                </a:moveTo>
                <a:lnTo>
                  <a:pt x="4121875" y="0"/>
                </a:lnTo>
                <a:lnTo>
                  <a:pt x="4121875" y="3325644"/>
                </a:lnTo>
                <a:lnTo>
                  <a:pt x="0" y="33256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634560">
            <a:off x="-752520" y="7327716"/>
            <a:ext cx="4121875" cy="3325644"/>
          </a:xfrm>
          <a:custGeom>
            <a:avLst/>
            <a:gdLst/>
            <a:ahLst/>
            <a:cxnLst/>
            <a:rect l="l" t="t" r="r" b="b"/>
            <a:pathLst>
              <a:path w="4121875" h="3325644">
                <a:moveTo>
                  <a:pt x="0" y="0"/>
                </a:moveTo>
                <a:lnTo>
                  <a:pt x="4121874" y="0"/>
                </a:lnTo>
                <a:lnTo>
                  <a:pt x="4121874" y="3325644"/>
                </a:lnTo>
                <a:lnTo>
                  <a:pt x="0" y="33256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1308417" y="6858498"/>
            <a:ext cx="267762" cy="26776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8" name="TextBox 8"/>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7524677" y="9606817"/>
            <a:ext cx="267762" cy="26776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6991538" y="6568749"/>
            <a:ext cx="267762" cy="26776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4" name="TextBox 14"/>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5137691" y="760938"/>
            <a:ext cx="267762" cy="26776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17" name="TextBox 17"/>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3128850" y="700077"/>
            <a:ext cx="267762" cy="26776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0" name="TextBox 20"/>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7460433" y="3663027"/>
            <a:ext cx="267762" cy="267762"/>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3" name="TextBox 23"/>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11354483" y="9258300"/>
            <a:ext cx="267762" cy="267762"/>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B7C3"/>
            </a:solidFill>
          </p:spPr>
        </p:sp>
        <p:sp>
          <p:nvSpPr>
            <p:cNvPr id="26" name="TextBox 26"/>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sp>
        <p:nvSpPr>
          <p:cNvPr id="27" name="Freeform 27"/>
          <p:cNvSpPr/>
          <p:nvPr/>
        </p:nvSpPr>
        <p:spPr>
          <a:xfrm>
            <a:off x="14186807" y="7126260"/>
            <a:ext cx="3273627" cy="2770306"/>
          </a:xfrm>
          <a:custGeom>
            <a:avLst/>
            <a:gdLst/>
            <a:ahLst/>
            <a:cxnLst/>
            <a:rect l="l" t="t" r="r" b="b"/>
            <a:pathLst>
              <a:path w="3273627" h="2770306">
                <a:moveTo>
                  <a:pt x="0" y="0"/>
                </a:moveTo>
                <a:lnTo>
                  <a:pt x="3273626" y="0"/>
                </a:lnTo>
                <a:lnTo>
                  <a:pt x="3273626" y="2770306"/>
                </a:lnTo>
                <a:lnTo>
                  <a:pt x="0" y="277030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8" name="TextBox 28"/>
          <p:cNvSpPr txBox="1"/>
          <p:nvPr/>
        </p:nvSpPr>
        <p:spPr>
          <a:xfrm>
            <a:off x="4262170" y="685269"/>
            <a:ext cx="10143844" cy="1221681"/>
          </a:xfrm>
          <a:prstGeom prst="rect">
            <a:avLst/>
          </a:prstGeom>
        </p:spPr>
        <p:txBody>
          <a:bodyPr lIns="0" tIns="0" rIns="0" bIns="0" rtlCol="0" anchor="t">
            <a:spAutoFit/>
          </a:bodyPr>
          <a:lstStyle/>
          <a:p>
            <a:pPr algn="ctr">
              <a:lnSpc>
                <a:spcPts val="10500"/>
              </a:lnSpc>
            </a:pPr>
            <a:r>
              <a:rPr lang="en-US" sz="7500" dirty="0">
                <a:solidFill>
                  <a:srgbClr val="FFFFFF"/>
                </a:solidFill>
                <a:latin typeface="Bryndan Write"/>
                <a:ea typeface="Bryndan Write"/>
                <a:cs typeface="Bryndan Write"/>
                <a:sym typeface="Bryndan Write"/>
              </a:rPr>
              <a:t>feature engineering</a:t>
            </a:r>
          </a:p>
        </p:txBody>
      </p:sp>
      <p:sp>
        <p:nvSpPr>
          <p:cNvPr id="29" name="TextBox 29"/>
          <p:cNvSpPr txBox="1"/>
          <p:nvPr/>
        </p:nvSpPr>
        <p:spPr>
          <a:xfrm>
            <a:off x="3736682" y="2907801"/>
            <a:ext cx="11355056" cy="5539978"/>
          </a:xfrm>
          <a:prstGeom prst="rect">
            <a:avLst/>
          </a:prstGeom>
        </p:spPr>
        <p:txBody>
          <a:bodyPr lIns="0" tIns="0" rIns="0" bIns="0" rtlCol="0" anchor="t">
            <a:spAutoFit/>
          </a:bodyPr>
          <a:lstStyle/>
          <a:p>
            <a:pPr marL="685800" indent="-685800" algn="just">
              <a:lnSpc>
                <a:spcPts val="4799"/>
              </a:lnSpc>
              <a:buFont typeface="Wingdings" panose="05000000000000000000" pitchFamily="2" charset="2"/>
              <a:buChar char="ü"/>
            </a:pPr>
            <a:r>
              <a:rPr lang="en-US" sz="4000" dirty="0">
                <a:solidFill>
                  <a:srgbClr val="000000"/>
                </a:solidFill>
                <a:latin typeface="Bryndan Write"/>
                <a:ea typeface="Bryndan Write"/>
                <a:cs typeface="Bryndan Write"/>
                <a:sym typeface="Bryndan Write"/>
              </a:rPr>
              <a:t>created new features </a:t>
            </a:r>
          </a:p>
          <a:p>
            <a:pPr marL="1600200" lvl="2" indent="-685800" algn="just">
              <a:lnSpc>
                <a:spcPts val="4799"/>
              </a:lnSpc>
              <a:buFont typeface="Arial" panose="020B0604020202020204" pitchFamily="34" charset="0"/>
              <a:buChar char="•"/>
            </a:pPr>
            <a:r>
              <a:rPr lang="en-US" sz="4000" dirty="0">
                <a:solidFill>
                  <a:srgbClr val="000000"/>
                </a:solidFill>
                <a:latin typeface="Bryndan Write"/>
                <a:ea typeface="Bryndan Write"/>
                <a:cs typeface="Bryndan Write"/>
                <a:sym typeface="Bryndan Write"/>
              </a:rPr>
              <a:t>decade = (year//10) * 10</a:t>
            </a:r>
          </a:p>
          <a:p>
            <a:pPr marL="1600200" lvl="2" indent="-685800" algn="just">
              <a:lnSpc>
                <a:spcPts val="4799"/>
              </a:lnSpc>
              <a:buFont typeface="Arial" panose="020B0604020202020204" pitchFamily="34" charset="0"/>
              <a:buChar char="•"/>
            </a:pPr>
            <a:r>
              <a:rPr lang="en-US" sz="4000" dirty="0">
                <a:solidFill>
                  <a:srgbClr val="000000"/>
                </a:solidFill>
                <a:latin typeface="Bryndan Write"/>
                <a:ea typeface="Bryndan Write"/>
                <a:cs typeface="Bryndan Write"/>
                <a:sym typeface="Bryndan Write"/>
              </a:rPr>
              <a:t>age = 2025 – year</a:t>
            </a:r>
          </a:p>
          <a:p>
            <a:pPr marL="1600200" lvl="2" indent="-685800" algn="just">
              <a:lnSpc>
                <a:spcPts val="4799"/>
              </a:lnSpc>
              <a:buFont typeface="Arial" panose="020B0604020202020204" pitchFamily="34" charset="0"/>
              <a:buChar char="•"/>
            </a:pPr>
            <a:r>
              <a:rPr lang="en-US" sz="4000" dirty="0" err="1">
                <a:solidFill>
                  <a:srgbClr val="000000"/>
                </a:solidFill>
                <a:latin typeface="Bryndan Write"/>
                <a:ea typeface="Bryndan Write"/>
                <a:cs typeface="Bryndan Write"/>
                <a:sym typeface="Bryndan Write"/>
              </a:rPr>
              <a:t>lead_actor</a:t>
            </a:r>
            <a:r>
              <a:rPr lang="en-US" sz="4000" dirty="0">
                <a:solidFill>
                  <a:srgbClr val="000000"/>
                </a:solidFill>
                <a:latin typeface="Bryndan Write"/>
                <a:ea typeface="Bryndan Write"/>
                <a:cs typeface="Bryndan Write"/>
                <a:sym typeface="Bryndan Write"/>
              </a:rPr>
              <a:t> extracted from stars</a:t>
            </a:r>
          </a:p>
          <a:p>
            <a:pPr marL="685800" indent="-685800" algn="just">
              <a:lnSpc>
                <a:spcPts val="4799"/>
              </a:lnSpc>
              <a:buFont typeface="Wingdings" panose="05000000000000000000" pitchFamily="2" charset="2"/>
              <a:buChar char="ü"/>
            </a:pPr>
            <a:r>
              <a:rPr lang="en-US" sz="4000" dirty="0">
                <a:solidFill>
                  <a:srgbClr val="000000"/>
                </a:solidFill>
                <a:latin typeface="Bryndan Write"/>
                <a:ea typeface="Bryndan Write"/>
                <a:cs typeface="Bryndan Write"/>
                <a:sym typeface="Bryndan Write"/>
              </a:rPr>
              <a:t>preprocessing </a:t>
            </a:r>
          </a:p>
          <a:p>
            <a:pPr marL="1600200" lvl="2" indent="-685800" algn="just">
              <a:lnSpc>
                <a:spcPts val="4799"/>
              </a:lnSpc>
              <a:buFont typeface="Arial" panose="020B0604020202020204" pitchFamily="34" charset="0"/>
              <a:buChar char="•"/>
            </a:pPr>
            <a:r>
              <a:rPr lang="en-US" sz="4000" dirty="0">
                <a:solidFill>
                  <a:srgbClr val="000000"/>
                </a:solidFill>
                <a:latin typeface="Bryndan Write"/>
                <a:ea typeface="Bryndan Write"/>
                <a:cs typeface="Bryndan Write"/>
                <a:sym typeface="Bryndan Write"/>
              </a:rPr>
              <a:t>one-hot encoded: genre, certificate, </a:t>
            </a:r>
            <a:r>
              <a:rPr lang="en-US" sz="4000" dirty="0" err="1">
                <a:solidFill>
                  <a:srgbClr val="000000"/>
                </a:solidFill>
                <a:latin typeface="Bryndan Write"/>
                <a:ea typeface="Bryndan Write"/>
                <a:cs typeface="Bryndan Write"/>
                <a:sym typeface="Bryndan Write"/>
              </a:rPr>
              <a:t>lead_actor</a:t>
            </a:r>
            <a:endParaRPr lang="en-US" sz="4000" dirty="0">
              <a:solidFill>
                <a:srgbClr val="000000"/>
              </a:solidFill>
              <a:latin typeface="Bryndan Write"/>
              <a:ea typeface="Bryndan Write"/>
              <a:cs typeface="Bryndan Write"/>
              <a:sym typeface="Bryndan Write"/>
            </a:endParaRPr>
          </a:p>
          <a:p>
            <a:pPr marL="1600200" lvl="2" indent="-685800" algn="just">
              <a:lnSpc>
                <a:spcPts val="4799"/>
              </a:lnSpc>
              <a:buFont typeface="Arial" panose="020B0604020202020204" pitchFamily="34" charset="0"/>
              <a:buChar char="•"/>
            </a:pPr>
            <a:r>
              <a:rPr lang="en-US" sz="4000" dirty="0">
                <a:solidFill>
                  <a:srgbClr val="000000"/>
                </a:solidFill>
                <a:latin typeface="Bryndan Write"/>
                <a:ea typeface="Bryndan Write"/>
                <a:cs typeface="Bryndan Write"/>
                <a:sym typeface="Bryndan Write"/>
              </a:rPr>
              <a:t>scaled numeric features: year, duration, votes, decade, age </a:t>
            </a:r>
          </a:p>
        </p:txBody>
      </p:sp>
    </p:spTree>
    <p:extLst>
      <p:ext uri="{BB962C8B-B14F-4D97-AF65-F5344CB8AC3E}">
        <p14:creationId xmlns:p14="http://schemas.microsoft.com/office/powerpoint/2010/main" val="603094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663</Words>
  <Application>Microsoft Office PowerPoint</Application>
  <PresentationFormat>Custom</PresentationFormat>
  <Paragraphs>90</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Wingdings</vt:lpstr>
      <vt:lpstr>Calibri</vt:lpstr>
      <vt:lpstr>Arial</vt:lpstr>
      <vt:lpstr>Bryndan Write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celin</dc:creator>
  <cp:lastModifiedBy>celine26antrazi@outlook.com</cp:lastModifiedBy>
  <cp:revision>11</cp:revision>
  <dcterms:created xsi:type="dcterms:W3CDTF">2006-08-16T00:00:00Z</dcterms:created>
  <dcterms:modified xsi:type="dcterms:W3CDTF">2025-03-24T23:00:48Z</dcterms:modified>
  <dc:identifier>DAGiZDWdSC8</dc:identifier>
</cp:coreProperties>
</file>