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61" r:id="rId3"/>
    <p:sldId id="262" r:id="rId4"/>
    <p:sldId id="258" r:id="rId5"/>
    <p:sldId id="257" r:id="rId6"/>
    <p:sldId id="259" r:id="rId7"/>
    <p:sldId id="260" r:id="rId8"/>
    <p:sldId id="263" r:id="rId9"/>
    <p:sldId id="301" r:id="rId10"/>
    <p:sldId id="302" r:id="rId11"/>
    <p:sldId id="303" r:id="rId12"/>
    <p:sldId id="266" r:id="rId13"/>
    <p:sldId id="267" r:id="rId14"/>
    <p:sldId id="276" r:id="rId15"/>
    <p:sldId id="277" r:id="rId16"/>
    <p:sldId id="275" r:id="rId17"/>
    <p:sldId id="304" r:id="rId18"/>
    <p:sldId id="268" r:id="rId19"/>
    <p:sldId id="300" r:id="rId20"/>
    <p:sldId id="271" r:id="rId21"/>
    <p:sldId id="270" r:id="rId22"/>
    <p:sldId id="292" r:id="rId23"/>
    <p:sldId id="293" r:id="rId24"/>
    <p:sldId id="269" r:id="rId25"/>
    <p:sldId id="272" r:id="rId26"/>
    <p:sldId id="273" r:id="rId27"/>
    <p:sldId id="278" r:id="rId28"/>
    <p:sldId id="279" r:id="rId29"/>
    <p:sldId id="281" r:id="rId30"/>
    <p:sldId id="280" r:id="rId31"/>
    <p:sldId id="282" r:id="rId32"/>
    <p:sldId id="283" r:id="rId33"/>
    <p:sldId id="299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8" r:id="rId43"/>
    <p:sldId id="295" r:id="rId44"/>
    <p:sldId id="296" r:id="rId45"/>
    <p:sldId id="297" r:id="rId46"/>
    <p:sldId id="294" r:id="rId47"/>
    <p:sldId id="26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6448A-37B3-4485-AD25-747AF2AE628E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4A752-5D0F-458A-A53C-4D3B6442D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07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4A752-5D0F-458A-A53C-4D3B6442DE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97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</a:t>
            </a:r>
            <a:r>
              <a:rPr lang="en-US" baseline="0" dirty="0"/>
              <a:t> some files!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4A752-5D0F-458A-A53C-4D3B6442DE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6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</a:t>
            </a:r>
            <a:r>
              <a:rPr lang="en-US" baseline="0" dirty="0"/>
              <a:t> some files!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4A752-5D0F-458A-A53C-4D3B6442DE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10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</a:t>
            </a:r>
            <a:r>
              <a:rPr lang="en-US" baseline="0" dirty="0"/>
              <a:t> some files!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4A752-5D0F-458A-A53C-4D3B6442DE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70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765-FB21-45D3-9991-CBA67F6C5995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1779-DFE7-481E-99E5-BC706C642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4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765-FB21-45D3-9991-CBA67F6C5995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1779-DFE7-481E-99E5-BC706C642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9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765-FB21-45D3-9991-CBA67F6C5995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1779-DFE7-481E-99E5-BC706C642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2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765-FB21-45D3-9991-CBA67F6C5995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1779-DFE7-481E-99E5-BC706C642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1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765-FB21-45D3-9991-CBA67F6C5995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1779-DFE7-481E-99E5-BC706C642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3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765-FB21-45D3-9991-CBA67F6C5995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1779-DFE7-481E-99E5-BC706C642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9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765-FB21-45D3-9991-CBA67F6C5995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1779-DFE7-481E-99E5-BC706C642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3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765-FB21-45D3-9991-CBA67F6C5995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1779-DFE7-481E-99E5-BC706C642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42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765-FB21-45D3-9991-CBA67F6C5995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1779-DFE7-481E-99E5-BC706C642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2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765-FB21-45D3-9991-CBA67F6C5995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1779-DFE7-481E-99E5-BC706C642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2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765-FB21-45D3-9991-CBA67F6C5995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1779-DFE7-481E-99E5-BC706C642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2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DA765-FB21-45D3-9991-CBA67F6C5995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E1779-DFE7-481E-99E5-BC706C642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3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hub/gitignore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Git</a:t>
            </a:r>
            <a:r>
              <a:rPr lang="en-US" dirty="0"/>
              <a:t>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Christine Stawitz</a:t>
            </a:r>
          </a:p>
          <a:p>
            <a:r>
              <a:rPr lang="en-US" dirty="0"/>
              <a:t>6/22/2016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25" y="4179012"/>
            <a:ext cx="23431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08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and committing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push to the remote repository, “</a:t>
            </a:r>
            <a:r>
              <a:rPr lang="en-US" dirty="0" err="1"/>
              <a:t>git</a:t>
            </a:r>
            <a:r>
              <a:rPr lang="en-US" dirty="0"/>
              <a:t> push origin master”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73681"/>
          <a:stretch/>
        </p:blipFill>
        <p:spPr>
          <a:xfrm>
            <a:off x="0" y="3403600"/>
            <a:ext cx="12230100" cy="146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39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Skipping staging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“</a:t>
            </a:r>
            <a:r>
              <a:rPr lang="en-US" dirty="0" err="1"/>
              <a:t>git</a:t>
            </a:r>
            <a:r>
              <a:rPr lang="en-US" dirty="0"/>
              <a:t> add” seems like a useless step, you can skip it!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3081337"/>
            <a:ext cx="102774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03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you mess up?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“add” phase – </a:t>
            </a:r>
            <a:r>
              <a:rPr lang="en-US" dirty="0" err="1"/>
              <a:t>git</a:t>
            </a:r>
            <a:r>
              <a:rPr lang="en-US" dirty="0"/>
              <a:t> reset HEAD &lt;filename&gt;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2289465"/>
            <a:ext cx="10858500" cy="2057400"/>
          </a:xfrm>
          <a:prstGeom prst="rect">
            <a:avLst/>
          </a:prstGeom>
        </p:spPr>
      </p:pic>
      <p:pic>
        <p:nvPicPr>
          <p:cNvPr id="5" name="Picture 3" descr="https://upload.wikimedia.org/wikipedia/commons/3/3b/Paris_Tuileries_Garden_Facepalm_statu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4358462"/>
            <a:ext cx="3747476" cy="249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054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you mess up?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 “</a:t>
            </a:r>
            <a:r>
              <a:rPr lang="en-US" dirty="0" err="1"/>
              <a:t>git</a:t>
            </a:r>
            <a:r>
              <a:rPr lang="en-US" dirty="0"/>
              <a:t> add” again if you changed something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86" y="2416175"/>
            <a:ext cx="109823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06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you mess up?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309" y="2190750"/>
            <a:ext cx="10515600" cy="4351338"/>
          </a:xfrm>
        </p:spPr>
        <p:txBody>
          <a:bodyPr/>
          <a:lstStyle/>
          <a:p>
            <a:r>
              <a:rPr lang="en-US" dirty="0"/>
              <a:t>At the commit stage</a:t>
            </a:r>
          </a:p>
          <a:p>
            <a:r>
              <a:rPr lang="en-US" dirty="0"/>
              <a:t>Use </a:t>
            </a:r>
            <a:r>
              <a:rPr lang="en-US" dirty="0" err="1"/>
              <a:t>git</a:t>
            </a:r>
            <a:r>
              <a:rPr lang="en-US" dirty="0"/>
              <a:t> commit --amend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3409816"/>
            <a:ext cx="7878618" cy="95660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7132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$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git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commit -m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Courier New" panose="02070309020205020404" pitchFamily="49" charset="0"/>
              </a:rPr>
              <a:t>'initial commit'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$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git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add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forgotten_file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$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git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commit --amend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535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you mess up?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309" y="2190750"/>
            <a:ext cx="10515600" cy="4351338"/>
          </a:xfrm>
        </p:spPr>
        <p:txBody>
          <a:bodyPr/>
          <a:lstStyle/>
          <a:p>
            <a:r>
              <a:rPr lang="en-US" dirty="0"/>
              <a:t>Reverting to previous version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3656037"/>
            <a:ext cx="7878618" cy="46416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7132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$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git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checkout –-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R/</a:t>
            </a:r>
            <a:r>
              <a:rPr lang="en-US" altLang="en-US" sz="1600" dirty="0" err="1">
                <a:solidFill>
                  <a:srgbClr val="333333"/>
                </a:solidFill>
                <a:latin typeface="Courier New" panose="02070309020205020404" pitchFamily="49" charset="0"/>
              </a:rPr>
              <a:t>HelloWorld.R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270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git</a:t>
            </a:r>
            <a:r>
              <a:rPr lang="en-US" dirty="0"/>
              <a:t> log”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shows all changes</a:t>
            </a:r>
          </a:p>
          <a:p>
            <a:r>
              <a:rPr lang="en-US" dirty="0" err="1"/>
              <a:t>git</a:t>
            </a:r>
            <a:r>
              <a:rPr lang="en-US" dirty="0"/>
              <a:t> log –p shows diff</a:t>
            </a:r>
          </a:p>
          <a:p>
            <a:r>
              <a:rPr lang="en-US" dirty="0" err="1"/>
              <a:t>Git</a:t>
            </a:r>
            <a:r>
              <a:rPr lang="en-US" dirty="0"/>
              <a:t> log –S&lt;text&gt; searches all edits for “text”</a:t>
            </a:r>
          </a:p>
          <a:p>
            <a:r>
              <a:rPr lang="en-US" dirty="0" err="1"/>
              <a:t>Git</a:t>
            </a:r>
            <a:r>
              <a:rPr lang="en-US" dirty="0"/>
              <a:t> log –grep “” searches commits for “”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3883602"/>
            <a:ext cx="9839325" cy="1085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27" y="5166086"/>
            <a:ext cx="107537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9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 a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log shows you the unique hash value corresponding to each commit</a:t>
            </a:r>
          </a:p>
          <a:p>
            <a:r>
              <a:rPr lang="en-US" dirty="0"/>
              <a:t>If you want to undo one commit, run “</a:t>
            </a:r>
            <a:r>
              <a:rPr lang="en-US" dirty="0" err="1"/>
              <a:t>git</a:t>
            </a:r>
            <a:r>
              <a:rPr lang="en-US" dirty="0"/>
              <a:t> revert &lt;hash&gt;”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75" y="3678237"/>
            <a:ext cx="11493649" cy="263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56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git</a:t>
            </a:r>
            <a:r>
              <a:rPr lang="en-US" dirty="0"/>
              <a:t> diff” is also helpful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Shows you exactly which lines changed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996" y="2765424"/>
            <a:ext cx="9537392" cy="150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84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stash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git</a:t>
            </a:r>
            <a:r>
              <a:rPr lang="en-US" dirty="0"/>
              <a:t> stash” allows you to save changes in your local working directory without committing them</a:t>
            </a:r>
          </a:p>
          <a:p>
            <a:r>
              <a:rPr lang="en-US" dirty="0"/>
              <a:t>Useful if you want to switch to a different branch and work on something else, but your code is in a bit of a messy state</a:t>
            </a:r>
          </a:p>
        </p:txBody>
      </p:sp>
    </p:spTree>
    <p:extLst>
      <p:ext uri="{BB962C8B-B14F-4D97-AF65-F5344CB8AC3E}">
        <p14:creationId xmlns:p14="http://schemas.microsoft.com/office/powerpoint/2010/main" val="181250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Source code management </a:t>
            </a:r>
            <a:r>
              <a:rPr lang="en-US" dirty="0"/>
              <a:t>or </a:t>
            </a:r>
            <a:r>
              <a:rPr lang="en-US" i="1" dirty="0"/>
              <a:t>version control</a:t>
            </a:r>
          </a:p>
          <a:p>
            <a:pPr lvl="1"/>
            <a:r>
              <a:rPr lang="en-US" i="1" dirty="0"/>
              <a:t>Generally</a:t>
            </a:r>
            <a:r>
              <a:rPr lang="en-US" dirty="0"/>
              <a:t>: </a:t>
            </a:r>
            <a:r>
              <a:rPr lang="en-US" dirty="0">
                <a:solidFill>
                  <a:schemeClr val="accent1"/>
                </a:solidFill>
              </a:rPr>
              <a:t>“management of changes to documents, computer programs, large web sites, and other collections of information</a:t>
            </a:r>
            <a:r>
              <a:rPr lang="en-US" i="1" dirty="0">
                <a:solidFill>
                  <a:schemeClr val="accent1"/>
                </a:solidFill>
              </a:rPr>
              <a:t>”</a:t>
            </a:r>
          </a:p>
          <a:p>
            <a:pPr lvl="1"/>
            <a:r>
              <a:rPr lang="en-US" i="1" dirty="0"/>
              <a:t>Specifically: </a:t>
            </a:r>
            <a:r>
              <a:rPr lang="en-US" dirty="0"/>
              <a:t>refers to a way of managing, tracking, and modifying changes to a piece of computer code across a group of individuals</a:t>
            </a:r>
          </a:p>
          <a:p>
            <a:pPr lvl="2"/>
            <a:r>
              <a:rPr lang="en-US" dirty="0"/>
              <a:t>Usually includes management tools: some kind of hierarchy and workflow and a centralized interface where folks can file bugs, track changes, and “approve” changes</a:t>
            </a:r>
          </a:p>
        </p:txBody>
      </p:sp>
    </p:spTree>
    <p:extLst>
      <p:ext uri="{BB962C8B-B14F-4D97-AF65-F5344CB8AC3E}">
        <p14:creationId xmlns:p14="http://schemas.microsoft.com/office/powerpoint/2010/main" val="3131450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up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-&gt; Move/create/edit/delete files -&gt; </a:t>
            </a:r>
            <a:r>
              <a:rPr lang="en-US" dirty="0" err="1"/>
              <a:t>git</a:t>
            </a:r>
            <a:r>
              <a:rPr lang="en-US" dirty="0"/>
              <a:t> add -&gt; </a:t>
            </a:r>
            <a:r>
              <a:rPr lang="en-US" dirty="0" err="1"/>
              <a:t>git</a:t>
            </a:r>
            <a:r>
              <a:rPr lang="en-US" dirty="0"/>
              <a:t> commit -&gt; </a:t>
            </a:r>
            <a:r>
              <a:rPr lang="en-US" dirty="0" err="1"/>
              <a:t>git</a:t>
            </a:r>
            <a:r>
              <a:rPr lang="en-US" dirty="0"/>
              <a:t> push origin master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git</a:t>
            </a:r>
            <a:r>
              <a:rPr lang="en-US" dirty="0"/>
              <a:t> pull” instead of clone if it is an exiting repository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Important note:</a:t>
            </a:r>
            <a:r>
              <a:rPr lang="en-US" dirty="0"/>
              <a:t> “commit” is key to take advantage of version tracking. Without “commit”, you can lose your changes!</a:t>
            </a:r>
          </a:p>
          <a:p>
            <a:pPr lvl="1"/>
            <a:r>
              <a:rPr lang="en-US" dirty="0"/>
              <a:t>“push” makes your changes available on different computers</a:t>
            </a:r>
          </a:p>
        </p:txBody>
      </p:sp>
    </p:spTree>
    <p:extLst>
      <p:ext uri="{BB962C8B-B14F-4D97-AF65-F5344CB8AC3E}">
        <p14:creationId xmlns:p14="http://schemas.microsoft.com/office/powerpoint/2010/main" val="3204796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stuff!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Documentation, .</a:t>
            </a:r>
            <a:r>
              <a:rPr lang="en-US" dirty="0" err="1"/>
              <a:t>Gitignore</a:t>
            </a:r>
            <a:r>
              <a:rPr lang="en-US" dirty="0"/>
              <a:t> files, skipping staging</a:t>
            </a:r>
          </a:p>
        </p:txBody>
      </p:sp>
      <p:pic>
        <p:nvPicPr>
          <p:cNvPr id="3074" name="Picture 2" descr="http://sr.photos1.fotosearch.com/bthumb/CSP/CSP992/k129850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884" y="2807421"/>
            <a:ext cx="16192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625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sweet documentation you see on </a:t>
            </a:r>
            <a:r>
              <a:rPr lang="en-US" dirty="0" err="1"/>
              <a:t>git</a:t>
            </a:r>
            <a:r>
              <a:rPr lang="en-US" dirty="0"/>
              <a:t> repository homepages is created in Markdown</a:t>
            </a:r>
          </a:p>
          <a:p>
            <a:r>
              <a:rPr lang="en-US" dirty="0" err="1"/>
              <a:t>Git</a:t>
            </a:r>
            <a:r>
              <a:rPr lang="en-US" dirty="0"/>
              <a:t> creates </a:t>
            </a:r>
            <a:r>
              <a:rPr lang="en-US" dirty="0" err="1"/>
              <a:t>README.Rmd</a:t>
            </a:r>
            <a:r>
              <a:rPr lang="en-US" dirty="0"/>
              <a:t> when you create a repository</a:t>
            </a:r>
          </a:p>
          <a:p>
            <a:r>
              <a:rPr lang="en-US" dirty="0"/>
              <a:t>Just edit that file and push the changes to create documentation</a:t>
            </a:r>
          </a:p>
          <a:p>
            <a:pPr lvl="1"/>
            <a:r>
              <a:rPr lang="en-US" dirty="0"/>
              <a:t>Or edit the file on the </a:t>
            </a:r>
            <a:r>
              <a:rPr lang="en-US" dirty="0" err="1"/>
              <a:t>git</a:t>
            </a:r>
            <a:r>
              <a:rPr lang="en-US" dirty="0"/>
              <a:t> website</a:t>
            </a:r>
          </a:p>
          <a:p>
            <a:r>
              <a:rPr lang="en-US" dirty="0"/>
              <a:t>If you want to get fancier (math, citations, figures) use </a:t>
            </a:r>
            <a:r>
              <a:rPr lang="en-US" dirty="0" err="1"/>
              <a:t>Pandoc</a:t>
            </a:r>
            <a:r>
              <a:rPr lang="en-US" dirty="0"/>
              <a:t> (http://pandoc.org/)</a:t>
            </a:r>
          </a:p>
        </p:txBody>
      </p:sp>
    </p:spTree>
    <p:extLst>
      <p:ext uri="{BB962C8B-B14F-4D97-AF65-F5344CB8AC3E}">
        <p14:creationId xmlns:p14="http://schemas.microsoft.com/office/powerpoint/2010/main" val="1801580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 syntax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9" y="1593177"/>
            <a:ext cx="7897235" cy="52648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70885"/>
          <a:stretch/>
        </p:blipFill>
        <p:spPr>
          <a:xfrm>
            <a:off x="7809345" y="2151062"/>
            <a:ext cx="3283527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98834" y="1736209"/>
            <a:ext cx="338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chunks</a:t>
            </a:r>
          </a:p>
        </p:txBody>
      </p:sp>
    </p:spTree>
    <p:extLst>
      <p:ext uri="{BB962C8B-B14F-4D97-AF65-F5344CB8AC3E}">
        <p14:creationId xmlns:p14="http://schemas.microsoft.com/office/powerpoint/2010/main" val="3034196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will auto-track everything in the directory!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this is not optimal</a:t>
            </a:r>
          </a:p>
          <a:p>
            <a:pPr lvl="1"/>
            <a:r>
              <a:rPr lang="en-US" dirty="0"/>
              <a:t>Figures</a:t>
            </a:r>
          </a:p>
          <a:p>
            <a:pPr lvl="1"/>
            <a:r>
              <a:rPr lang="en-US" dirty="0"/>
              <a:t>Any output (.csv, .log)</a:t>
            </a:r>
          </a:p>
          <a:p>
            <a:r>
              <a:rPr lang="en-US" dirty="0"/>
              <a:t>To stop tracking certain types of files, a .</a:t>
            </a:r>
            <a:r>
              <a:rPr lang="en-US" dirty="0" err="1"/>
              <a:t>gitignore</a:t>
            </a:r>
            <a:r>
              <a:rPr lang="en-US" dirty="0"/>
              <a:t> file is useful</a:t>
            </a:r>
          </a:p>
          <a:p>
            <a:pPr lvl="1"/>
            <a:r>
              <a:rPr lang="en-US" dirty="0"/>
              <a:t>Tells </a:t>
            </a:r>
            <a:r>
              <a:rPr lang="en-US" dirty="0" err="1"/>
              <a:t>git</a:t>
            </a:r>
            <a:r>
              <a:rPr lang="en-US" dirty="0"/>
              <a:t> to ignore filenames matching any regular expression</a:t>
            </a:r>
          </a:p>
          <a:p>
            <a:r>
              <a:rPr lang="en-US" dirty="0"/>
              <a:t>..(you can also move or delete the file)</a:t>
            </a:r>
          </a:p>
        </p:txBody>
      </p:sp>
    </p:spTree>
    <p:extLst>
      <p:ext uri="{BB962C8B-B14F-4D97-AF65-F5344CB8AC3E}">
        <p14:creationId xmlns:p14="http://schemas.microsoft.com/office/powerpoint/2010/main" val="92681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Windows: </a:t>
            </a:r>
          </a:p>
          <a:p>
            <a:pPr lvl="1"/>
            <a:r>
              <a:rPr lang="en-US" dirty="0"/>
              <a:t>create my.txt in your working directory</a:t>
            </a:r>
          </a:p>
          <a:p>
            <a:pPr lvl="1"/>
            <a:r>
              <a:rPr lang="en-US" dirty="0"/>
              <a:t>Rename it in the command line using “</a:t>
            </a:r>
            <a:r>
              <a:rPr lang="en-US" dirty="0" err="1"/>
              <a:t>ren</a:t>
            </a:r>
            <a:r>
              <a:rPr lang="en-US" dirty="0"/>
              <a:t>”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Edit in a standard .txt editor</a:t>
            </a:r>
          </a:p>
          <a:p>
            <a:endParaRPr lang="en-US" dirty="0"/>
          </a:p>
          <a:p>
            <a:r>
              <a:rPr lang="en-US" dirty="0"/>
              <a:t>On Mac terminal in your working directory:</a:t>
            </a:r>
          </a:p>
          <a:p>
            <a:pPr lvl="1"/>
            <a:r>
              <a:rPr lang="en-US" dirty="0"/>
              <a:t>touch .</a:t>
            </a:r>
            <a:r>
              <a:rPr lang="en-US" dirty="0" err="1"/>
              <a:t>gitignore</a:t>
            </a:r>
            <a:endParaRPr lang="en-US" dirty="0"/>
          </a:p>
          <a:p>
            <a:pPr lvl="1"/>
            <a:r>
              <a:rPr lang="en-US" dirty="0"/>
              <a:t>defaults write </a:t>
            </a:r>
            <a:r>
              <a:rPr lang="en-US" dirty="0" err="1"/>
              <a:t>com.apple.finder</a:t>
            </a:r>
            <a:r>
              <a:rPr lang="en-US" dirty="0"/>
              <a:t> </a:t>
            </a:r>
            <a:r>
              <a:rPr lang="en-US" dirty="0" err="1"/>
              <a:t>AppleShowAllFiles</a:t>
            </a:r>
            <a:r>
              <a:rPr lang="en-US" dirty="0"/>
              <a:t> YES.</a:t>
            </a:r>
          </a:p>
          <a:p>
            <a:pPr lvl="1"/>
            <a:r>
              <a:rPr lang="en-US" dirty="0"/>
              <a:t>Edit in standard .txt editor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125" y="3111500"/>
            <a:ext cx="2876550" cy="22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54063"/>
          <a:stretch/>
        </p:blipFill>
        <p:spPr>
          <a:xfrm>
            <a:off x="2018434" y="3815556"/>
            <a:ext cx="1704975" cy="43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28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Voila!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05" y="1580427"/>
            <a:ext cx="8048625" cy="2219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39" y="4192587"/>
            <a:ext cx="8943975" cy="2333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3799752"/>
            <a:ext cx="455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creating .</a:t>
            </a:r>
            <a:r>
              <a:rPr lang="en-US" dirty="0" err="1"/>
              <a:t>gitignore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73549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blogs.adobe.com/captivate/files/2013/08/collaborate-and-lear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2983"/>
            <a:ext cx="12192000" cy="71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Organizations, workflows, branching, pull requests</a:t>
            </a:r>
          </a:p>
        </p:txBody>
      </p:sp>
    </p:spTree>
    <p:extLst>
      <p:ext uri="{BB962C8B-B14F-4D97-AF65-F5344CB8AC3E}">
        <p14:creationId xmlns:p14="http://schemas.microsoft.com/office/powerpoint/2010/main" val="1034770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4345" y="1690688"/>
            <a:ext cx="8327655" cy="43513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4183" y="1690688"/>
            <a:ext cx="3519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Allow changes in permissions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Pull only, pull and push, pull, push, administrative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Multiple repositories for different things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i.e. package vs individual 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Teams</a:t>
            </a:r>
          </a:p>
        </p:txBody>
      </p:sp>
    </p:spTree>
    <p:extLst>
      <p:ext uri="{BB962C8B-B14F-4D97-AF65-F5344CB8AC3E}">
        <p14:creationId xmlns:p14="http://schemas.microsoft.com/office/powerpoint/2010/main" val="1001332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more than 2 or 3 people collaborating, unlimited edits in the master branch can cause merge conflicts</a:t>
            </a:r>
          </a:p>
          <a:p>
            <a:r>
              <a:rPr lang="en-US" dirty="0"/>
              <a:t>Merge conflicts are </a:t>
            </a:r>
            <a:r>
              <a:rPr lang="en-US" sz="3600" dirty="0">
                <a:solidFill>
                  <a:srgbClr val="FF0000"/>
                </a:solidFill>
              </a:rPr>
              <a:t>THE WORST</a:t>
            </a:r>
          </a:p>
          <a:p>
            <a:r>
              <a:rPr lang="en-US" dirty="0"/>
              <a:t>Avoiding them with a workflow is always faster than fixing them after the fact</a:t>
            </a:r>
          </a:p>
          <a:p>
            <a:endParaRPr lang="en-US" dirty="0"/>
          </a:p>
          <a:p>
            <a:r>
              <a:rPr lang="en-US" dirty="0"/>
              <a:t>Luckily, </a:t>
            </a:r>
            <a:r>
              <a:rPr lang="en-US" b="1" dirty="0">
                <a:solidFill>
                  <a:schemeClr val="accent1"/>
                </a:solidFill>
              </a:rPr>
              <a:t>branches, forks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1"/>
                </a:solidFill>
              </a:rPr>
              <a:t>pull requests </a:t>
            </a:r>
            <a:r>
              <a:rPr lang="en-US" dirty="0"/>
              <a:t>will save you!</a:t>
            </a:r>
          </a:p>
        </p:txBody>
      </p:sp>
      <p:pic>
        <p:nvPicPr>
          <p:cNvPr id="4" name="Picture 2" descr="http://4.bp.blogspot.com/_TPQpa5WIkkE/SXouNCub7_I/AAAAAAAAGCc/ghLi9fecUIA/s400/superfis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4147705"/>
            <a:ext cx="1761196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731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 why is GitHub so cool?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traditional version control, </a:t>
            </a:r>
            <a:r>
              <a:rPr lang="en-US" dirty="0" err="1"/>
              <a:t>Git</a:t>
            </a:r>
            <a:r>
              <a:rPr lang="en-US" dirty="0"/>
              <a:t> does not require you to “check out” code</a:t>
            </a:r>
          </a:p>
          <a:p>
            <a:pPr lvl="1"/>
            <a:r>
              <a:rPr lang="en-US" dirty="0"/>
              <a:t>Traditionally – just one version of each file and different users take “ownership” of it to modify stuff</a:t>
            </a:r>
          </a:p>
          <a:p>
            <a:r>
              <a:rPr lang="en-US" dirty="0" err="1"/>
              <a:t>Git</a:t>
            </a:r>
            <a:r>
              <a:rPr lang="en-US" dirty="0"/>
              <a:t> instead it tracks </a:t>
            </a:r>
            <a:r>
              <a:rPr lang="en-US" i="1" dirty="0"/>
              <a:t>snapshots </a:t>
            </a:r>
            <a:r>
              <a:rPr lang="en-US" dirty="0"/>
              <a:t>at every point</a:t>
            </a:r>
            <a:endParaRPr lang="en-US" i="1" dirty="0"/>
          </a:p>
          <a:p>
            <a:pPr lvl="1"/>
            <a:r>
              <a:rPr lang="en-US" dirty="0"/>
              <a:t>Pros: No need to check out, multiple people can simultaneously edit the same file, and you can back out changes that occurred many version ago</a:t>
            </a:r>
          </a:p>
          <a:p>
            <a:pPr lvl="1"/>
            <a:r>
              <a:rPr lang="en-US" dirty="0"/>
              <a:t>Cons: More likelihood of getting merge conflicts (which are ugly)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8841" y="545459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2732597" y="545459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6354" y="545459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168841" y="6604000"/>
            <a:ext cx="9259014" cy="1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10754" y="6273753"/>
            <a:ext cx="23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10" name="Straight Arrow Connector 9"/>
          <p:cNvCxnSpPr>
            <a:endCxn id="5" idx="1"/>
          </p:cNvCxnSpPr>
          <p:nvPr/>
        </p:nvCxnSpPr>
        <p:spPr>
          <a:xfrm>
            <a:off x="2013004" y="5911795"/>
            <a:ext cx="719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76761" y="5893242"/>
            <a:ext cx="719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Callout 12"/>
          <p:cNvSpPr/>
          <p:nvPr/>
        </p:nvSpPr>
        <p:spPr>
          <a:xfrm>
            <a:off x="5526157" y="5269929"/>
            <a:ext cx="2115047" cy="1037645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AAHHHH!</a:t>
            </a:r>
          </a:p>
        </p:txBody>
      </p:sp>
      <p:cxnSp>
        <p:nvCxnSpPr>
          <p:cNvPr id="15" name="Straight Arrow Connector 14"/>
          <p:cNvCxnSpPr>
            <a:stCxn id="6" idx="3"/>
          </p:cNvCxnSpPr>
          <p:nvPr/>
        </p:nvCxnSpPr>
        <p:spPr>
          <a:xfrm flipV="1">
            <a:off x="5210754" y="5893242"/>
            <a:ext cx="3686756" cy="18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897510" y="543604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1+3</a:t>
            </a:r>
          </a:p>
        </p:txBody>
      </p:sp>
    </p:spTree>
    <p:extLst>
      <p:ext uri="{BB962C8B-B14F-4D97-AF65-F5344CB8AC3E}">
        <p14:creationId xmlns:p14="http://schemas.microsoft.com/office/powerpoint/2010/main" val="336038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we have only talked about doing things in the ”master” branch</a:t>
            </a:r>
          </a:p>
          <a:p>
            <a:r>
              <a:rPr lang="en-US" dirty="0"/>
              <a:t>When collaborating, the master branch should be a sacred space that always works!</a:t>
            </a:r>
          </a:p>
          <a:p>
            <a:pPr lvl="1"/>
            <a:r>
              <a:rPr lang="en-US" dirty="0"/>
              <a:t>If it stops working because of your change, you </a:t>
            </a:r>
            <a:r>
              <a:rPr lang="en-US" i="1" dirty="0"/>
              <a:t>have screwed </a:t>
            </a:r>
            <a:r>
              <a:rPr lang="en-US" dirty="0"/>
              <a:t>your collaborators.</a:t>
            </a:r>
          </a:p>
          <a:p>
            <a:r>
              <a:rPr lang="en-US" dirty="0"/>
              <a:t>So create your own branch when you are working on a piece of code</a:t>
            </a:r>
          </a:p>
          <a:p>
            <a:r>
              <a:rPr lang="en-US" dirty="0"/>
              <a:t>Only check in to master when you have verified it works and doesn’t conflict with someone else’s changes.</a:t>
            </a:r>
          </a:p>
        </p:txBody>
      </p:sp>
      <p:pic>
        <p:nvPicPr>
          <p:cNvPr id="6148" name="Picture 4" descr="http://images.clipartpanda.com/branch-clipart-9cpo5MR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993" y="14467"/>
            <a:ext cx="4148570" cy="18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441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64" y="4665758"/>
            <a:ext cx="4639396" cy="21922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do this, just do “</a:t>
            </a:r>
            <a:r>
              <a:rPr lang="en-US" dirty="0" err="1"/>
              <a:t>git</a:t>
            </a:r>
            <a:r>
              <a:rPr lang="en-US" dirty="0"/>
              <a:t> branch &lt;</a:t>
            </a:r>
            <a:r>
              <a:rPr lang="en-US" dirty="0" err="1"/>
              <a:t>branchname</a:t>
            </a:r>
            <a:r>
              <a:rPr lang="en-US" dirty="0"/>
              <a:t>&gt;”</a:t>
            </a:r>
          </a:p>
          <a:p>
            <a:r>
              <a:rPr lang="en-US" dirty="0"/>
              <a:t>This command </a:t>
            </a:r>
            <a:r>
              <a:rPr lang="en-US" i="1" dirty="0"/>
              <a:t>creates </a:t>
            </a:r>
            <a:r>
              <a:rPr lang="en-US" dirty="0"/>
              <a:t>a branch but doesn’t switch to it</a:t>
            </a:r>
          </a:p>
          <a:p>
            <a:r>
              <a:rPr lang="en-US" dirty="0"/>
              <a:t>To create and switch to a branch, or (without -b) just switch to an existing branch use “</a:t>
            </a:r>
            <a:r>
              <a:rPr lang="en-US" dirty="0" err="1"/>
              <a:t>git</a:t>
            </a:r>
            <a:r>
              <a:rPr lang="en-US" dirty="0"/>
              <a:t> checkout –b &lt;</a:t>
            </a:r>
            <a:r>
              <a:rPr lang="en-US" dirty="0" err="1"/>
              <a:t>branchname</a:t>
            </a:r>
            <a:r>
              <a:rPr lang="en-US" dirty="0"/>
              <a:t>&gt;”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Your working directory is now operating in that branch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418" y="3816278"/>
            <a:ext cx="9753600" cy="628650"/>
          </a:xfrm>
          <a:prstGeom prst="rect">
            <a:avLst/>
          </a:prstGeom>
        </p:spPr>
      </p:pic>
      <p:pic>
        <p:nvPicPr>
          <p:cNvPr id="6" name="Picture 4" descr="http://images.clipartpanda.com/branch-clipart-9cpo5MRd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993" y="14467"/>
            <a:ext cx="4148570" cy="18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806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between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Switching between branches changes the files in your local working directory, but branch changes are preserved on the server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255" y="2799177"/>
            <a:ext cx="7224568" cy="3834842"/>
          </a:xfrm>
          <a:prstGeom prst="rect">
            <a:avLst/>
          </a:prstGeom>
        </p:spPr>
      </p:pic>
      <p:pic>
        <p:nvPicPr>
          <p:cNvPr id="5" name="Picture 4" descr="http://images.clipartpanda.com/branch-clipart-9cpo5MRd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993" y="14467"/>
            <a:ext cx="4148570" cy="18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1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the branch with 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and checking out a branch just creates it locally</a:t>
            </a:r>
          </a:p>
          <a:p>
            <a:r>
              <a:rPr lang="en-US" dirty="0"/>
              <a:t>To let others collaborate on it, you need to run “</a:t>
            </a:r>
            <a:r>
              <a:rPr lang="en-US" dirty="0" err="1"/>
              <a:t>git</a:t>
            </a:r>
            <a:r>
              <a:rPr lang="en-US" dirty="0"/>
              <a:t> push --set-upstream origin &lt;</a:t>
            </a:r>
            <a:r>
              <a:rPr lang="en-US" dirty="0" err="1"/>
              <a:t>branchname</a:t>
            </a:r>
            <a:r>
              <a:rPr lang="en-US" dirty="0"/>
              <a:t>&gt;”</a:t>
            </a:r>
          </a:p>
        </p:txBody>
      </p:sp>
      <p:pic>
        <p:nvPicPr>
          <p:cNvPr id="5" name="Picture 4" descr="http://images.clipartpanda.com/branch-clipart-9cpo5MR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993" y="14467"/>
            <a:ext cx="4148570" cy="18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09" y="3869634"/>
            <a:ext cx="11553781" cy="187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735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so how do you integrate changes?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Fetch and rebase the master branch with yours </a:t>
            </a:r>
          </a:p>
          <a:p>
            <a:pPr lvl="1"/>
            <a:r>
              <a:rPr lang="en-US" dirty="0"/>
              <a:t>This pulls down anyone else’s changes that may have occurred while you were working in your branch</a:t>
            </a:r>
          </a:p>
          <a:p>
            <a:pPr marL="0" indent="0">
              <a:buNone/>
            </a:pPr>
            <a:r>
              <a:rPr lang="en-US" b="1" dirty="0" err="1"/>
              <a:t>git</a:t>
            </a:r>
            <a:r>
              <a:rPr lang="en-US" b="1" dirty="0"/>
              <a:t> fetch: </a:t>
            </a:r>
            <a:r>
              <a:rPr lang="en-US" dirty="0"/>
              <a:t>pulls down changes to local </a:t>
            </a:r>
            <a:r>
              <a:rPr lang="en-US" i="1" dirty="0"/>
              <a:t>without merging </a:t>
            </a:r>
            <a:r>
              <a:rPr lang="en-US" dirty="0"/>
              <a:t>(pull merges)</a:t>
            </a:r>
          </a:p>
          <a:p>
            <a:pPr marL="0" indent="0">
              <a:buNone/>
            </a:pPr>
            <a:r>
              <a:rPr lang="en-US" b="1" dirty="0" err="1"/>
              <a:t>git</a:t>
            </a:r>
            <a:r>
              <a:rPr lang="en-US" b="1" dirty="0"/>
              <a:t> rebase origin: </a:t>
            </a:r>
            <a:r>
              <a:rPr lang="en-US" dirty="0"/>
              <a:t>rewinds master, then puts your changes on top, then fast-forwards master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Test your code with the changes from master before merging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214" y="4514850"/>
            <a:ext cx="7886700" cy="876300"/>
          </a:xfrm>
          <a:prstGeom prst="rect">
            <a:avLst/>
          </a:prstGeom>
        </p:spPr>
      </p:pic>
      <p:pic>
        <p:nvPicPr>
          <p:cNvPr id="7170" name="Picture 2" descr="http://blog.brunoraljic.com/wp-content/uploads/2012/12/merge_sig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914" y="0"/>
            <a:ext cx="2268393" cy="226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85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changes,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Now merge!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332" y="2277053"/>
            <a:ext cx="7972425" cy="1657350"/>
          </a:xfrm>
          <a:prstGeom prst="rect">
            <a:avLst/>
          </a:prstGeom>
        </p:spPr>
      </p:pic>
      <p:pic>
        <p:nvPicPr>
          <p:cNvPr id="6" name="Picture 2" descr="http://blog.brunoraljic.com/wp-content/uploads/2012/12/merge_sig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914" y="0"/>
            <a:ext cx="2268393" cy="226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5094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i="1" dirty="0">
                <a:solidFill>
                  <a:schemeClr val="accent1"/>
                </a:solidFill>
              </a:rPr>
              <a:t>fork</a:t>
            </a:r>
            <a:r>
              <a:rPr lang="en-US" i="1" dirty="0"/>
              <a:t> </a:t>
            </a:r>
            <a:r>
              <a:rPr lang="en-US" dirty="0"/>
              <a:t>is a copy of an existing </a:t>
            </a:r>
            <a:r>
              <a:rPr lang="en-US" dirty="0" err="1"/>
              <a:t>Git</a:t>
            </a:r>
            <a:r>
              <a:rPr lang="en-US" dirty="0"/>
              <a:t> repository</a:t>
            </a:r>
          </a:p>
          <a:p>
            <a:pPr lvl="1"/>
            <a:r>
              <a:rPr lang="en-US" dirty="0"/>
              <a:t>Different from branches as branches are w/in a repository</a:t>
            </a:r>
          </a:p>
          <a:p>
            <a:r>
              <a:rPr lang="en-US" dirty="0"/>
              <a:t>Theory behind forks is making a copy of a repository to “play” around with</a:t>
            </a:r>
          </a:p>
          <a:p>
            <a:pPr lvl="1"/>
            <a:r>
              <a:rPr lang="en-US" dirty="0"/>
              <a:t>Other repository members can’t see what you do, unlike in a branch</a:t>
            </a:r>
          </a:p>
          <a:p>
            <a:r>
              <a:rPr lang="en-US" dirty="0"/>
              <a:t>You might want to fork a repository, rather than branch it, </a:t>
            </a:r>
            <a:r>
              <a:rPr lang="en-US" i="1" dirty="0"/>
              <a:t>if</a:t>
            </a:r>
          </a:p>
          <a:p>
            <a:pPr lvl="1"/>
            <a:r>
              <a:rPr lang="en-US" dirty="0"/>
              <a:t> You want to make specific code modifications to a repository you’re not an author of</a:t>
            </a:r>
          </a:p>
          <a:p>
            <a:pPr lvl="1"/>
            <a:r>
              <a:rPr lang="en-US" dirty="0"/>
              <a:t>A project you are involved with is diverging into multiple projects</a:t>
            </a:r>
          </a:p>
          <a:p>
            <a:r>
              <a:rPr lang="en-US" dirty="0"/>
              <a:t>You might want to merge a fork if your changes become useful to others</a:t>
            </a:r>
          </a:p>
          <a:p>
            <a:pPr lvl="1"/>
            <a:endParaRPr lang="en-US" dirty="0"/>
          </a:p>
        </p:txBody>
      </p:sp>
      <p:pic>
        <p:nvPicPr>
          <p:cNvPr id="11266" name="Picture 2" descr="http://pngimg.com/upload/fork_PNG306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221" y="-1613694"/>
            <a:ext cx="5283200" cy="5283200"/>
          </a:xfrm>
          <a:prstGeom prst="rect">
            <a:avLst/>
          </a:prstGeom>
          <a:noFill/>
          <a:scene3d>
            <a:camera prst="orthographicFront">
              <a:rot lat="600000" lon="20999996" rev="162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2057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fancier with merges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some point in a collaboration size (i.e., large working group), freely merging can cause problems</a:t>
            </a:r>
          </a:p>
          <a:p>
            <a:r>
              <a:rPr lang="en-US" dirty="0"/>
              <a:t>At this point, having an </a:t>
            </a:r>
            <a:r>
              <a:rPr lang="en-US" dirty="0">
                <a:solidFill>
                  <a:schemeClr val="accent1"/>
                </a:solidFill>
              </a:rPr>
              <a:t>administrator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pull requests </a:t>
            </a:r>
            <a:r>
              <a:rPr lang="en-US" dirty="0"/>
              <a:t>becomes super helpful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pull request </a:t>
            </a:r>
            <a:r>
              <a:rPr lang="en-US" dirty="0"/>
              <a:t>is a formal documentation of merging your changes into the master branch or fork</a:t>
            </a:r>
          </a:p>
          <a:p>
            <a:pPr lvl="1"/>
            <a:r>
              <a:rPr lang="en-US" dirty="0"/>
              <a:t>Other collaborators can see your request and approve or disapprove it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/>
              <a:t>Git</a:t>
            </a:r>
            <a:r>
              <a:rPr lang="en-US" dirty="0"/>
              <a:t> auto-checks if there are likely to be merge conflicts</a:t>
            </a:r>
          </a:p>
        </p:txBody>
      </p:sp>
    </p:spTree>
    <p:extLst>
      <p:ext uri="{BB962C8B-B14F-4D97-AF65-F5344CB8AC3E}">
        <p14:creationId xmlns:p14="http://schemas.microsoft.com/office/powerpoint/2010/main" val="19292553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pull request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5760"/>
            <a:ext cx="11756736" cy="250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56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pull request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018" y="1581454"/>
            <a:ext cx="6277985" cy="527654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105891" y="3574473"/>
            <a:ext cx="1487054" cy="57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3964" y="260465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in some informative text!</a:t>
            </a:r>
          </a:p>
        </p:txBody>
      </p:sp>
    </p:spTree>
    <p:extLst>
      <p:ext uri="{BB962C8B-B14F-4D97-AF65-F5344CB8AC3E}">
        <p14:creationId xmlns:p14="http://schemas.microsoft.com/office/powerpoint/2010/main" val="1101172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Handling local vs. server code; pulls, commits, and pushes</a:t>
            </a:r>
          </a:p>
        </p:txBody>
      </p:sp>
      <p:pic>
        <p:nvPicPr>
          <p:cNvPr id="5122" name="Picture 2" descr="http://sweetclipart.com/multisite/sweetclipart/files/imagecache/middle/baby_blocks_past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647" y="104775"/>
            <a:ext cx="523875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5905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pull request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018" y="1581454"/>
            <a:ext cx="6277985" cy="527654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105891" y="3574473"/>
            <a:ext cx="1487054" cy="57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3964" y="260465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in some informative text!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354618" y="2687782"/>
            <a:ext cx="2467985" cy="14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975003" y="2604655"/>
            <a:ext cx="3087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will tell you if it can be auto-merged, and these drop downs allow you do to a diff!</a:t>
            </a:r>
          </a:p>
        </p:txBody>
      </p:sp>
    </p:spTree>
    <p:extLst>
      <p:ext uri="{BB962C8B-B14F-4D97-AF65-F5344CB8AC3E}">
        <p14:creationId xmlns:p14="http://schemas.microsoft.com/office/powerpoint/2010/main" val="33754710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49" y="1027906"/>
            <a:ext cx="10398702" cy="561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568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to track to-dos or bugs</a:t>
            </a:r>
          </a:p>
          <a:p>
            <a:r>
              <a:rPr lang="en-US" dirty="0"/>
              <a:t>You can assign to yourself or others</a:t>
            </a:r>
          </a:p>
          <a:p>
            <a:r>
              <a:rPr lang="en-US" dirty="0"/>
              <a:t>Create deadlines</a:t>
            </a:r>
          </a:p>
          <a:p>
            <a:r>
              <a:rPr lang="en-US" dirty="0"/>
              <a:t>Close when </a:t>
            </a:r>
            <a:r>
              <a:rPr lang="en-US"/>
              <a:t>the issues are fixed!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741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only thing in </a:t>
            </a:r>
            <a:r>
              <a:rPr lang="en-US" dirty="0" err="1"/>
              <a:t>Git</a:t>
            </a:r>
            <a:r>
              <a:rPr lang="en-US" dirty="0"/>
              <a:t> that is hard</a:t>
            </a:r>
          </a:p>
          <a:p>
            <a:r>
              <a:rPr lang="en-US" dirty="0"/>
              <a:t>If you can bear it, you should probably just move a change out then re-copy it in rather than try to resolve conflicts</a:t>
            </a:r>
          </a:p>
          <a:p>
            <a:r>
              <a:rPr lang="en-US" dirty="0"/>
              <a:t>If you HAVE TO you can try to resolve</a:t>
            </a:r>
          </a:p>
        </p:txBody>
      </p:sp>
      <p:pic>
        <p:nvPicPr>
          <p:cNvPr id="14338" name="Picture 2" descr="http://static5.businessinsider.com/image/50f0c59e6bb3f7b23800000b-1173-879/nuclear-weapon-bomb-castle-romeo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585" y="3730607"/>
            <a:ext cx="4173415" cy="312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4739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merge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2179"/>
            <a:ext cx="10515600" cy="4351338"/>
          </a:xfrm>
        </p:spPr>
        <p:txBody>
          <a:bodyPr/>
          <a:lstStyle/>
          <a:p>
            <a:r>
              <a:rPr lang="en-US" dirty="0"/>
              <a:t>If a change you are trying to merge in directly conflicts with someone else’s (usually happens if you don’t fetch or pull)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201" y="2615773"/>
            <a:ext cx="84486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905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merge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2179"/>
            <a:ext cx="10515600" cy="4351338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will create a local file which shows the conflict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Theoretically, you just fix the file and commit again, but it is rarely that easy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36" y="2455984"/>
            <a:ext cx="10555496" cy="177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820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Being an administrator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 branches</a:t>
            </a:r>
          </a:p>
          <a:p>
            <a:r>
              <a:rPr lang="en-US" dirty="0"/>
              <a:t>Provide issue and pull request templates</a:t>
            </a:r>
          </a:p>
          <a:p>
            <a:r>
              <a:rPr lang="en-US" dirty="0"/>
              <a:t>Enable auto-checks before merging</a:t>
            </a:r>
          </a:p>
          <a:p>
            <a:r>
              <a:rPr lang="en-US" dirty="0"/>
              <a:t>Create a CONTRIBUTING.md file that defines a workflow and other procedures</a:t>
            </a:r>
          </a:p>
        </p:txBody>
      </p:sp>
    </p:spTree>
    <p:extLst>
      <p:ext uri="{BB962C8B-B14F-4D97-AF65-F5344CB8AC3E}">
        <p14:creationId xmlns:p14="http://schemas.microsoft.com/office/powerpoint/2010/main" val="27418178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Ebook</a:t>
            </a:r>
            <a:r>
              <a:rPr lang="en-US" dirty="0"/>
              <a:t> tutorial! </a:t>
            </a:r>
            <a:r>
              <a:rPr lang="en-US" dirty="0">
                <a:hlinkClick r:id="rId2"/>
              </a:rPr>
              <a:t>https://git-scm.com/</a:t>
            </a:r>
            <a:endParaRPr lang="en-US" dirty="0"/>
          </a:p>
          <a:p>
            <a:r>
              <a:rPr lang="en-US" dirty="0"/>
              <a:t>Useful .</a:t>
            </a:r>
            <a:r>
              <a:rPr lang="en-US" dirty="0" err="1"/>
              <a:t>gitignore</a:t>
            </a:r>
            <a:r>
              <a:rPr lang="en-US" dirty="0"/>
              <a:t> files </a:t>
            </a:r>
            <a:r>
              <a:rPr lang="en-US" dirty="0">
                <a:hlinkClick r:id="rId3"/>
              </a:rPr>
              <a:t>https://github.com/github/gitignore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94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Default, free repositories are public</a:t>
            </a:r>
          </a:p>
          <a:p>
            <a:r>
              <a:rPr lang="en-US" dirty="0"/>
              <a:t>Free private repositories for students</a:t>
            </a:r>
          </a:p>
          <a:p>
            <a:pPr lvl="1"/>
            <a:r>
              <a:rPr lang="en-US" dirty="0"/>
              <a:t>https://education.github.com/pack/join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784" y="2277618"/>
            <a:ext cx="3686175" cy="3619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00784" y="3535680"/>
            <a:ext cx="3781616" cy="7071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7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“Cloning”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a “clone” of a repository on your local machine</a:t>
            </a:r>
          </a:p>
          <a:p>
            <a:r>
              <a:rPr lang="en-US" dirty="0" err="1"/>
              <a:t>git</a:t>
            </a:r>
            <a:r>
              <a:rPr lang="en-US" dirty="0"/>
              <a:t> clone &lt;link&gt;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009900"/>
            <a:ext cx="10744200" cy="3848100"/>
          </a:xfrm>
          <a:prstGeom prst="rect">
            <a:avLst/>
          </a:prstGeom>
        </p:spPr>
      </p:pic>
      <p:pic>
        <p:nvPicPr>
          <p:cNvPr id="13314" name="Picture 2" descr="http://vignette3.wikia.nocookie.net/starwars/images/5/56/Clone_trooper_squad.png/revision/latest?cb=201409270713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276" y="192976"/>
            <a:ext cx="2141817" cy="184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935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vs. server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folder is now a “snapshot” of code</a:t>
            </a:r>
          </a:p>
          <a:p>
            <a:r>
              <a:rPr lang="en-US" dirty="0"/>
              <a:t>To update the code on your machine, you “pull”</a:t>
            </a:r>
          </a:p>
          <a:p>
            <a:r>
              <a:rPr lang="en-US" dirty="0"/>
              <a:t>To update the code on the server with the code on your machine, you “push”</a:t>
            </a:r>
          </a:p>
          <a:p>
            <a:r>
              <a:rPr lang="en-US" dirty="0"/>
              <a:t>If you mess up something locally, just delete the folder and re-clone!</a:t>
            </a:r>
          </a:p>
        </p:txBody>
      </p:sp>
    </p:spTree>
    <p:extLst>
      <p:ext uri="{BB962C8B-B14F-4D97-AF65-F5344CB8AC3E}">
        <p14:creationId xmlns:p14="http://schemas.microsoft.com/office/powerpoint/2010/main" val="359006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and committing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an .R file to your local repository</a:t>
            </a:r>
          </a:p>
          <a:p>
            <a:r>
              <a:rPr lang="en-US" dirty="0"/>
              <a:t>OK! You now have local changes and you want to update the server version</a:t>
            </a:r>
          </a:p>
          <a:p>
            <a:r>
              <a:rPr lang="en-US" dirty="0"/>
              <a:t>Use “</a:t>
            </a:r>
            <a:r>
              <a:rPr lang="en-US" dirty="0" err="1"/>
              <a:t>git</a:t>
            </a:r>
            <a:r>
              <a:rPr lang="en-US" dirty="0"/>
              <a:t> status” to see which files need to be added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72059"/>
          <a:stretch/>
        </p:blipFill>
        <p:spPr>
          <a:xfrm>
            <a:off x="0" y="3807835"/>
            <a:ext cx="12230100" cy="15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45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and committing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a file to tracking, or “stage”, use “</a:t>
            </a:r>
            <a:r>
              <a:rPr lang="en-US" dirty="0" err="1"/>
              <a:t>git</a:t>
            </a:r>
            <a:r>
              <a:rPr lang="en-US" dirty="0"/>
              <a:t> add &lt;filename&gt;”</a:t>
            </a:r>
          </a:p>
          <a:p>
            <a:r>
              <a:rPr lang="en-US" dirty="0"/>
              <a:t>To commit changes, use “</a:t>
            </a:r>
            <a:r>
              <a:rPr lang="en-US" dirty="0" err="1"/>
              <a:t>git</a:t>
            </a:r>
            <a:r>
              <a:rPr lang="en-US" dirty="0"/>
              <a:t> commit –m “”&lt;Message detailing what you changed&gt;”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7484" b="24718"/>
          <a:stretch/>
        </p:blipFill>
        <p:spPr>
          <a:xfrm>
            <a:off x="0" y="3848101"/>
            <a:ext cx="122301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3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1596</Words>
  <Application>Microsoft Office PowerPoint</Application>
  <PresentationFormat>Widescreen</PresentationFormat>
  <Paragraphs>207</Paragraphs>
  <Slides>47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Courier New</vt:lpstr>
      <vt:lpstr>Office Theme</vt:lpstr>
      <vt:lpstr>Intro to Git!</vt:lpstr>
      <vt:lpstr>What is version control?</vt:lpstr>
      <vt:lpstr>OK why is GitHub so cool?</vt:lpstr>
      <vt:lpstr>The basics</vt:lpstr>
      <vt:lpstr>Creating a repository</vt:lpstr>
      <vt:lpstr>“Cloning”</vt:lpstr>
      <vt:lpstr>Local vs. server code</vt:lpstr>
      <vt:lpstr>Making and committing changes</vt:lpstr>
      <vt:lpstr>Making and committing changes</vt:lpstr>
      <vt:lpstr>Making and committing changes</vt:lpstr>
      <vt:lpstr>Skipping staging </vt:lpstr>
      <vt:lpstr>What if you mess up?</vt:lpstr>
      <vt:lpstr>What if you mess up?</vt:lpstr>
      <vt:lpstr>What if you mess up?</vt:lpstr>
      <vt:lpstr>What if you mess up?</vt:lpstr>
      <vt:lpstr>“git log”</vt:lpstr>
      <vt:lpstr>Undoing a commit</vt:lpstr>
      <vt:lpstr>“git diff” is also helpful </vt:lpstr>
      <vt:lpstr>Git stash</vt:lpstr>
      <vt:lpstr>Wrapping up basics</vt:lpstr>
      <vt:lpstr>Advanced stuff!</vt:lpstr>
      <vt:lpstr>Documentation</vt:lpstr>
      <vt:lpstr>Markdown syntax</vt:lpstr>
      <vt:lpstr>Git will auto-track everything in the directory!</vt:lpstr>
      <vt:lpstr>Creating a .gitignore file</vt:lpstr>
      <vt:lpstr>Voila!</vt:lpstr>
      <vt:lpstr>Collaboration</vt:lpstr>
      <vt:lpstr>Organizations</vt:lpstr>
      <vt:lpstr>Tools for collaboration</vt:lpstr>
      <vt:lpstr>Branches</vt:lpstr>
      <vt:lpstr>Making a branch</vt:lpstr>
      <vt:lpstr>Switching between branches</vt:lpstr>
      <vt:lpstr>Sharing the branch with others</vt:lpstr>
      <vt:lpstr>OK, so how do you integrate changes?</vt:lpstr>
      <vt:lpstr>Integrating changes, continued</vt:lpstr>
      <vt:lpstr>Forks</vt:lpstr>
      <vt:lpstr>Getting fancier with merges</vt:lpstr>
      <vt:lpstr>Creating a pull request</vt:lpstr>
      <vt:lpstr>Creating a pull request</vt:lpstr>
      <vt:lpstr>Creating a pull request</vt:lpstr>
      <vt:lpstr>PowerPoint Presentation</vt:lpstr>
      <vt:lpstr>Issues</vt:lpstr>
      <vt:lpstr>Merge conflicts</vt:lpstr>
      <vt:lpstr>More merge conflicts</vt:lpstr>
      <vt:lpstr>More merge conflicts</vt:lpstr>
      <vt:lpstr>Being an administrator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Stawitz</dc:creator>
  <cp:lastModifiedBy>Celine P</cp:lastModifiedBy>
  <cp:revision>39</cp:revision>
  <dcterms:created xsi:type="dcterms:W3CDTF">2016-06-15T19:52:43Z</dcterms:created>
  <dcterms:modified xsi:type="dcterms:W3CDTF">2017-01-12T18:12:18Z</dcterms:modified>
</cp:coreProperties>
</file>