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7772400" cy="10058400"/>
  <p:notesSz cx="6858000" cy="9144000"/>
  <p:embeddedFontLst>
    <p:embeddedFont>
      <p:font typeface="Archivo Black" panose="020B0604020202020204" charset="0"/>
      <p:regular r:id="rId8"/>
    </p:embeddedFon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C5B9B1-109F-454E-81AB-246F50315DB6}">
  <a:tblStyle styleId="{9CC5B9B1-109F-454E-81AB-246F50315D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1541" y="-177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be61f1aed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1be61f1aed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bdd5c5973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1bdd5c5973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c719f49ca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c719f49ca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719f49ca7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c719f49ca7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c719f49ca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c719f49ca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ructions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15001" b="19174"/>
          <a:stretch/>
        </p:blipFill>
        <p:spPr>
          <a:xfrm>
            <a:off x="2148236" y="5055506"/>
            <a:ext cx="1054100" cy="40126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/>
        </p:nvSpPr>
        <p:spPr>
          <a:xfrm>
            <a:off x="407233" y="600667"/>
            <a:ext cx="6963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73763"/>
                </a:solidFill>
                <a:latin typeface="Archivo Black"/>
                <a:ea typeface="Archivo Black"/>
                <a:cs typeface="Archivo Black"/>
                <a:sym typeface="Archivo Black"/>
              </a:rPr>
              <a:t>Crea tu propio material complementario </a:t>
            </a:r>
            <a:endParaRPr sz="1900">
              <a:solidFill>
                <a:srgbClr val="073763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73763"/>
                </a:solidFill>
                <a:latin typeface="Archivo Black"/>
                <a:ea typeface="Archivo Black"/>
                <a:cs typeface="Archivo Black"/>
                <a:sym typeface="Archivo Black"/>
              </a:rPr>
              <a:t>de la facultad </a:t>
            </a:r>
            <a:endParaRPr sz="1900">
              <a:solidFill>
                <a:srgbClr val="07376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407233" y="1645014"/>
            <a:ext cx="69129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Por favor considerar: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de títulos: 16pt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de Subtítulos: 14 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textos descriptivos: mínimo 10 pt , máximo 12pt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 el cabecero agregar nombre del curso: 11pt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Mantener los colores del template a menos que se requiera destacar algo, tratar de que sea en los mismos colores de la facultad.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407233" y="4255067"/>
            <a:ext cx="6362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Para exportar a PDF sigue los siguientes pasos.</a:t>
            </a:r>
            <a:endParaRPr sz="1900" b="1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407233" y="5000100"/>
            <a:ext cx="69129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 a File -&gt;                    en páginas marca personalizado, agrega las páginas que deseas exportar y finalmente selecciona “guardar”, se abrirá una ventana para que dejes en la carpeta de tu preferencia tu archivo pdf.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467" y="6247700"/>
            <a:ext cx="3584512" cy="32719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 flipH="1">
            <a:off x="4112933" y="7564567"/>
            <a:ext cx="1415100" cy="6819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" name="Google Shape;17;p2"/>
          <p:cNvSpPr/>
          <p:nvPr/>
        </p:nvSpPr>
        <p:spPr>
          <a:xfrm>
            <a:off x="-101800" y="-50900"/>
            <a:ext cx="7951200" cy="40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582" y="-6051"/>
            <a:ext cx="902100" cy="3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arrollo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33" y="72445"/>
            <a:ext cx="999967" cy="3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621033" y="907133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4033"/>
              </a:buClr>
              <a:buSzPts val="2400"/>
              <a:buFont typeface="Roboto"/>
              <a:buNone/>
              <a:defRPr sz="2400" b="1">
                <a:solidFill>
                  <a:srgbClr val="0040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2"/>
          </p:nvPr>
        </p:nvSpPr>
        <p:spPr>
          <a:xfrm>
            <a:off x="621033" y="1293167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None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3"/>
          </p:nvPr>
        </p:nvSpPr>
        <p:spPr>
          <a:xfrm>
            <a:off x="613200" y="2188800"/>
            <a:ext cx="6546000" cy="66783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4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sarrollo sin título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33" y="72445"/>
            <a:ext cx="999967" cy="3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613200" y="926433"/>
            <a:ext cx="6546000" cy="79407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900" cy="6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28000" rIns="128000" bIns="128000" anchor="t" anchorCtr="0">
            <a:normAutofit/>
          </a:bodyPr>
          <a:lstStyle>
            <a:lvl1pPr marL="457200" lvl="0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28000" rIns="128000" bIns="128000" anchor="ctr" anchorCtr="0">
            <a:normAutofit/>
          </a:bodyPr>
          <a:lstStyle>
            <a:lvl1pPr lvl="0" algn="r">
              <a:buNone/>
              <a:defRPr sz="1500">
                <a:solidFill>
                  <a:schemeClr val="dk2"/>
                </a:solidFill>
              </a:defRPr>
            </a:lvl1pPr>
            <a:lvl2pPr lvl="1" algn="r">
              <a:buNone/>
              <a:defRPr sz="1500">
                <a:solidFill>
                  <a:schemeClr val="dk2"/>
                </a:solidFill>
              </a:defRPr>
            </a:lvl2pPr>
            <a:lvl3pPr lvl="2" algn="r">
              <a:buNone/>
              <a:defRPr sz="1500">
                <a:solidFill>
                  <a:schemeClr val="dk2"/>
                </a:solidFill>
              </a:defRPr>
            </a:lvl3pPr>
            <a:lvl4pPr lvl="3" algn="r">
              <a:buNone/>
              <a:defRPr sz="1500">
                <a:solidFill>
                  <a:schemeClr val="dk2"/>
                </a:solidFill>
              </a:defRPr>
            </a:lvl4pPr>
            <a:lvl5pPr lvl="4" algn="r">
              <a:buNone/>
              <a:defRPr sz="1500">
                <a:solidFill>
                  <a:schemeClr val="dk2"/>
                </a:solidFill>
              </a:defRPr>
            </a:lvl5pPr>
            <a:lvl6pPr lvl="5" algn="r">
              <a:buNone/>
              <a:defRPr sz="1500">
                <a:solidFill>
                  <a:schemeClr val="dk2"/>
                </a:solidFill>
              </a:defRPr>
            </a:lvl6pPr>
            <a:lvl7pPr lvl="6" algn="r">
              <a:buNone/>
              <a:defRPr sz="1500">
                <a:solidFill>
                  <a:schemeClr val="dk2"/>
                </a:solidFill>
              </a:defRPr>
            </a:lvl7pPr>
            <a:lvl8pPr lvl="7" algn="r">
              <a:buNone/>
              <a:defRPr sz="1500">
                <a:solidFill>
                  <a:schemeClr val="dk2"/>
                </a:solidFill>
              </a:defRPr>
            </a:lvl8pPr>
            <a:lvl9pPr lvl="8" algn="r">
              <a:buNone/>
              <a:defRPr sz="15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21033" y="907133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Guía de retos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621033" y="1293167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None/>
            </a:pPr>
            <a:r>
              <a:rPr lang="en"/>
              <a:t>del Curso de Fundamentos de Ingeniería de Datos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title" idx="4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39" name="Google Shape;39;p5"/>
          <p:cNvGraphicFramePr/>
          <p:nvPr>
            <p:extLst>
              <p:ext uri="{D42A27DB-BD31-4B8C-83A1-F6EECF244321}">
                <p14:modId xmlns:p14="http://schemas.microsoft.com/office/powerpoint/2010/main" val="1956730478"/>
              </p:ext>
            </p:extLst>
          </p:nvPr>
        </p:nvGraphicFramePr>
        <p:xfrm>
          <a:off x="388825" y="2333625"/>
          <a:ext cx="6778175" cy="5274471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1: Introducción a la ingeniería de datos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¿Cómo convertirte en Data Engineer?</a:t>
                      </a:r>
                      <a:endParaRPr sz="1300" b="1" dirty="0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Conociendo las vacantes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en LinkedIn oportunidades para data engineers.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Conocimiento básico en DevOps o Ingeniería de Datos, con interés en desarrollar estas habilidades.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Exposición a plataformas en la nube (AWS, GCP o Azure).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Familiaridad con herramientas CI/CD (por ejemplo, Jenkins, </a:t>
                      </a:r>
                      <a:r>
                        <a:rPr lang="es-MX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GitLab</a:t>
                      </a: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Experiencia intermedia en SQL y scripting (Python o </a:t>
                      </a:r>
                      <a:r>
                        <a:rPr lang="es-MX" sz="8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Bash</a:t>
                      </a: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).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8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Arial"/>
                        </a:rPr>
                        <a:t>Desarrollo de bases de datos, integración y ETL (Extracción Transformación y Carga)Manejo de arquitecturas de datos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 dirty="0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0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¿Dónde ejercer como Data Engineer?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Conociendo la empresa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de tus sueños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Lista 3 empresas donde te gustaría trabajar como Data Engineer. Comenta por qué.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Tesla – innovación y visión a futuro.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 – Gran empresa de software e AI.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Apple – Su gran flexibilidad al trabajar en la compañía</a:t>
                      </a: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Tareas de Data Engineer: DataOPs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Reconoce tu camino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Recapitula tus habilidades.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herramientas has utilizado previamente?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DevOps </a:t>
                      </a:r>
                      <a:r>
                        <a:rPr lang="es-ES" sz="110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Engineer</a:t>
                      </a: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Google </a:t>
                      </a:r>
                      <a:r>
                        <a:rPr lang="es-ES" sz="110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Colab</a:t>
                      </a: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s-ES" sz="110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Librerias</a:t>
                      </a: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de Python, </a:t>
                      </a:r>
                      <a:r>
                        <a:rPr lang="es-ES" sz="110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TensorFLow</a:t>
                      </a: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s-ES" sz="1100" i="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DataBrisk</a:t>
                      </a: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100" i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46" name="Google Shape;46;p6"/>
          <p:cNvGraphicFramePr/>
          <p:nvPr>
            <p:extLst>
              <p:ext uri="{D42A27DB-BD31-4B8C-83A1-F6EECF244321}">
                <p14:modId xmlns:p14="http://schemas.microsoft.com/office/powerpoint/2010/main" val="1117778643"/>
              </p:ext>
            </p:extLst>
          </p:nvPr>
        </p:nvGraphicFramePr>
        <p:xfrm>
          <a:off x="497100" y="1162050"/>
          <a:ext cx="6778175" cy="8516771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2: Herramientas del ciclo de DataOps (Parte 1)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Agile en 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ingeniería de datos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Kanban vs. Scrum</a:t>
                      </a: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diferencias encuentras entre ellos?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ventajas y desventajas observas en cada uno?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Scrum se da por semanas y Kanban por dias, el scrum es mas estricto con la entrega del trabajo y el otro es mas flexible</a:t>
                      </a:r>
                      <a:endParaRPr sz="1100" i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9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Lenguajes de programación e ingeniería de software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para Data Engineer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herramientas/librerías en Google que se usan en ingeniería de datos.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1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Numpy</a:t>
                      </a:r>
                      <a:r>
                        <a:rPr lang="es-ES" sz="1100" b="0" i="1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, pandas, </a:t>
                      </a:r>
                      <a:r>
                        <a:rPr lang="es-CO" sz="11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Scikit-learn</a:t>
                      </a:r>
                      <a:r>
                        <a:rPr lang="es-CO" sz="11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</a:t>
                      </a:r>
                      <a:r>
                        <a:rPr lang="es-CO" sz="11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Matplotlib,TensorFlow</a:t>
                      </a:r>
                      <a:r>
                        <a:rPr lang="es-CO" sz="11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</a:t>
                      </a:r>
                      <a:r>
                        <a:rPr lang="es-CO" sz="1100" b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PySpark</a:t>
                      </a:r>
                      <a:r>
                        <a:rPr lang="es-CO" sz="1100" b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.</a:t>
                      </a:r>
                      <a:endParaRPr sz="1100" b="0" i="1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¿Dónde y cómo escribir tu código en ingeniería de datos?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 b="1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Jupyter</a:t>
                      </a:r>
                      <a:r>
                        <a:rPr lang="pt-BR" sz="1000" b="1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Notebooks vs. IDE vs. Editor de código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ventajas y desventajas 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 estas tres herramientas.</a:t>
                      </a:r>
                      <a:endParaRPr sz="10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Permite ejecutar celdas de código y ver resultados en tiempo real (código, texto, visualización)</a:t>
                      </a: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Ofrece un entorno más completo para el desarrollo de software con características avanzadas como autocompletar, depuración, versionado integrado, etc.</a:t>
                      </a: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8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Proporciona un editor de texto simple y liviano para escribir código con algunas funcionalidades básicas como resaltado de sintaxis.</a:t>
                      </a:r>
                      <a:endParaRPr sz="800" i="1" dirty="0">
                        <a:solidFill>
                          <a:srgbClr val="D9D9D9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Automatización y scripting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Automatización de tareas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Lista las tareas que haces repetitivamente que podrías automatizar.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Crear el ambiente de trabajo</a:t>
                      </a:r>
                    </a:p>
                    <a:p>
                      <a:pPr marL="171450" lvl="0" indent="-171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Estación de datos</a:t>
                      </a:r>
                    </a:p>
                    <a:p>
                      <a:pPr marL="171450" lvl="0" indent="-17145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Compartir información con los demás compañeros </a:t>
                      </a:r>
                      <a:endParaRPr sz="1100" i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Fuentes de datos: SQL, NoSQL, API y web scraping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Bases de datos 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en la cotidianidad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qué bases de datos usan tus apps favoritas.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i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Instagerm</a:t>
                      </a:r>
                      <a:r>
                        <a:rPr lang="es-ES" sz="800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: 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PostgreSQL, </a:t>
                      </a:r>
                      <a:r>
                        <a:rPr lang="es-CO" sz="80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Cassandra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Redis</a:t>
                      </a:r>
                      <a:endParaRPr lang="es-ES" sz="800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i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Youtube</a:t>
                      </a:r>
                      <a:r>
                        <a:rPr lang="es-ES" sz="800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: </a:t>
                      </a:r>
                      <a:r>
                        <a:rPr lang="es-CO" sz="80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Bigtable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MySQL, </a:t>
                      </a:r>
                      <a:r>
                        <a:rPr lang="es-CO" sz="80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Spanner</a:t>
                      </a:r>
                      <a:endParaRPr lang="es-ES" sz="800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i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Platzi</a:t>
                      </a:r>
                      <a:r>
                        <a:rPr lang="es-ES" sz="800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: 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PostgreSQL/MySQL, MongoDB, Redis</a:t>
                      </a:r>
                      <a:endParaRPr lang="es-ES" sz="800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Facebook: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MySQL, </a:t>
                      </a:r>
                      <a:r>
                        <a:rPr lang="es-CO" sz="80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Cassandra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</a:t>
                      </a:r>
                      <a:r>
                        <a:rPr lang="es-CO" sz="80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RocksDB</a:t>
                      </a:r>
                      <a:endParaRPr lang="es-CO" sz="80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800" i="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Whatsapp</a:t>
                      </a:r>
                      <a:r>
                        <a:rPr lang="es-ES" sz="800" i="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  <a:sym typeface="Roboto"/>
                        </a:rPr>
                        <a:t>: </a:t>
                      </a:r>
                      <a:r>
                        <a:rPr lang="es-CO" sz="80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Mnesia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</a:t>
                      </a:r>
                      <a:r>
                        <a:rPr lang="es-CO" sz="800" dirty="0" err="1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Cassandra</a:t>
                      </a:r>
                      <a:r>
                        <a:rPr lang="es-CO" sz="800" dirty="0">
                          <a:solidFill>
                            <a:schemeClr val="tx1"/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Kafka</a:t>
                      </a:r>
                      <a:endParaRPr sz="800" i="0" dirty="0">
                        <a:solidFill>
                          <a:schemeClr val="tx1"/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Procesamiento de datos: pipelines, Apache Spark y cómputo paralelo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Spark 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en la cotidianidad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qué empresas/apps usan Spark.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just" rtl="0"/>
                      <a:r>
                        <a:rPr lang="es-MX" sz="10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Spark</a:t>
                      </a:r>
                      <a:r>
                        <a:rPr lang="es-MX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es ampliamente adoptado por empresas líderes en tecnología, finanzas, e-</a:t>
                      </a:r>
                      <a:r>
                        <a:rPr lang="es-MX" sz="10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commerce</a:t>
                      </a:r>
                      <a:r>
                        <a:rPr lang="es-MX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 y otras industrias</a:t>
                      </a:r>
                    </a:p>
                    <a:p>
                      <a:pPr algn="just" rtl="0"/>
                      <a:r>
                        <a:rPr lang="es-MX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que la usan Netflix, Uber, Airbnb, Amazon, </a:t>
                      </a:r>
                      <a:r>
                        <a:rPr lang="es-MX" sz="1000" dirty="0" err="1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Yahoo</a:t>
                      </a:r>
                      <a:r>
                        <a:rPr lang="es-MX" sz="10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, Spotify</a:t>
                      </a:r>
                      <a:r>
                        <a:rPr lang="es-MX" sz="11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.</a:t>
                      </a: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53" name="Google Shape;53;p7"/>
          <p:cNvGraphicFramePr/>
          <p:nvPr>
            <p:extLst>
              <p:ext uri="{D42A27DB-BD31-4B8C-83A1-F6EECF244321}">
                <p14:modId xmlns:p14="http://schemas.microsoft.com/office/powerpoint/2010/main" val="522082669"/>
              </p:ext>
            </p:extLst>
          </p:nvPr>
        </p:nvGraphicFramePr>
        <p:xfrm>
          <a:off x="497100" y="1162050"/>
          <a:ext cx="6778175" cy="7494606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2: Herramientas del ciclo de DataOps (Parte 2)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Automatizar los pipelines: Airflow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Conociendo un 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repositorio de Airflow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Explora el repositorio del proyecto de la clase y anota tus observaciones.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</a:t>
                      </a:r>
                      <a:r>
                        <a:rPr lang="en" sz="110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 repositorio tiene una gran catidad de archivos y se divide en diferentes carpetas con diferentes programas como los dags que son tareas que se deben cumplir segun la programación</a:t>
                      </a:r>
                      <a:endParaRPr sz="1100" i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8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Containers y empaquetamiento: Docker y Kubernetes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Imágenes de Docker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Explora las imágenes públicas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en Docker Hub y anota tus observaciones.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Tiene una amplia gama de programas como Linux, etc.</a:t>
                      </a: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Y tune una gran gama de bibliotecas para ser utilizadas según la necesidad</a:t>
                      </a:r>
                      <a:endParaRPr sz="1100" b="0" i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Manejo de ambientes para datos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Ventajas de ambientes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ventajas y desventajas de utilizar ambientes.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100" b="0" i="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Pues se puede simular el producto en un ambiente local y sin poner en riesgo el sistema y lo malo es que no se puede tener en cuenta todos los factores.</a:t>
                      </a:r>
                      <a:endParaRPr sz="1100" b="0" i="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Testing de software y de datos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Librerías de Python para testing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en internet qué librerías existen para testing.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CI/CD basico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DataOps vs. DevOps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el límite entre ambas.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Servidores y computación en la nube para data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en cloud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qué productos de data ofrece cada proveedor.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 dirty="0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60" name="Google Shape;60;p8"/>
          <p:cNvGraphicFramePr/>
          <p:nvPr/>
        </p:nvGraphicFramePr>
        <p:xfrm>
          <a:off x="497100" y="1162050"/>
          <a:ext cx="6778175" cy="3274655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2: Herramientas del ciclo de DataOps (Parte 3)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Reentrenamiento y control de salud de servicios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ML Engineers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 en LinkedIn a una ML Engineer y analiza su trayectoria y habilidades.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100" i="1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0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Medición de indicadores y seguimiento a proyectos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Prevención con monitoreo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Investiga desastres que han ocurrido por falta de monitoreo.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1" name="Google Shape;61;p8"/>
          <p:cNvGraphicFramePr/>
          <p:nvPr/>
        </p:nvGraphicFramePr>
        <p:xfrm>
          <a:off x="497100" y="5029200"/>
          <a:ext cx="6778175" cy="3906470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3: Ejerciendo como Data Engineer (Parte 1)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Buscando Oportunidades como Data Engineer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Networking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Crea tu LinkedIn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- Participa en un evento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100" i="1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2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Evolución en el rol: ganando seniority como Data Engineer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Imagínate ejerciendo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Identifica qué dudas podrías tener en tu primer día al ejercer.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452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Evolución en el rol: manager, architect, pivot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Los caminos de evolución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¿Qué camino te puede 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atraer más?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i="1">
                        <a:solidFill>
                          <a:srgbClr val="D9D9D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2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7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platzi.com/cursos/fundamentos-ingenieria-datos</a:t>
            </a:r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Curso de Fundamentos de Ingeniería de Datos</a:t>
            </a:r>
            <a:endParaRPr/>
          </a:p>
        </p:txBody>
      </p:sp>
      <p:graphicFrame>
        <p:nvGraphicFramePr>
          <p:cNvPr id="68" name="Google Shape;68;p9"/>
          <p:cNvGraphicFramePr/>
          <p:nvPr/>
        </p:nvGraphicFramePr>
        <p:xfrm>
          <a:off x="497100" y="1162050"/>
          <a:ext cx="6778175" cy="1768445"/>
        </p:xfrm>
        <a:graphic>
          <a:graphicData uri="http://schemas.openxmlformats.org/drawingml/2006/table">
            <a:tbl>
              <a:tblPr>
                <a:noFill/>
                <a:tableStyleId>{9CC5B9B1-109F-454E-81AB-246F50315DB6}</a:tableStyleId>
              </a:tblPr>
              <a:tblGrid>
                <a:gridCol w="26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Módulo 3: Ejerciendo como Data Engineer (Parte 2)</a:t>
                      </a:r>
                      <a:endParaRPr b="1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876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Clase/Tema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Reto por clase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Respuestas</a:t>
                      </a:r>
                      <a:endParaRPr sz="12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274E13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Trabajando en equipo como Data Engineer</a:t>
                      </a:r>
                      <a:endParaRPr sz="1300" b="1">
                        <a:solidFill>
                          <a:srgbClr val="274E13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Discord</a:t>
                      </a: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Instrucciones: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Únete al Discord de Platzi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y a sus canales de Data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38761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i="1">
                          <a:solidFill>
                            <a:srgbClr val="CCCCCC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Escribe aquí tus respuestas.</a:t>
                      </a:r>
                      <a:endParaRPr sz="1100" i="1">
                        <a:solidFill>
                          <a:srgbClr val="CCCCCC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74E1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9" name="Google Shape;69;p9"/>
          <p:cNvSpPr txBox="1"/>
          <p:nvPr/>
        </p:nvSpPr>
        <p:spPr>
          <a:xfrm>
            <a:off x="571500" y="3684275"/>
            <a:ext cx="65436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¡Felicidades! Has completado esta Guía de retos y con ello el curso.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Estoy muy emocionado de que hayas llegado hasta aquí. Has dado un gran paso conociendo el camino para convertirte en Data Engineer. Sin dudarlo, tener este conocimiento te llevará a ser una persona profesional en el mundo de los datos ¡Nunca pares de aprender! 💚⚙️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1148</Words>
  <Application>Microsoft Office PowerPoint</Application>
  <PresentationFormat>Personalizado</PresentationFormat>
  <Paragraphs>188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Archivo Black</vt:lpstr>
      <vt:lpstr>Roboto</vt:lpstr>
      <vt:lpstr>Simple Light</vt:lpstr>
      <vt:lpstr>Guía de retos</vt:lpstr>
      <vt:lpstr>Curso de Fundamentos de Ingeniería de Datos</vt:lpstr>
      <vt:lpstr>Curso de Fundamentos de Ingeniería de Datos</vt:lpstr>
      <vt:lpstr>Curso de Fundamentos de Ingeniería de Datos</vt:lpstr>
      <vt:lpstr>Curso de Fundamentos de Ingeniería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Mario Alexander Vargas Celis</cp:lastModifiedBy>
  <cp:revision>9</cp:revision>
  <dcterms:modified xsi:type="dcterms:W3CDTF">2025-01-12T23:46:38Z</dcterms:modified>
</cp:coreProperties>
</file>