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4/12/2024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19491"/>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D.CELITY DANI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960221243016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ARUNACHALA COLLEGE OF ENGINEERING FOR WOMEN</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152C16CB-30E9-2DE6-BE6B-20388EF2BD1B}"/>
              </a:ext>
            </a:extLst>
          </p:cNvPr>
          <p:cNvSpPr txBox="1"/>
          <p:nvPr/>
        </p:nvSpPr>
        <p:spPr>
          <a:xfrm>
            <a:off x="364273" y="1041592"/>
            <a:ext cx="8415454" cy="3323987"/>
          </a:xfrm>
          <a:prstGeom prst="rect">
            <a:avLst/>
          </a:prstGeom>
          <a:noFill/>
        </p:spPr>
        <p:txBody>
          <a:bodyPr wrap="square" rtlCol="0">
            <a:spAutoFit/>
          </a:bodyPr>
          <a:lstStyle/>
          <a:p>
            <a:pPr marL="285750" indent="-285750">
              <a:buFont typeface="Arial" panose="020B0604020202020204" pitchFamily="34" charset="0"/>
              <a:buChar char="•"/>
            </a:pPr>
            <a:r>
              <a:rPr lang="en-US" dirty="0"/>
              <a:t>The car rental application developed with the Django framework utilizes a robust data model to represent key entities such as vehicles, customers, reservations, and rental agencies. </a:t>
            </a:r>
          </a:p>
          <a:p>
            <a:pPr marL="285750" indent="-285750">
              <a:buFont typeface="Arial" panose="020B0604020202020204" pitchFamily="34" charset="0"/>
              <a:buChar char="•"/>
            </a:pPr>
            <a:r>
              <a:rPr lang="en-US" dirty="0"/>
              <a:t>Through relational databases and Django's Object-Relational Mapping (ORM) capabilities, the application efficiently manages data and relationships between these </a:t>
            </a:r>
            <a:r>
              <a:rPr lang="en-US" dirty="0" err="1"/>
              <a:t>entities.Results</a:t>
            </a:r>
            <a:r>
              <a:rPr lang="en-US" dirty="0"/>
              <a:t> from the implementation showcase improved operational efficiency, streamlined reservation management, and enhanced customer satisfaction. </a:t>
            </a:r>
          </a:p>
          <a:p>
            <a:pPr marL="285750" indent="-285750">
              <a:buFont typeface="Arial" panose="020B0604020202020204" pitchFamily="34" charset="0"/>
              <a:buChar char="•"/>
            </a:pPr>
            <a:r>
              <a:rPr lang="en-US" dirty="0"/>
              <a:t>The application's intuitive interface enables customers to easily browse available vehicles, make reservations, and track bookings. Meanwhile, rental agencies benefit from centralized inventory management, real-time availability updates, and automated reservation processing.</a:t>
            </a:r>
          </a:p>
          <a:p>
            <a:pPr marL="285750" indent="-285750">
              <a:buFont typeface="Arial" panose="020B0604020202020204" pitchFamily="34" charset="0"/>
              <a:buChar char="•"/>
            </a:pPr>
            <a:r>
              <a:rPr lang="en-US" dirty="0"/>
              <a:t>Additionally, integration with AI-driven vehicle tracking systems and predictive maintenance algorithms ensures proactive fleet management, reducing downtime and maintenance costs. </a:t>
            </a:r>
          </a:p>
          <a:p>
            <a:pPr marL="285750" indent="-285750">
              <a:buFont typeface="Arial" panose="020B0604020202020204" pitchFamily="34" charset="0"/>
              <a:buChar char="•"/>
            </a:pPr>
            <a:r>
              <a:rPr lang="en-US" dirty="0"/>
              <a:t>Customer experience enhancements, such as personalized recommendations and seamless communication channels, further contribute to elevated satisfaction </a:t>
            </a:r>
            <a:r>
              <a:rPr lang="en-US" dirty="0" err="1"/>
              <a:t>levels.Overall</a:t>
            </a:r>
            <a:r>
              <a:rPr lang="en-US" dirty="0"/>
              <a:t>, the modeling and results demonstrate the effectiveness of leveraging Django framework to develop a scalable and feature-rich car rental application, yielding tangible benefits for both customers and rental agencies</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buNone/>
            </a:pPr>
            <a:endParaRPr lang="en-US" dirty="0"/>
          </a:p>
        </p:txBody>
      </p:sp>
      <p:pic>
        <p:nvPicPr>
          <p:cNvPr id="7" name="Picture 6">
            <a:extLst>
              <a:ext uri="{FF2B5EF4-FFF2-40B4-BE49-F238E27FC236}">
                <a16:creationId xmlns:a16="http://schemas.microsoft.com/office/drawing/2014/main" id="{8F613DE4-679A-0A1C-378F-BF97C60B34BD}"/>
              </a:ext>
            </a:extLst>
          </p:cNvPr>
          <p:cNvPicPr>
            <a:picLocks noChangeAspect="1"/>
          </p:cNvPicPr>
          <p:nvPr/>
        </p:nvPicPr>
        <p:blipFill>
          <a:blip r:embed="rId2"/>
          <a:stretch>
            <a:fillRect/>
          </a:stretch>
        </p:blipFill>
        <p:spPr>
          <a:xfrm>
            <a:off x="311699" y="1389600"/>
            <a:ext cx="8696833" cy="31794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6" name="Picture 5">
            <a:extLst>
              <a:ext uri="{FF2B5EF4-FFF2-40B4-BE49-F238E27FC236}">
                <a16:creationId xmlns:a16="http://schemas.microsoft.com/office/drawing/2014/main" id="{744604D0-CAB4-F846-552C-A9875D4AC30A}"/>
              </a:ext>
            </a:extLst>
          </p:cNvPr>
          <p:cNvPicPr>
            <a:picLocks noChangeAspect="1"/>
          </p:cNvPicPr>
          <p:nvPr/>
        </p:nvPicPr>
        <p:blipFill>
          <a:blip r:embed="rId2"/>
          <a:stretch>
            <a:fillRect/>
          </a:stretch>
        </p:blipFill>
        <p:spPr>
          <a:xfrm>
            <a:off x="193288" y="1137423"/>
            <a:ext cx="8675649" cy="368733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9057E443-2603-D0B7-3AA5-1CD3A2F677EB}"/>
              </a:ext>
            </a:extLst>
          </p:cNvPr>
          <p:cNvPicPr>
            <a:picLocks noChangeAspect="1"/>
          </p:cNvPicPr>
          <p:nvPr/>
        </p:nvPicPr>
        <p:blipFill>
          <a:blip r:embed="rId2"/>
          <a:stretch>
            <a:fillRect/>
          </a:stretch>
        </p:blipFill>
        <p:spPr>
          <a:xfrm>
            <a:off x="185855" y="1090495"/>
            <a:ext cx="8735121" cy="367479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299C6D7E-81C5-E2CA-C927-682AD140DDD0}"/>
              </a:ext>
            </a:extLst>
          </p:cNvPr>
          <p:cNvPicPr>
            <a:picLocks noChangeAspect="1"/>
          </p:cNvPicPr>
          <p:nvPr/>
        </p:nvPicPr>
        <p:blipFill>
          <a:blip r:embed="rId2"/>
          <a:stretch>
            <a:fillRect/>
          </a:stretch>
        </p:blipFill>
        <p:spPr>
          <a:xfrm>
            <a:off x="126380" y="1267649"/>
            <a:ext cx="8809464" cy="3579414"/>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6BAC5C6D-DB33-C78D-8050-7D80916B4305}"/>
              </a:ext>
            </a:extLst>
          </p:cNvPr>
          <p:cNvPicPr>
            <a:picLocks noChangeAspect="1"/>
          </p:cNvPicPr>
          <p:nvPr/>
        </p:nvPicPr>
        <p:blipFill>
          <a:blip r:embed="rId2"/>
          <a:stretch>
            <a:fillRect/>
          </a:stretch>
        </p:blipFill>
        <p:spPr>
          <a:xfrm>
            <a:off x="126380" y="1167161"/>
            <a:ext cx="8787161" cy="3665034"/>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TextBox 2">
            <a:extLst>
              <a:ext uri="{FF2B5EF4-FFF2-40B4-BE49-F238E27FC236}">
                <a16:creationId xmlns:a16="http://schemas.microsoft.com/office/drawing/2014/main" id="{A0D83346-D8F7-9952-276D-3DA48E53A4E8}"/>
              </a:ext>
            </a:extLst>
          </p:cNvPr>
          <p:cNvSpPr txBox="1"/>
          <p:nvPr/>
        </p:nvSpPr>
        <p:spPr>
          <a:xfrm>
            <a:off x="371707" y="1427356"/>
            <a:ext cx="8421857" cy="3211551"/>
          </a:xfrm>
          <a:prstGeom prst="rect">
            <a:avLst/>
          </a:prstGeom>
          <a:noFill/>
        </p:spPr>
        <p:txBody>
          <a:bodyPr wrap="square" rtlCol="0">
            <a:spAutoFit/>
          </a:bodyPr>
          <a:lstStyle/>
          <a:p>
            <a:pPr marL="285750" indent="-285750">
              <a:buFont typeface="Arial" panose="020B0604020202020204" pitchFamily="34" charset="0"/>
              <a:buChar char="•"/>
            </a:pPr>
            <a:r>
              <a:rPr lang="en-US" dirty="0"/>
              <a:t>User Profiles: Implement detailed user profiles where users can manage their personal information, rental history, payment methods, and preferences.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Advanced Search and Filtering: Enhance the search functionality to allow users to filter cars based on criteria such as model year, price range, fuel type, transmission type,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Rating and Reviews: Enable users to rate and review the cars they have rented, providing valuable feedback for both the rental agency and other potential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Integration with Mapping APIs: Integrate mapping APIs to provide users with the ability to locate rental offices easily and get directions to pick up and drop off locations.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Payment Gateway Integration: Integrate popular payment gateways to facilitate secure online payments for reservations and rentals.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0BFB1544-1DD5-A301-441E-A498671BFC29}"/>
              </a:ext>
            </a:extLst>
          </p:cNvPr>
          <p:cNvSpPr txBox="1"/>
          <p:nvPr/>
        </p:nvSpPr>
        <p:spPr>
          <a:xfrm>
            <a:off x="520390" y="1293541"/>
            <a:ext cx="8207298" cy="2585323"/>
          </a:xfrm>
          <a:prstGeom prst="rect">
            <a:avLst/>
          </a:prstGeom>
          <a:noFill/>
        </p:spPr>
        <p:txBody>
          <a:bodyPr wrap="square" rtlCol="0">
            <a:spAutoFit/>
          </a:bodyPr>
          <a:lstStyle/>
          <a:p>
            <a:r>
              <a:rPr lang="en-US" sz="1800" dirty="0"/>
              <a:t>In conclusion, leveraging Django framework for a car rental application offers a robust foundation for scalability, security, and flexibility. Future enhancements should focus on user experience optimization, including advanced search, user profiles, and mobile app development. </a:t>
            </a:r>
          </a:p>
          <a:p>
            <a:r>
              <a:rPr lang="en-US" sz="1800" dirty="0"/>
              <a:t>Integrating real-time availability, payment gateways, and mapping APIs can further streamline operations and improve customer satisfaction.</a:t>
            </a:r>
          </a:p>
          <a:p>
            <a:r>
              <a:rPr lang="en-US" sz="1800" dirty="0"/>
              <a:t> By continually refining features and embracing emerging technologies, the car rental application can stay competitive and meet evolving user demands effectively.</a:t>
            </a:r>
            <a:endParaRPr lang="en-IN" sz="1800"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2265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9" name="Rectangle 3">
            <a:extLst>
              <a:ext uri="{FF2B5EF4-FFF2-40B4-BE49-F238E27FC236}">
                <a16:creationId xmlns:a16="http://schemas.microsoft.com/office/drawing/2014/main" id="{552D9C28-996D-2B99-E9EE-C7E5765CCBDB}"/>
              </a:ext>
            </a:extLst>
          </p:cNvPr>
          <p:cNvSpPr>
            <a:spLocks noChangeArrowheads="1"/>
          </p:cNvSpPr>
          <p:nvPr/>
        </p:nvSpPr>
        <p:spPr bwMode="auto">
          <a:xfrm>
            <a:off x="758283" y="1069887"/>
            <a:ext cx="70624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aims to create a robust car rental application leveraging the Django framework.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application allows users to browse and book available cars based on their preferences and location.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Key features include user authentication, car inventory management, booking management, payment processing integration, and an intuitive user interface.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employing Django's MVC architecture and built-in security features, the application ensures scalability, maintainability, and security.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Overall, the project facilitates efficient car rental operations while providing a seamless user experience.</a:t>
            </a:r>
          </a:p>
        </p:txBody>
      </p:sp>
      <p:sp>
        <p:nvSpPr>
          <p:cNvPr id="10" name="Rectangle 4">
            <a:extLst>
              <a:ext uri="{FF2B5EF4-FFF2-40B4-BE49-F238E27FC236}">
                <a16:creationId xmlns:a16="http://schemas.microsoft.com/office/drawing/2014/main" id="{5FED9584-3837-50F2-8351-B2D9F325DD68}"/>
              </a:ext>
            </a:extLst>
          </p:cNvPr>
          <p:cNvSpPr>
            <a:spLocks noChangeArrowheads="1"/>
          </p:cNvSpPr>
          <p:nvPr/>
        </p:nvSpPr>
        <p:spPr bwMode="auto">
          <a:xfrm>
            <a:off x="0" y="0"/>
            <a:ext cx="1371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9CFE19D-1D16-6631-117F-19B3F55C6EF2}"/>
              </a:ext>
            </a:extLst>
          </p:cNvPr>
          <p:cNvSpPr>
            <a:spLocks noChangeArrowheads="1"/>
          </p:cNvSpPr>
          <p:nvPr/>
        </p:nvSpPr>
        <p:spPr bwMode="auto">
          <a:xfrm>
            <a:off x="683941" y="1231088"/>
            <a:ext cx="657178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seeks to tackle the challenge of creating a streamlined and user-friendly car rental application utilizing the Django framework.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current market lacks robust solutions that seamlessly integrate inventory management, user authentication, booking management, and payment processing while maintaining a clean and intuitive user interface.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identifying and addressing these pain points, the aim is to deliver a comprehensive solution that enhances the overall car rental experience for both customers and administrators.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72B8E76-393D-53DC-7A07-BBF8522E7F66}"/>
              </a:ext>
            </a:extLst>
          </p:cNvPr>
          <p:cNvSpPr>
            <a:spLocks noChangeArrowheads="1"/>
          </p:cNvSpPr>
          <p:nvPr/>
        </p:nvSpPr>
        <p:spPr bwMode="auto">
          <a:xfrm>
            <a:off x="-1" y="-300307"/>
            <a:ext cx="41130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51DD24EF-91A9-A90E-5599-B79521D1B107}"/>
              </a:ext>
            </a:extLst>
          </p:cNvPr>
          <p:cNvSpPr txBox="1"/>
          <p:nvPr/>
        </p:nvSpPr>
        <p:spPr>
          <a:xfrm>
            <a:off x="631901" y="1107689"/>
            <a:ext cx="6690733" cy="3234028"/>
          </a:xfrm>
          <a:prstGeom prst="rect">
            <a:avLst/>
          </a:prstGeom>
          <a:noFill/>
        </p:spPr>
        <p:txBody>
          <a:bodyPr wrap="square" rtlCol="0">
            <a:spAutoFit/>
          </a:bodyPr>
          <a:lstStyle/>
          <a:p>
            <a:pPr marL="285750" indent="-285750">
              <a:buFont typeface="Wingdings" panose="05000000000000000000" pitchFamily="2" charset="2"/>
              <a:buChar char="q"/>
            </a:pPr>
            <a:r>
              <a:rPr lang="en-US" sz="1800" dirty="0"/>
              <a:t>This project involves the development of a sophisticated car rental application using the Django framework. The application will provide a platform for users to browse, select, and book rental cars conveniently. </a:t>
            </a:r>
          </a:p>
          <a:p>
            <a:pPr marL="285750" indent="-285750">
              <a:buFont typeface="Wingdings" panose="05000000000000000000" pitchFamily="2" charset="2"/>
              <a:buChar char="q"/>
            </a:pPr>
            <a:r>
              <a:rPr lang="en-US" sz="1800" dirty="0"/>
              <a:t>Key features include user authentication, car inventory management, booking management, payment integration, and an intuitive user interface. </a:t>
            </a:r>
          </a:p>
          <a:p>
            <a:pPr marL="285750" indent="-285750">
              <a:buFont typeface="Wingdings" panose="05000000000000000000" pitchFamily="2" charset="2"/>
              <a:buChar char="q"/>
            </a:pPr>
            <a:r>
              <a:rPr lang="en-US" sz="1800" dirty="0"/>
              <a:t>By leveraging Django's MVC architecture and robust features, the aim is to create a scalable, secure, and user-friendly solution that meets the demands of modern car rental businesses.</a:t>
            </a:r>
            <a:endParaRPr lang="en-IN" sz="18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C25150-298C-4CD3-D9DD-35435D964C7E}"/>
              </a:ext>
            </a:extLst>
          </p:cNvPr>
          <p:cNvSpPr txBox="1"/>
          <p:nvPr/>
        </p:nvSpPr>
        <p:spPr>
          <a:xfrm>
            <a:off x="959005" y="1286107"/>
            <a:ext cx="6869151"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proposed solution involves building a comprehensive car rental application using the Django framework. </a:t>
            </a:r>
          </a:p>
          <a:p>
            <a:pPr marL="285750" indent="-285750">
              <a:buFont typeface="Arial" panose="020B0604020202020204" pitchFamily="34" charset="0"/>
              <a:buChar char="•"/>
            </a:pPr>
            <a:r>
              <a:rPr lang="en-US" sz="1600" dirty="0"/>
              <a:t>Key components include a user-friendly interface for browsing and booking cars, secure authentication for users and administrators, efficient inventory management, seamless booking management, and integrated payment processing. </a:t>
            </a:r>
          </a:p>
          <a:p>
            <a:pPr marL="285750" indent="-285750">
              <a:buFont typeface="Arial" panose="020B0604020202020204" pitchFamily="34" charset="0"/>
              <a:buChar char="•"/>
            </a:pPr>
            <a:r>
              <a:rPr lang="en-US" sz="1600" dirty="0"/>
              <a:t>Leveraging Django's robust features, such as ORM for database management and built-in security measures, ensures scalability, maintainability, and reliability. </a:t>
            </a:r>
          </a:p>
          <a:p>
            <a:pPr marL="285750" indent="-285750">
              <a:buFont typeface="Arial" panose="020B0604020202020204" pitchFamily="34" charset="0"/>
              <a:buChar char="•"/>
            </a:pPr>
            <a:r>
              <a:rPr lang="en-US" sz="1600" dirty="0"/>
              <a:t>By incorporating these elements, the solution aims to provide a seamless and convenient car rental experience for both customers and rental agencies.</a:t>
            </a:r>
            <a:endParaRPr lang="en-IN" sz="1600"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E5F5A708-40F8-EC42-0518-31030C1DFDE4}"/>
              </a:ext>
            </a:extLst>
          </p:cNvPr>
          <p:cNvSpPr txBox="1"/>
          <p:nvPr/>
        </p:nvSpPr>
        <p:spPr>
          <a:xfrm>
            <a:off x="676507" y="877229"/>
            <a:ext cx="7798626" cy="3862596"/>
          </a:xfrm>
          <a:prstGeom prst="rect">
            <a:avLst/>
          </a:prstGeom>
          <a:noFill/>
        </p:spPr>
        <p:txBody>
          <a:bodyPr wrap="square" rtlCol="0">
            <a:spAutoFit/>
          </a:bodyPr>
          <a:lstStyle/>
          <a:p>
            <a:pPr marL="457200" lvl="1" algn="l">
              <a:lnSpc>
                <a:spcPct val="150000"/>
              </a:lnSpc>
            </a:pPr>
            <a:r>
              <a:rPr lang="en-US" u="sng" dirty="0"/>
              <a:t>User Authentication</a:t>
            </a:r>
            <a:r>
              <a:rPr lang="en-US" dirty="0"/>
              <a:t>: Implementing secure user authentication to allow customers to create accounts, log in, and manage their profiles.</a:t>
            </a:r>
          </a:p>
          <a:p>
            <a:pPr marL="457200" lvl="1" algn="l">
              <a:lnSpc>
                <a:spcPct val="150000"/>
              </a:lnSpc>
            </a:pPr>
            <a:r>
              <a:rPr lang="en-US" u="sng" dirty="0"/>
              <a:t>Car Inventory Management</a:t>
            </a:r>
            <a:r>
              <a:rPr lang="en-US" dirty="0"/>
              <a:t>: Developing a robust system for managing the rental car inventory, including adding new cars, updating availability status, and categorizing vehicles based on type, model, and features.</a:t>
            </a:r>
          </a:p>
          <a:p>
            <a:pPr marL="457200" lvl="1" algn="l">
              <a:lnSpc>
                <a:spcPct val="150000"/>
              </a:lnSpc>
            </a:pPr>
            <a:r>
              <a:rPr lang="en-US" u="sng" dirty="0"/>
              <a:t>Booking Management</a:t>
            </a:r>
            <a:r>
              <a:rPr lang="en-US" dirty="0"/>
              <a:t>: Creating a seamless booking system that enables users to search for available cars based on their preferences, select rental dates, and complete bookings with ease. The system will also handle reservation conflicts and cancellations effectively.</a:t>
            </a:r>
          </a:p>
          <a:p>
            <a:pPr marL="457200" lvl="1" algn="l">
              <a:lnSpc>
                <a:spcPct val="150000"/>
              </a:lnSpc>
            </a:pPr>
            <a:r>
              <a:rPr lang="en-US" u="sng" dirty="0"/>
              <a:t>Payment Integration</a:t>
            </a:r>
            <a:r>
              <a:rPr lang="en-US" dirty="0"/>
              <a:t>: Integrating payment gateways to facilitate secure online payments for rental bookings. This will involve implementing various payment methods and ensuring PCI compliance for handling sensitive customer data.</a:t>
            </a:r>
          </a:p>
          <a:p>
            <a:endParaRPr lang="en-IN"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a:cxnSpLocks/>
          </p:cNvCxnSpPr>
          <p:nvPr/>
        </p:nvCxnSpPr>
        <p:spPr>
          <a:xfrm>
            <a:off x="0" y="4675910"/>
            <a:ext cx="9144000" cy="85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0" name="TextBox 9">
            <a:extLst>
              <a:ext uri="{FF2B5EF4-FFF2-40B4-BE49-F238E27FC236}">
                <a16:creationId xmlns:a16="http://schemas.microsoft.com/office/drawing/2014/main" id="{5043F79C-AE4C-8505-D04C-7F3123FCC14A}"/>
              </a:ext>
            </a:extLst>
          </p:cNvPr>
          <p:cNvSpPr txBox="1"/>
          <p:nvPr/>
        </p:nvSpPr>
        <p:spPr>
          <a:xfrm>
            <a:off x="845820" y="1018478"/>
            <a:ext cx="8030551" cy="2800767"/>
          </a:xfrm>
          <a:prstGeom prst="rect">
            <a:avLst/>
          </a:prstGeom>
          <a:noFill/>
        </p:spPr>
        <p:txBody>
          <a:bodyPr wrap="square" rtlCol="0">
            <a:spAutoFit/>
          </a:bodyPr>
          <a:lstStyle/>
          <a:p>
            <a:r>
              <a:rPr lang="en-US" sz="1600" u="sng" dirty="0"/>
              <a:t>Admin Dashboard</a:t>
            </a:r>
            <a:r>
              <a:rPr lang="en-US" sz="1600" dirty="0"/>
              <a:t>: Designing an intuitive admin dashboard for managing users, cars, bookings, and payments. Admins will have full control over the application's functionality and can monitor rental operations efficiently.</a:t>
            </a:r>
          </a:p>
          <a:p>
            <a:endParaRPr lang="en-US" sz="1600" dirty="0"/>
          </a:p>
          <a:p>
            <a:r>
              <a:rPr lang="en-US" sz="1600" u="sng" dirty="0"/>
              <a:t>User Interface Design</a:t>
            </a:r>
            <a:r>
              <a:rPr lang="en-US" sz="1600" dirty="0"/>
              <a:t>: Focusing on creating a user-friendly interface that offers a seamless experience across different devices. This will involve wireframing, prototyping, and iterative design to optimize usability and accessibility.</a:t>
            </a:r>
          </a:p>
          <a:p>
            <a:endParaRPr lang="en-US" sz="1600" dirty="0"/>
          </a:p>
          <a:p>
            <a:r>
              <a:rPr lang="en-US" sz="1600" u="sng" dirty="0"/>
              <a:t>Scalability and Security</a:t>
            </a:r>
            <a:r>
              <a:rPr lang="en-US" sz="1600" dirty="0"/>
              <a:t>: Implementing best practices for scalability and security to ensure that the application can handle a growing user base and protect sensitive data from unauthorized access and cyber threats.</a:t>
            </a:r>
            <a:endParaRPr lang="en-IN" sz="1600"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98</TotalTime>
  <Words>1107</Words>
  <Application>Microsoft Office PowerPoint</Application>
  <PresentationFormat>On-screen Show (16:9)</PresentationFormat>
  <Paragraphs>83</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celity dani</cp:lastModifiedBy>
  <cp:revision>9</cp:revision>
  <dcterms:modified xsi:type="dcterms:W3CDTF">2024-04-12T05:52:04Z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