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Lst>
  <p:sldSz cy="5143500" cx="9144000"/>
  <p:notesSz cx="6858000" cy="9144000"/>
  <p:embeddedFontLst>
    <p:embeddedFont>
      <p:font typeface="Economica"/>
      <p:regular r:id="rId15"/>
      <p:bold r:id="rId16"/>
      <p:italic r:id="rId17"/>
      <p:boldItalic r:id="rId18"/>
    </p:embeddedFont>
    <p:embeddedFont>
      <p:font typeface="Nunito"/>
      <p:regular r:id="rId19"/>
      <p:bold r:id="rId20"/>
      <p:italic r:id="rId21"/>
      <p:boldItalic r:id="rId22"/>
    </p:embeddedFont>
    <p:embeddedFont>
      <p:font typeface="Titillium Web"/>
      <p:regular r:id="rId23"/>
      <p:bold r:id="rId24"/>
      <p:italic r:id="rId25"/>
      <p:boldItalic r:id="rId26"/>
    </p:embeddedFont>
    <p:embeddedFont>
      <p:font typeface="Oswald"/>
      <p:regular r:id="rId27"/>
      <p:bold r:id="rId28"/>
    </p:embeddedFont>
    <p:embeddedFont>
      <p:font typeface="Open Sans"/>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3E472D-E993-4C02-994D-963BEC1B7E2B}">
  <a:tblStyle styleId="{B53E472D-E993-4C02-994D-963BEC1B7E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fntdata"/><Relationship Id="rId22" Type="http://schemas.openxmlformats.org/officeDocument/2006/relationships/font" Target="fonts/Nunito-boldItalic.fntdata"/><Relationship Id="rId21" Type="http://schemas.openxmlformats.org/officeDocument/2006/relationships/font" Target="fonts/Nunito-italic.fntdata"/><Relationship Id="rId24" Type="http://schemas.openxmlformats.org/officeDocument/2006/relationships/font" Target="fonts/TitilliumWeb-bold.fntdata"/><Relationship Id="rId23" Type="http://schemas.openxmlformats.org/officeDocument/2006/relationships/font" Target="fonts/TitilliumWe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TitilliumWeb-boldItalic.fntdata"/><Relationship Id="rId25" Type="http://schemas.openxmlformats.org/officeDocument/2006/relationships/font" Target="fonts/TitilliumWeb-italic.fntdata"/><Relationship Id="rId28" Type="http://schemas.openxmlformats.org/officeDocument/2006/relationships/font" Target="fonts/Oswald-bold.fntdata"/><Relationship Id="rId27" Type="http://schemas.openxmlformats.org/officeDocument/2006/relationships/font" Target="fonts/Oswal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italic.fntdata"/><Relationship Id="rId30" Type="http://schemas.openxmlformats.org/officeDocument/2006/relationships/font" Target="fonts/OpenSans-bold.fntdata"/><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OpenSans-bold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Economica-regular.fntdata"/><Relationship Id="rId14" Type="http://schemas.openxmlformats.org/officeDocument/2006/relationships/slide" Target="slides/slide8.xml"/><Relationship Id="rId17" Type="http://schemas.openxmlformats.org/officeDocument/2006/relationships/font" Target="fonts/Economica-italic.fntdata"/><Relationship Id="rId16" Type="http://schemas.openxmlformats.org/officeDocument/2006/relationships/font" Target="fonts/Economica-bold.fntdata"/><Relationship Id="rId19" Type="http://schemas.openxmlformats.org/officeDocument/2006/relationships/font" Target="fonts/Nunito-regular.fntdata"/><Relationship Id="rId18" Type="http://schemas.openxmlformats.org/officeDocument/2006/relationships/font" Target="fonts/Economica-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479e09d01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g1479e09d01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479e09d019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g1479e09d019_0_7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4416ca20e0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4416ca20e0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479e09d019_0_2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479e09d019_0_29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02124"/>
                </a:solidFill>
                <a:highlight>
                  <a:srgbClr val="FFFFFF"/>
                </a:highlight>
                <a:latin typeface="Times New Roman"/>
                <a:ea typeface="Times New Roman"/>
                <a:cs typeface="Times New Roman"/>
                <a:sym typeface="Times New Roman"/>
              </a:rPr>
              <a:t>Our hypothesis is that the sentiment analysis will show that there is a positive correlation between the amount of positive words in one’s wine review and the score rated by the same person for that wine.  For the prediction, it is hypothesized that the recommendation lab will perform best among all the classification models, as it can generate results in a user-based model. </a:t>
            </a:r>
            <a:endParaRPr sz="1200">
              <a:solidFill>
                <a:srgbClr val="202124"/>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4416ca20e0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4416ca20e0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 Overview: In order to predict wines by inputs such as flavor, smell, and taste, we would like to use a wine review dataset to train our model. This dataset is collected from Wine Enthusiast, which is a magazine and website that specialize in wines, spirits, food, and travel. In total, the dataset has 130 thousands of unique wine samples that are either produced in the US or imported from other counties to the US wine market.</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- 2 Types of Variables: Our dataset includes 10 variables that could be sorted to 2 types. The first type records the basic information and geographic information of each sample, which includes serial number, price, country, province, designation, and region. The second type of variable collects the reference information that Wine Enthusiast provides for their customer to choose wines, such as points, description, and taster_name. Points are the number of points that Wine Enthusiast rated the wine on a scale of 1-100. Description is the unique illustration for each sample that detailedly describes the flavor, smell, and taste of the wine. Taster_name records the name of the person who tasted each sample and wrote the description. </a:t>
            </a:r>
            <a:endParaRPr sz="1200">
              <a:solidFill>
                <a:schemeClr val="dk1"/>
              </a:solidFill>
            </a:endParaRPr>
          </a:p>
          <a:p>
            <a:pPr indent="0" lvl="0" marL="0" rtl="0" algn="l">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 Basic Analysis: After some basic analysis of the dataset, we could see that 42% of the samples are produced in the US, 17% are produced in France, and the rest 41% are from other countries. The average price of our sample is $35.36, with a maximum price of $3300 and minimum price of $4. The rating score that Wine Enthusiast used to rate the sample has an average of 88.45, with a standard deviation of 3.04. </a:t>
            </a:r>
            <a:endParaRPr sz="1200">
              <a:solidFill>
                <a:schemeClr val="dk1"/>
              </a:solidFill>
            </a:endParaRPr>
          </a:p>
          <a:p>
            <a:pPr indent="0" lvl="0" marL="0" rtl="0" algn="l">
              <a:spcBef>
                <a:spcPts val="0"/>
              </a:spcBef>
              <a:spcAft>
                <a:spcPts val="0"/>
              </a:spcAft>
              <a:buNone/>
            </a:pPr>
            <a:r>
              <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445afc92a9_0_1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445afc92a9_0_1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445afc92a9_0_1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445afc92a9_0_1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445afc92a9_0_1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445afc92a9_0_1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58" name="Shape 58"/>
        <p:cNvGrpSpPr/>
        <p:nvPr/>
      </p:nvGrpSpPr>
      <p:grpSpPr>
        <a:xfrm>
          <a:off x="0" y="0"/>
          <a:ext cx="0" cy="0"/>
          <a:chOff x="0" y="0"/>
          <a:chExt cx="0" cy="0"/>
        </a:xfrm>
      </p:grpSpPr>
      <p:grpSp>
        <p:nvGrpSpPr>
          <p:cNvPr id="59" name="Google Shape;59;p13"/>
          <p:cNvGrpSpPr/>
          <p:nvPr/>
        </p:nvGrpSpPr>
        <p:grpSpPr>
          <a:xfrm>
            <a:off x="0" y="-1650"/>
            <a:ext cx="9144002" cy="5146800"/>
            <a:chOff x="0" y="-1650"/>
            <a:chExt cx="9144002" cy="5146800"/>
          </a:xfrm>
        </p:grpSpPr>
        <p:sp>
          <p:nvSpPr>
            <p:cNvPr id="60" name="Google Shape;60;p13"/>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3"/>
            <p:cNvSpPr/>
            <p:nvPr/>
          </p:nvSpPr>
          <p:spPr>
            <a:xfrm rot="-5400000">
              <a:off x="-2406600" y="2404950"/>
              <a:ext cx="5146800" cy="333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3"/>
            <p:cNvSpPr/>
            <p:nvPr/>
          </p:nvSpPr>
          <p:spPr>
            <a:xfrm>
              <a:off x="0" y="411850"/>
              <a:ext cx="3701400" cy="944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3"/>
            <p:cNvGrpSpPr/>
            <p:nvPr/>
          </p:nvGrpSpPr>
          <p:grpSpPr>
            <a:xfrm>
              <a:off x="7201645" y="3210653"/>
              <a:ext cx="1840782" cy="1823397"/>
              <a:chOff x="498850" y="3224050"/>
              <a:chExt cx="1482350" cy="1468350"/>
            </a:xfrm>
          </p:grpSpPr>
          <p:sp>
            <p:nvSpPr>
              <p:cNvPr id="64" name="Google Shape;64;p13"/>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3"/>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67" name="Google Shape;67;p13"/>
          <p:cNvSpPr txBox="1"/>
          <p:nvPr>
            <p:ph type="title"/>
          </p:nvPr>
        </p:nvSpPr>
        <p:spPr>
          <a:xfrm>
            <a:off x="598377" y="411850"/>
            <a:ext cx="3215100" cy="9666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2800"/>
              <a:buNone/>
              <a:defRPr sz="2700">
                <a:solidFill>
                  <a:schemeClr val="lt1"/>
                </a:solidFill>
              </a:defRPr>
            </a:lvl1pPr>
            <a:lvl2pPr lvl="1" rtl="0" algn="ctr">
              <a:lnSpc>
                <a:spcPct val="100000"/>
              </a:lnSpc>
              <a:spcBef>
                <a:spcPts val="0"/>
              </a:spcBef>
              <a:spcAft>
                <a:spcPts val="0"/>
              </a:spcAft>
              <a:buClr>
                <a:schemeClr val="lt1"/>
              </a:buClr>
              <a:buSzPts val="2800"/>
              <a:buNone/>
              <a:defRPr>
                <a:solidFill>
                  <a:schemeClr val="lt1"/>
                </a:solidFill>
                <a:latin typeface="Nunito"/>
                <a:ea typeface="Nunito"/>
                <a:cs typeface="Nunito"/>
                <a:sym typeface="Nunito"/>
              </a:defRPr>
            </a:lvl2pPr>
            <a:lvl3pPr lvl="2" rtl="0" algn="ctr">
              <a:lnSpc>
                <a:spcPct val="100000"/>
              </a:lnSpc>
              <a:spcBef>
                <a:spcPts val="0"/>
              </a:spcBef>
              <a:spcAft>
                <a:spcPts val="0"/>
              </a:spcAft>
              <a:buClr>
                <a:schemeClr val="lt1"/>
              </a:buClr>
              <a:buSzPts val="2800"/>
              <a:buNone/>
              <a:defRPr>
                <a:solidFill>
                  <a:schemeClr val="lt1"/>
                </a:solidFill>
                <a:latin typeface="Nunito"/>
                <a:ea typeface="Nunito"/>
                <a:cs typeface="Nunito"/>
                <a:sym typeface="Nunito"/>
              </a:defRPr>
            </a:lvl3pPr>
            <a:lvl4pPr lvl="3" rtl="0" algn="ctr">
              <a:lnSpc>
                <a:spcPct val="100000"/>
              </a:lnSpc>
              <a:spcBef>
                <a:spcPts val="0"/>
              </a:spcBef>
              <a:spcAft>
                <a:spcPts val="0"/>
              </a:spcAft>
              <a:buClr>
                <a:schemeClr val="lt1"/>
              </a:buClr>
              <a:buSzPts val="2800"/>
              <a:buNone/>
              <a:defRPr>
                <a:solidFill>
                  <a:schemeClr val="lt1"/>
                </a:solidFill>
                <a:latin typeface="Nunito"/>
                <a:ea typeface="Nunito"/>
                <a:cs typeface="Nunito"/>
                <a:sym typeface="Nunito"/>
              </a:defRPr>
            </a:lvl4pPr>
            <a:lvl5pPr lvl="4" rtl="0" algn="ctr">
              <a:lnSpc>
                <a:spcPct val="100000"/>
              </a:lnSpc>
              <a:spcBef>
                <a:spcPts val="0"/>
              </a:spcBef>
              <a:spcAft>
                <a:spcPts val="0"/>
              </a:spcAft>
              <a:buClr>
                <a:schemeClr val="lt1"/>
              </a:buClr>
              <a:buSzPts val="2800"/>
              <a:buNone/>
              <a:defRPr>
                <a:solidFill>
                  <a:schemeClr val="lt1"/>
                </a:solidFill>
                <a:latin typeface="Nunito"/>
                <a:ea typeface="Nunito"/>
                <a:cs typeface="Nunito"/>
                <a:sym typeface="Nunito"/>
              </a:defRPr>
            </a:lvl5pPr>
            <a:lvl6pPr lvl="5" rtl="0" algn="ctr">
              <a:lnSpc>
                <a:spcPct val="100000"/>
              </a:lnSpc>
              <a:spcBef>
                <a:spcPts val="0"/>
              </a:spcBef>
              <a:spcAft>
                <a:spcPts val="0"/>
              </a:spcAft>
              <a:buClr>
                <a:schemeClr val="lt1"/>
              </a:buClr>
              <a:buSzPts val="2800"/>
              <a:buNone/>
              <a:defRPr>
                <a:solidFill>
                  <a:schemeClr val="lt1"/>
                </a:solidFill>
                <a:latin typeface="Nunito"/>
                <a:ea typeface="Nunito"/>
                <a:cs typeface="Nunito"/>
                <a:sym typeface="Nunito"/>
              </a:defRPr>
            </a:lvl6pPr>
            <a:lvl7pPr lvl="6" rtl="0" algn="ctr">
              <a:lnSpc>
                <a:spcPct val="100000"/>
              </a:lnSpc>
              <a:spcBef>
                <a:spcPts val="0"/>
              </a:spcBef>
              <a:spcAft>
                <a:spcPts val="0"/>
              </a:spcAft>
              <a:buClr>
                <a:schemeClr val="lt1"/>
              </a:buClr>
              <a:buSzPts val="2800"/>
              <a:buNone/>
              <a:defRPr>
                <a:solidFill>
                  <a:schemeClr val="lt1"/>
                </a:solidFill>
                <a:latin typeface="Nunito"/>
                <a:ea typeface="Nunito"/>
                <a:cs typeface="Nunito"/>
                <a:sym typeface="Nunito"/>
              </a:defRPr>
            </a:lvl7pPr>
            <a:lvl8pPr lvl="7" rtl="0" algn="ctr">
              <a:lnSpc>
                <a:spcPct val="100000"/>
              </a:lnSpc>
              <a:spcBef>
                <a:spcPts val="0"/>
              </a:spcBef>
              <a:spcAft>
                <a:spcPts val="0"/>
              </a:spcAft>
              <a:buClr>
                <a:schemeClr val="lt1"/>
              </a:buClr>
              <a:buSzPts val="2800"/>
              <a:buNone/>
              <a:defRPr>
                <a:solidFill>
                  <a:schemeClr val="lt1"/>
                </a:solidFill>
                <a:latin typeface="Nunito"/>
                <a:ea typeface="Nunito"/>
                <a:cs typeface="Nunito"/>
                <a:sym typeface="Nunito"/>
              </a:defRPr>
            </a:lvl8pPr>
            <a:lvl9pPr lvl="8" rtl="0" algn="ctr">
              <a:lnSpc>
                <a:spcPct val="100000"/>
              </a:lnSpc>
              <a:spcBef>
                <a:spcPts val="0"/>
              </a:spcBef>
              <a:spcAft>
                <a:spcPts val="0"/>
              </a:spcAft>
              <a:buClr>
                <a:schemeClr val="lt1"/>
              </a:buClr>
              <a:buSzPts val="2800"/>
              <a:buNone/>
              <a:defRPr>
                <a:solidFill>
                  <a:schemeClr val="lt1"/>
                </a:solidFill>
                <a:latin typeface="Nunito"/>
                <a:ea typeface="Nunito"/>
                <a:cs typeface="Nunito"/>
                <a:sym typeface="Nunito"/>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7">
    <p:spTree>
      <p:nvGrpSpPr>
        <p:cNvPr id="68" name="Shape 68"/>
        <p:cNvGrpSpPr/>
        <p:nvPr/>
      </p:nvGrpSpPr>
      <p:grpSpPr>
        <a:xfrm>
          <a:off x="0" y="0"/>
          <a:ext cx="0" cy="0"/>
          <a:chOff x="0" y="0"/>
          <a:chExt cx="0" cy="0"/>
        </a:xfrm>
      </p:grpSpPr>
      <p:sp>
        <p:nvSpPr>
          <p:cNvPr id="69" name="Google Shape;69;p14"/>
          <p:cNvSpPr/>
          <p:nvPr/>
        </p:nvSpPr>
        <p:spPr>
          <a:xfrm>
            <a:off x="0" y="411850"/>
            <a:ext cx="6642900" cy="5727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txBox="1"/>
          <p:nvPr>
            <p:ph type="title"/>
          </p:nvPr>
        </p:nvSpPr>
        <p:spPr>
          <a:xfrm>
            <a:off x="603383" y="431500"/>
            <a:ext cx="7793400" cy="5727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Clr>
                <a:schemeClr val="lt1"/>
              </a:buClr>
              <a:buSzPts val="2800"/>
              <a:buNone/>
              <a:defRPr sz="3000">
                <a:solidFill>
                  <a:schemeClr val="lt1"/>
                </a:solidFill>
              </a:defRPr>
            </a:lvl1pPr>
            <a:lvl2pPr lvl="1" rtl="0" algn="ctr">
              <a:lnSpc>
                <a:spcPct val="100000"/>
              </a:lnSpc>
              <a:spcBef>
                <a:spcPts val="0"/>
              </a:spcBef>
              <a:spcAft>
                <a:spcPts val="0"/>
              </a:spcAft>
              <a:buClr>
                <a:schemeClr val="lt1"/>
              </a:buClr>
              <a:buSzPts val="2800"/>
              <a:buNone/>
              <a:defRPr>
                <a:solidFill>
                  <a:schemeClr val="lt1"/>
                </a:solidFill>
              </a:defRPr>
            </a:lvl2pPr>
            <a:lvl3pPr lvl="2" rtl="0" algn="ctr">
              <a:lnSpc>
                <a:spcPct val="100000"/>
              </a:lnSpc>
              <a:spcBef>
                <a:spcPts val="0"/>
              </a:spcBef>
              <a:spcAft>
                <a:spcPts val="0"/>
              </a:spcAft>
              <a:buClr>
                <a:schemeClr val="lt1"/>
              </a:buClr>
              <a:buSzPts val="2800"/>
              <a:buNone/>
              <a:defRPr>
                <a:solidFill>
                  <a:schemeClr val="lt1"/>
                </a:solidFill>
              </a:defRPr>
            </a:lvl3pPr>
            <a:lvl4pPr lvl="3" rtl="0" algn="ctr">
              <a:lnSpc>
                <a:spcPct val="100000"/>
              </a:lnSpc>
              <a:spcBef>
                <a:spcPts val="0"/>
              </a:spcBef>
              <a:spcAft>
                <a:spcPts val="0"/>
              </a:spcAft>
              <a:buClr>
                <a:schemeClr val="lt1"/>
              </a:buClr>
              <a:buSzPts val="2800"/>
              <a:buNone/>
              <a:defRPr>
                <a:solidFill>
                  <a:schemeClr val="lt1"/>
                </a:solidFill>
              </a:defRPr>
            </a:lvl4pPr>
            <a:lvl5pPr lvl="4" rtl="0" algn="ctr">
              <a:lnSpc>
                <a:spcPct val="100000"/>
              </a:lnSpc>
              <a:spcBef>
                <a:spcPts val="0"/>
              </a:spcBef>
              <a:spcAft>
                <a:spcPts val="0"/>
              </a:spcAft>
              <a:buClr>
                <a:schemeClr val="lt1"/>
              </a:buClr>
              <a:buSzPts val="2800"/>
              <a:buNone/>
              <a:defRPr>
                <a:solidFill>
                  <a:schemeClr val="lt1"/>
                </a:solidFill>
              </a:defRPr>
            </a:lvl5pPr>
            <a:lvl6pPr lvl="5" rtl="0" algn="ctr">
              <a:lnSpc>
                <a:spcPct val="100000"/>
              </a:lnSpc>
              <a:spcBef>
                <a:spcPts val="0"/>
              </a:spcBef>
              <a:spcAft>
                <a:spcPts val="0"/>
              </a:spcAft>
              <a:buClr>
                <a:schemeClr val="lt1"/>
              </a:buClr>
              <a:buSzPts val="2800"/>
              <a:buNone/>
              <a:defRPr>
                <a:solidFill>
                  <a:schemeClr val="lt1"/>
                </a:solidFill>
              </a:defRPr>
            </a:lvl6pPr>
            <a:lvl7pPr lvl="6" rtl="0" algn="ctr">
              <a:lnSpc>
                <a:spcPct val="100000"/>
              </a:lnSpc>
              <a:spcBef>
                <a:spcPts val="0"/>
              </a:spcBef>
              <a:spcAft>
                <a:spcPts val="0"/>
              </a:spcAft>
              <a:buClr>
                <a:schemeClr val="lt1"/>
              </a:buClr>
              <a:buSzPts val="2800"/>
              <a:buNone/>
              <a:defRPr>
                <a:solidFill>
                  <a:schemeClr val="lt1"/>
                </a:solidFill>
              </a:defRPr>
            </a:lvl7pPr>
            <a:lvl8pPr lvl="7" rtl="0" algn="ctr">
              <a:lnSpc>
                <a:spcPct val="100000"/>
              </a:lnSpc>
              <a:spcBef>
                <a:spcPts val="0"/>
              </a:spcBef>
              <a:spcAft>
                <a:spcPts val="0"/>
              </a:spcAft>
              <a:buClr>
                <a:schemeClr val="lt1"/>
              </a:buClr>
              <a:buSzPts val="2800"/>
              <a:buNone/>
              <a:defRPr>
                <a:solidFill>
                  <a:schemeClr val="lt1"/>
                </a:solidFill>
              </a:defRPr>
            </a:lvl8pPr>
            <a:lvl9pPr lvl="8" rtl="0" algn="ctr">
              <a:lnSpc>
                <a:spcPct val="100000"/>
              </a:lnSpc>
              <a:spcBef>
                <a:spcPts val="0"/>
              </a:spcBef>
              <a:spcAft>
                <a:spcPts val="0"/>
              </a:spcAft>
              <a:buClr>
                <a:schemeClr val="lt1"/>
              </a:buClr>
              <a:buSzPts val="2800"/>
              <a:buNone/>
              <a:defRPr>
                <a:solidFill>
                  <a:schemeClr val="lt1"/>
                </a:solidFill>
              </a:defRPr>
            </a:lvl9pPr>
          </a:lstStyle>
          <a:p/>
        </p:txBody>
      </p:sp>
      <p:sp>
        <p:nvSpPr>
          <p:cNvPr id="71" name="Google Shape;71;p14"/>
          <p:cNvSpPr/>
          <p:nvPr/>
        </p:nvSpPr>
        <p:spPr>
          <a:xfrm rot="10800000">
            <a:off x="7473300" y="0"/>
            <a:ext cx="1670700" cy="16707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2" name="Google Shape;72;p14"/>
          <p:cNvGrpSpPr/>
          <p:nvPr/>
        </p:nvGrpSpPr>
        <p:grpSpPr>
          <a:xfrm rot="-5400000">
            <a:off x="7935330" y="96836"/>
            <a:ext cx="1107019" cy="1096564"/>
            <a:chOff x="498850" y="3224050"/>
            <a:chExt cx="1482350" cy="1468350"/>
          </a:xfrm>
        </p:grpSpPr>
        <p:sp>
          <p:nvSpPr>
            <p:cNvPr id="73" name="Google Shape;73;p14"/>
            <p:cNvSpPr/>
            <p:nvPr/>
          </p:nvSpPr>
          <p:spPr>
            <a:xfrm>
              <a:off x="1742175" y="3224050"/>
              <a:ext cx="239025" cy="202725"/>
            </a:xfrm>
            <a:custGeom>
              <a:rect b="b" l="l" r="r" t="t"/>
              <a:pathLst>
                <a:path extrusionOk="0" h="8109" w="9561">
                  <a:moveTo>
                    <a:pt x="8192" y="0"/>
                  </a:moveTo>
                  <a:lnTo>
                    <a:pt x="7192" y="988"/>
                  </a:lnTo>
                  <a:cubicBezTo>
                    <a:pt x="7192" y="1334"/>
                    <a:pt x="7192" y="1679"/>
                    <a:pt x="7204" y="2024"/>
                  </a:cubicBezTo>
                  <a:cubicBezTo>
                    <a:pt x="7227" y="3620"/>
                    <a:pt x="7299" y="5215"/>
                    <a:pt x="7346" y="6822"/>
                  </a:cubicBezTo>
                  <a:cubicBezTo>
                    <a:pt x="7358" y="7025"/>
                    <a:pt x="7346" y="7215"/>
                    <a:pt x="7346" y="7477"/>
                  </a:cubicBezTo>
                  <a:cubicBezTo>
                    <a:pt x="7055" y="7487"/>
                    <a:pt x="6767" y="7491"/>
                    <a:pt x="6476" y="7491"/>
                  </a:cubicBezTo>
                  <a:cubicBezTo>
                    <a:pt x="6080" y="7491"/>
                    <a:pt x="5677" y="7484"/>
                    <a:pt x="5251" y="7477"/>
                  </a:cubicBezTo>
                  <a:cubicBezTo>
                    <a:pt x="5310" y="5906"/>
                    <a:pt x="5370" y="4346"/>
                    <a:pt x="5394" y="2786"/>
                  </a:cubicBezTo>
                  <a:lnTo>
                    <a:pt x="5394" y="2786"/>
                  </a:lnTo>
                  <a:lnTo>
                    <a:pt x="4501" y="3691"/>
                  </a:lnTo>
                  <a:cubicBezTo>
                    <a:pt x="4525" y="4715"/>
                    <a:pt x="4560" y="5751"/>
                    <a:pt x="4596" y="6775"/>
                  </a:cubicBezTo>
                  <a:lnTo>
                    <a:pt x="4596" y="7418"/>
                  </a:lnTo>
                  <a:cubicBezTo>
                    <a:pt x="4419" y="7467"/>
                    <a:pt x="3906" y="7496"/>
                    <a:pt x="3414" y="7496"/>
                  </a:cubicBezTo>
                  <a:cubicBezTo>
                    <a:pt x="3078" y="7496"/>
                    <a:pt x="2751" y="7482"/>
                    <a:pt x="2548" y="7453"/>
                  </a:cubicBezTo>
                  <a:cubicBezTo>
                    <a:pt x="2560" y="6834"/>
                    <a:pt x="2572" y="6215"/>
                    <a:pt x="2584" y="5596"/>
                  </a:cubicBezTo>
                  <a:lnTo>
                    <a:pt x="2584" y="5596"/>
                  </a:lnTo>
                  <a:lnTo>
                    <a:pt x="1798" y="6382"/>
                  </a:lnTo>
                  <a:cubicBezTo>
                    <a:pt x="1798" y="6727"/>
                    <a:pt x="1810" y="7084"/>
                    <a:pt x="1810" y="7430"/>
                  </a:cubicBezTo>
                  <a:cubicBezTo>
                    <a:pt x="1504" y="7469"/>
                    <a:pt x="1190" y="7492"/>
                    <a:pt x="882" y="7492"/>
                  </a:cubicBezTo>
                  <a:cubicBezTo>
                    <a:pt x="818" y="7492"/>
                    <a:pt x="754" y="7491"/>
                    <a:pt x="691" y="7489"/>
                  </a:cubicBezTo>
                  <a:lnTo>
                    <a:pt x="0" y="8108"/>
                  </a:lnTo>
                  <a:cubicBezTo>
                    <a:pt x="3215" y="8049"/>
                    <a:pt x="6584" y="7989"/>
                    <a:pt x="9561" y="7941"/>
                  </a:cubicBezTo>
                  <a:lnTo>
                    <a:pt x="9561" y="7465"/>
                  </a:lnTo>
                  <a:lnTo>
                    <a:pt x="8001" y="7465"/>
                  </a:lnTo>
                  <a:cubicBezTo>
                    <a:pt x="8108" y="5239"/>
                    <a:pt x="8168" y="2488"/>
                    <a:pt x="8192"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567625" y="3448775"/>
              <a:ext cx="1413575" cy="1243625"/>
            </a:xfrm>
            <a:custGeom>
              <a:rect b="b" l="l" r="r" t="t"/>
              <a:pathLst>
                <a:path extrusionOk="0" h="49745" w="56543">
                  <a:moveTo>
                    <a:pt x="34838" y="13228"/>
                  </a:moveTo>
                  <a:lnTo>
                    <a:pt x="34838" y="13240"/>
                  </a:lnTo>
                  <a:lnTo>
                    <a:pt x="46137" y="13430"/>
                  </a:lnTo>
                  <a:lnTo>
                    <a:pt x="46137" y="15074"/>
                  </a:lnTo>
                  <a:lnTo>
                    <a:pt x="34850" y="15264"/>
                  </a:lnTo>
                  <a:cubicBezTo>
                    <a:pt x="34778" y="14978"/>
                    <a:pt x="34766" y="13585"/>
                    <a:pt x="34838" y="13228"/>
                  </a:cubicBezTo>
                  <a:close/>
                  <a:moveTo>
                    <a:pt x="34993" y="15978"/>
                  </a:moveTo>
                  <a:lnTo>
                    <a:pt x="46137" y="16181"/>
                  </a:lnTo>
                  <a:lnTo>
                    <a:pt x="46137" y="17812"/>
                  </a:lnTo>
                  <a:lnTo>
                    <a:pt x="34993" y="18002"/>
                  </a:lnTo>
                  <a:lnTo>
                    <a:pt x="34993" y="15978"/>
                  </a:lnTo>
                  <a:close/>
                  <a:moveTo>
                    <a:pt x="34790" y="18693"/>
                  </a:moveTo>
                  <a:cubicBezTo>
                    <a:pt x="36695" y="18753"/>
                    <a:pt x="38588" y="18824"/>
                    <a:pt x="40481" y="18848"/>
                  </a:cubicBezTo>
                  <a:cubicBezTo>
                    <a:pt x="41109" y="18852"/>
                    <a:pt x="41697" y="18853"/>
                    <a:pt x="42286" y="18853"/>
                  </a:cubicBezTo>
                  <a:cubicBezTo>
                    <a:pt x="43465" y="18853"/>
                    <a:pt x="44645" y="18848"/>
                    <a:pt x="46137" y="18848"/>
                  </a:cubicBezTo>
                  <a:lnTo>
                    <a:pt x="46137" y="20538"/>
                  </a:lnTo>
                  <a:lnTo>
                    <a:pt x="34790" y="20753"/>
                  </a:lnTo>
                  <a:cubicBezTo>
                    <a:pt x="34790" y="20443"/>
                    <a:pt x="34790" y="20098"/>
                    <a:pt x="34790" y="19753"/>
                  </a:cubicBezTo>
                  <a:cubicBezTo>
                    <a:pt x="34778" y="19407"/>
                    <a:pt x="34790" y="19086"/>
                    <a:pt x="34790" y="18693"/>
                  </a:cubicBezTo>
                  <a:close/>
                  <a:moveTo>
                    <a:pt x="48649" y="9620"/>
                  </a:moveTo>
                  <a:cubicBezTo>
                    <a:pt x="48649" y="10061"/>
                    <a:pt x="48653" y="10119"/>
                    <a:pt x="48657" y="10119"/>
                  </a:cubicBezTo>
                  <a:cubicBezTo>
                    <a:pt x="48658" y="10119"/>
                    <a:pt x="48659" y="10112"/>
                    <a:pt x="48660" y="10112"/>
                  </a:cubicBezTo>
                  <a:cubicBezTo>
                    <a:pt x="48661" y="10112"/>
                    <a:pt x="48661" y="10118"/>
                    <a:pt x="48661" y="10144"/>
                  </a:cubicBezTo>
                  <a:cubicBezTo>
                    <a:pt x="48673" y="12061"/>
                    <a:pt x="48661" y="14038"/>
                    <a:pt x="48685" y="15943"/>
                  </a:cubicBezTo>
                  <a:cubicBezTo>
                    <a:pt x="48709" y="17467"/>
                    <a:pt x="48780" y="19014"/>
                    <a:pt x="48828" y="20538"/>
                  </a:cubicBezTo>
                  <a:lnTo>
                    <a:pt x="48828" y="21169"/>
                  </a:lnTo>
                  <a:cubicBezTo>
                    <a:pt x="48764" y="21172"/>
                    <a:pt x="48701" y="21173"/>
                    <a:pt x="48638" y="21173"/>
                  </a:cubicBezTo>
                  <a:cubicBezTo>
                    <a:pt x="48003" y="21173"/>
                    <a:pt x="47386" y="21073"/>
                    <a:pt x="46780" y="21062"/>
                  </a:cubicBezTo>
                  <a:cubicBezTo>
                    <a:pt x="46839" y="17264"/>
                    <a:pt x="46899" y="13347"/>
                    <a:pt x="46958" y="9620"/>
                  </a:cubicBezTo>
                  <a:close/>
                  <a:moveTo>
                    <a:pt x="51400" y="9882"/>
                  </a:moveTo>
                  <a:cubicBezTo>
                    <a:pt x="51400" y="10037"/>
                    <a:pt x="51411" y="10168"/>
                    <a:pt x="51411" y="10299"/>
                  </a:cubicBezTo>
                  <a:cubicBezTo>
                    <a:pt x="51411" y="12168"/>
                    <a:pt x="51411" y="14014"/>
                    <a:pt x="51435" y="15871"/>
                  </a:cubicBezTo>
                  <a:cubicBezTo>
                    <a:pt x="51459" y="17419"/>
                    <a:pt x="51530" y="19122"/>
                    <a:pt x="51578" y="20669"/>
                  </a:cubicBezTo>
                  <a:cubicBezTo>
                    <a:pt x="51578" y="20884"/>
                    <a:pt x="51578" y="20765"/>
                    <a:pt x="51578" y="21515"/>
                  </a:cubicBezTo>
                  <a:lnTo>
                    <a:pt x="49530" y="21515"/>
                  </a:lnTo>
                  <a:cubicBezTo>
                    <a:pt x="49590" y="17062"/>
                    <a:pt x="49649" y="13823"/>
                    <a:pt x="49709" y="10025"/>
                  </a:cubicBezTo>
                  <a:cubicBezTo>
                    <a:pt x="49947" y="10025"/>
                    <a:pt x="50221" y="9930"/>
                    <a:pt x="50507" y="9930"/>
                  </a:cubicBezTo>
                  <a:cubicBezTo>
                    <a:pt x="50780" y="9918"/>
                    <a:pt x="51066" y="9882"/>
                    <a:pt x="51400" y="9882"/>
                  </a:cubicBezTo>
                  <a:close/>
                  <a:moveTo>
                    <a:pt x="54305" y="9620"/>
                  </a:moveTo>
                  <a:lnTo>
                    <a:pt x="54305" y="10347"/>
                  </a:lnTo>
                  <a:cubicBezTo>
                    <a:pt x="54305" y="12121"/>
                    <a:pt x="54221" y="13895"/>
                    <a:pt x="54257" y="15669"/>
                  </a:cubicBezTo>
                  <a:cubicBezTo>
                    <a:pt x="54281" y="17288"/>
                    <a:pt x="54317" y="19086"/>
                    <a:pt x="54364" y="20705"/>
                  </a:cubicBezTo>
                  <a:cubicBezTo>
                    <a:pt x="54364" y="20908"/>
                    <a:pt x="54328" y="20765"/>
                    <a:pt x="54328" y="21515"/>
                  </a:cubicBezTo>
                  <a:lnTo>
                    <a:pt x="52221" y="21515"/>
                  </a:lnTo>
                  <a:cubicBezTo>
                    <a:pt x="52388" y="17062"/>
                    <a:pt x="52459" y="13347"/>
                    <a:pt x="52400" y="9620"/>
                  </a:cubicBezTo>
                  <a:close/>
                  <a:moveTo>
                    <a:pt x="34993" y="24396"/>
                  </a:moveTo>
                  <a:lnTo>
                    <a:pt x="34993" y="26468"/>
                  </a:lnTo>
                  <a:cubicBezTo>
                    <a:pt x="32031" y="26345"/>
                    <a:pt x="29084" y="26259"/>
                    <a:pt x="26129" y="26259"/>
                  </a:cubicBezTo>
                  <a:cubicBezTo>
                    <a:pt x="25365" y="26259"/>
                    <a:pt x="24602" y="26265"/>
                    <a:pt x="23837" y="26277"/>
                  </a:cubicBezTo>
                  <a:lnTo>
                    <a:pt x="23837" y="24587"/>
                  </a:lnTo>
                  <a:lnTo>
                    <a:pt x="34993" y="24396"/>
                  </a:lnTo>
                  <a:close/>
                  <a:moveTo>
                    <a:pt x="34993" y="27146"/>
                  </a:moveTo>
                  <a:lnTo>
                    <a:pt x="34993" y="29218"/>
                  </a:lnTo>
                  <a:cubicBezTo>
                    <a:pt x="32038" y="29105"/>
                    <a:pt x="29091" y="29021"/>
                    <a:pt x="25777" y="29021"/>
                  </a:cubicBezTo>
                  <a:cubicBezTo>
                    <a:pt x="24912" y="29021"/>
                    <a:pt x="24021" y="29027"/>
                    <a:pt x="23098" y="29040"/>
                  </a:cubicBezTo>
                  <a:lnTo>
                    <a:pt x="23098" y="27337"/>
                  </a:lnTo>
                  <a:cubicBezTo>
                    <a:pt x="27563" y="27265"/>
                    <a:pt x="31266" y="27206"/>
                    <a:pt x="34993" y="27146"/>
                  </a:cubicBezTo>
                  <a:close/>
                  <a:moveTo>
                    <a:pt x="34993" y="29909"/>
                  </a:moveTo>
                  <a:lnTo>
                    <a:pt x="34993" y="31921"/>
                  </a:lnTo>
                  <a:cubicBezTo>
                    <a:pt x="31266" y="31849"/>
                    <a:pt x="27551" y="31790"/>
                    <a:pt x="23098" y="31730"/>
                  </a:cubicBezTo>
                  <a:lnTo>
                    <a:pt x="23098" y="30099"/>
                  </a:lnTo>
                  <a:cubicBezTo>
                    <a:pt x="27563" y="30028"/>
                    <a:pt x="31266" y="29968"/>
                    <a:pt x="34993" y="29909"/>
                  </a:cubicBezTo>
                  <a:close/>
                  <a:moveTo>
                    <a:pt x="41611" y="21278"/>
                  </a:moveTo>
                  <a:cubicBezTo>
                    <a:pt x="42042" y="21278"/>
                    <a:pt x="42515" y="21299"/>
                    <a:pt x="42756" y="21336"/>
                  </a:cubicBezTo>
                  <a:cubicBezTo>
                    <a:pt x="42684" y="25087"/>
                    <a:pt x="42625" y="28932"/>
                    <a:pt x="42565" y="32647"/>
                  </a:cubicBezTo>
                  <a:lnTo>
                    <a:pt x="40934" y="32647"/>
                  </a:lnTo>
                  <a:cubicBezTo>
                    <a:pt x="40862" y="28944"/>
                    <a:pt x="40803" y="25087"/>
                    <a:pt x="40732" y="21336"/>
                  </a:cubicBezTo>
                  <a:cubicBezTo>
                    <a:pt x="40846" y="21296"/>
                    <a:pt x="41211" y="21278"/>
                    <a:pt x="41611" y="21278"/>
                  </a:cubicBezTo>
                  <a:close/>
                  <a:moveTo>
                    <a:pt x="37255" y="21515"/>
                  </a:moveTo>
                  <a:lnTo>
                    <a:pt x="37064" y="32659"/>
                  </a:lnTo>
                  <a:lnTo>
                    <a:pt x="35374" y="32659"/>
                  </a:lnTo>
                  <a:lnTo>
                    <a:pt x="35374" y="32218"/>
                  </a:lnTo>
                  <a:cubicBezTo>
                    <a:pt x="35350" y="29778"/>
                    <a:pt x="35350" y="27301"/>
                    <a:pt x="35314" y="24872"/>
                  </a:cubicBezTo>
                  <a:cubicBezTo>
                    <a:pt x="35302" y="23848"/>
                    <a:pt x="35231" y="22955"/>
                    <a:pt x="35195" y="21931"/>
                  </a:cubicBezTo>
                  <a:cubicBezTo>
                    <a:pt x="35195" y="21753"/>
                    <a:pt x="35195" y="21515"/>
                    <a:pt x="35195" y="21515"/>
                  </a:cubicBezTo>
                  <a:close/>
                  <a:moveTo>
                    <a:pt x="39278" y="21228"/>
                  </a:moveTo>
                  <a:cubicBezTo>
                    <a:pt x="39542" y="21228"/>
                    <a:pt x="39808" y="21238"/>
                    <a:pt x="40041" y="21265"/>
                  </a:cubicBezTo>
                  <a:cubicBezTo>
                    <a:pt x="40041" y="22503"/>
                    <a:pt x="39934" y="23729"/>
                    <a:pt x="39922" y="24968"/>
                  </a:cubicBezTo>
                  <a:cubicBezTo>
                    <a:pt x="39910" y="26218"/>
                    <a:pt x="39874" y="27551"/>
                    <a:pt x="39862" y="28825"/>
                  </a:cubicBezTo>
                  <a:cubicBezTo>
                    <a:pt x="39850" y="30087"/>
                    <a:pt x="39862" y="31171"/>
                    <a:pt x="39862" y="32659"/>
                  </a:cubicBezTo>
                  <a:lnTo>
                    <a:pt x="38184" y="32659"/>
                  </a:lnTo>
                  <a:cubicBezTo>
                    <a:pt x="38112" y="28944"/>
                    <a:pt x="38053" y="25087"/>
                    <a:pt x="37993" y="21336"/>
                  </a:cubicBezTo>
                  <a:cubicBezTo>
                    <a:pt x="38148" y="21279"/>
                    <a:pt x="38705" y="21228"/>
                    <a:pt x="39278" y="21228"/>
                  </a:cubicBezTo>
                  <a:close/>
                  <a:moveTo>
                    <a:pt x="45494" y="21515"/>
                  </a:moveTo>
                  <a:cubicBezTo>
                    <a:pt x="45434" y="25230"/>
                    <a:pt x="45375" y="28885"/>
                    <a:pt x="45315" y="32683"/>
                  </a:cubicBezTo>
                  <a:cubicBezTo>
                    <a:pt x="45077" y="32683"/>
                    <a:pt x="44803" y="32623"/>
                    <a:pt x="44530" y="32623"/>
                  </a:cubicBezTo>
                  <a:cubicBezTo>
                    <a:pt x="44256" y="32623"/>
                    <a:pt x="43970" y="32588"/>
                    <a:pt x="43660" y="32588"/>
                  </a:cubicBezTo>
                  <a:cubicBezTo>
                    <a:pt x="43649" y="32457"/>
                    <a:pt x="43625" y="32338"/>
                    <a:pt x="43625" y="32230"/>
                  </a:cubicBezTo>
                  <a:cubicBezTo>
                    <a:pt x="43601" y="29575"/>
                    <a:pt x="43589" y="26896"/>
                    <a:pt x="43553" y="24229"/>
                  </a:cubicBezTo>
                  <a:cubicBezTo>
                    <a:pt x="43541" y="23384"/>
                    <a:pt x="43482" y="22682"/>
                    <a:pt x="43446" y="21836"/>
                  </a:cubicBezTo>
                  <a:cubicBezTo>
                    <a:pt x="43434" y="21693"/>
                    <a:pt x="43446" y="21515"/>
                    <a:pt x="43446" y="21515"/>
                  </a:cubicBezTo>
                  <a:close/>
                  <a:moveTo>
                    <a:pt x="34993" y="33135"/>
                  </a:moveTo>
                  <a:cubicBezTo>
                    <a:pt x="37949" y="33268"/>
                    <a:pt x="40905" y="33340"/>
                    <a:pt x="43862" y="33340"/>
                  </a:cubicBezTo>
                  <a:cubicBezTo>
                    <a:pt x="44620" y="33340"/>
                    <a:pt x="45379" y="33335"/>
                    <a:pt x="46137" y="33326"/>
                  </a:cubicBezTo>
                  <a:lnTo>
                    <a:pt x="46137" y="35028"/>
                  </a:lnTo>
                  <a:cubicBezTo>
                    <a:pt x="46042" y="35052"/>
                    <a:pt x="45935" y="35064"/>
                    <a:pt x="45839" y="35064"/>
                  </a:cubicBezTo>
                  <a:cubicBezTo>
                    <a:pt x="43172" y="35088"/>
                    <a:pt x="40505" y="35100"/>
                    <a:pt x="37850" y="35135"/>
                  </a:cubicBezTo>
                  <a:cubicBezTo>
                    <a:pt x="37017" y="35147"/>
                    <a:pt x="36279" y="35207"/>
                    <a:pt x="35445" y="35231"/>
                  </a:cubicBezTo>
                  <a:lnTo>
                    <a:pt x="34993" y="35231"/>
                  </a:lnTo>
                  <a:lnTo>
                    <a:pt x="34993" y="33135"/>
                  </a:lnTo>
                  <a:close/>
                  <a:moveTo>
                    <a:pt x="11954" y="35933"/>
                  </a:moveTo>
                  <a:lnTo>
                    <a:pt x="23098" y="36136"/>
                  </a:lnTo>
                  <a:lnTo>
                    <a:pt x="23098" y="37767"/>
                  </a:lnTo>
                  <a:lnTo>
                    <a:pt x="11954" y="37957"/>
                  </a:lnTo>
                  <a:lnTo>
                    <a:pt x="11954" y="35933"/>
                  </a:lnTo>
                  <a:close/>
                  <a:moveTo>
                    <a:pt x="34993" y="35945"/>
                  </a:moveTo>
                  <a:lnTo>
                    <a:pt x="46137" y="36124"/>
                  </a:lnTo>
                  <a:lnTo>
                    <a:pt x="46137" y="37791"/>
                  </a:lnTo>
                  <a:cubicBezTo>
                    <a:pt x="46018" y="37814"/>
                    <a:pt x="45899" y="37826"/>
                    <a:pt x="45792" y="37826"/>
                  </a:cubicBezTo>
                  <a:cubicBezTo>
                    <a:pt x="43137" y="37850"/>
                    <a:pt x="40493" y="37862"/>
                    <a:pt x="37838" y="37898"/>
                  </a:cubicBezTo>
                  <a:cubicBezTo>
                    <a:pt x="36993" y="37910"/>
                    <a:pt x="36243" y="37969"/>
                    <a:pt x="35398" y="38005"/>
                  </a:cubicBezTo>
                  <a:cubicBezTo>
                    <a:pt x="35342" y="38009"/>
                    <a:pt x="35278" y="38010"/>
                    <a:pt x="35218" y="38010"/>
                  </a:cubicBezTo>
                  <a:cubicBezTo>
                    <a:pt x="35099" y="38010"/>
                    <a:pt x="34993" y="38005"/>
                    <a:pt x="34993" y="38005"/>
                  </a:cubicBezTo>
                  <a:lnTo>
                    <a:pt x="34993" y="35945"/>
                  </a:lnTo>
                  <a:close/>
                  <a:moveTo>
                    <a:pt x="11954" y="38684"/>
                  </a:moveTo>
                  <a:lnTo>
                    <a:pt x="23098" y="38886"/>
                  </a:lnTo>
                  <a:lnTo>
                    <a:pt x="23098" y="40517"/>
                  </a:lnTo>
                  <a:lnTo>
                    <a:pt x="11954" y="40708"/>
                  </a:lnTo>
                  <a:lnTo>
                    <a:pt x="11954" y="38684"/>
                  </a:lnTo>
                  <a:close/>
                  <a:moveTo>
                    <a:pt x="34993" y="38695"/>
                  </a:moveTo>
                  <a:lnTo>
                    <a:pt x="46137" y="38874"/>
                  </a:lnTo>
                  <a:lnTo>
                    <a:pt x="46137" y="40541"/>
                  </a:lnTo>
                  <a:cubicBezTo>
                    <a:pt x="46018" y="40553"/>
                    <a:pt x="45899" y="40565"/>
                    <a:pt x="45792" y="40565"/>
                  </a:cubicBezTo>
                  <a:cubicBezTo>
                    <a:pt x="43196" y="40589"/>
                    <a:pt x="40601" y="40600"/>
                    <a:pt x="38005" y="40636"/>
                  </a:cubicBezTo>
                  <a:cubicBezTo>
                    <a:pt x="37112" y="40648"/>
                    <a:pt x="36314" y="40708"/>
                    <a:pt x="35433" y="40743"/>
                  </a:cubicBezTo>
                  <a:cubicBezTo>
                    <a:pt x="35374" y="40747"/>
                    <a:pt x="35305" y="40749"/>
                    <a:pt x="35240" y="40749"/>
                  </a:cubicBezTo>
                  <a:cubicBezTo>
                    <a:pt x="35109" y="40749"/>
                    <a:pt x="34993" y="40743"/>
                    <a:pt x="34993" y="40743"/>
                  </a:cubicBezTo>
                  <a:lnTo>
                    <a:pt x="34993" y="38695"/>
                  </a:lnTo>
                  <a:close/>
                  <a:moveTo>
                    <a:pt x="11942" y="41434"/>
                  </a:moveTo>
                  <a:lnTo>
                    <a:pt x="23098" y="41636"/>
                  </a:lnTo>
                  <a:lnTo>
                    <a:pt x="23098" y="43279"/>
                  </a:lnTo>
                  <a:cubicBezTo>
                    <a:pt x="23098" y="43291"/>
                    <a:pt x="23063" y="43315"/>
                    <a:pt x="22955" y="43315"/>
                  </a:cubicBezTo>
                  <a:cubicBezTo>
                    <a:pt x="20503" y="43339"/>
                    <a:pt x="18133" y="43351"/>
                    <a:pt x="15693" y="43387"/>
                  </a:cubicBezTo>
                  <a:cubicBezTo>
                    <a:pt x="14645" y="43398"/>
                    <a:pt x="13561" y="43458"/>
                    <a:pt x="12514" y="43494"/>
                  </a:cubicBezTo>
                  <a:lnTo>
                    <a:pt x="11942" y="43494"/>
                  </a:lnTo>
                  <a:lnTo>
                    <a:pt x="11942" y="41434"/>
                  </a:lnTo>
                  <a:close/>
                  <a:moveTo>
                    <a:pt x="34790" y="41410"/>
                  </a:moveTo>
                  <a:cubicBezTo>
                    <a:pt x="36064" y="41410"/>
                    <a:pt x="37314" y="41505"/>
                    <a:pt x="38565" y="41517"/>
                  </a:cubicBezTo>
                  <a:cubicBezTo>
                    <a:pt x="39827" y="41529"/>
                    <a:pt x="41077" y="41565"/>
                    <a:pt x="42327" y="41577"/>
                  </a:cubicBezTo>
                  <a:cubicBezTo>
                    <a:pt x="42744" y="41581"/>
                    <a:pt x="43141" y="41582"/>
                    <a:pt x="43540" y="41582"/>
                  </a:cubicBezTo>
                  <a:cubicBezTo>
                    <a:pt x="44338" y="41582"/>
                    <a:pt x="45145" y="41577"/>
                    <a:pt x="46137" y="41577"/>
                  </a:cubicBezTo>
                  <a:lnTo>
                    <a:pt x="46137" y="43291"/>
                  </a:lnTo>
                  <a:cubicBezTo>
                    <a:pt x="46030" y="43315"/>
                    <a:pt x="45935" y="43327"/>
                    <a:pt x="45827" y="43327"/>
                  </a:cubicBezTo>
                  <a:cubicBezTo>
                    <a:pt x="43387" y="43339"/>
                    <a:pt x="40934" y="43351"/>
                    <a:pt x="38481" y="43387"/>
                  </a:cubicBezTo>
                  <a:cubicBezTo>
                    <a:pt x="37445" y="43398"/>
                    <a:pt x="36386" y="43470"/>
                    <a:pt x="35338" y="43506"/>
                  </a:cubicBezTo>
                  <a:lnTo>
                    <a:pt x="34802" y="43506"/>
                  </a:lnTo>
                  <a:cubicBezTo>
                    <a:pt x="34766" y="43160"/>
                    <a:pt x="34790" y="42815"/>
                    <a:pt x="34790" y="42470"/>
                  </a:cubicBezTo>
                  <a:cubicBezTo>
                    <a:pt x="34778" y="42113"/>
                    <a:pt x="34790" y="41791"/>
                    <a:pt x="34790" y="41410"/>
                  </a:cubicBezTo>
                  <a:close/>
                  <a:moveTo>
                    <a:pt x="54150" y="32659"/>
                  </a:moveTo>
                  <a:cubicBezTo>
                    <a:pt x="54150" y="32659"/>
                    <a:pt x="54162" y="32933"/>
                    <a:pt x="54162" y="33088"/>
                  </a:cubicBezTo>
                  <a:cubicBezTo>
                    <a:pt x="54162" y="34885"/>
                    <a:pt x="54150" y="36659"/>
                    <a:pt x="54186" y="38469"/>
                  </a:cubicBezTo>
                  <a:cubicBezTo>
                    <a:pt x="54209" y="40065"/>
                    <a:pt x="54281" y="41612"/>
                    <a:pt x="54328" y="43208"/>
                  </a:cubicBezTo>
                  <a:lnTo>
                    <a:pt x="54328" y="43803"/>
                  </a:lnTo>
                  <a:lnTo>
                    <a:pt x="52221" y="43803"/>
                  </a:lnTo>
                  <a:cubicBezTo>
                    <a:pt x="52388" y="40088"/>
                    <a:pt x="52459" y="36374"/>
                    <a:pt x="52400" y="32659"/>
                  </a:cubicBezTo>
                  <a:close/>
                  <a:moveTo>
                    <a:pt x="25039" y="32528"/>
                  </a:moveTo>
                  <a:cubicBezTo>
                    <a:pt x="25325" y="32528"/>
                    <a:pt x="25611" y="32540"/>
                    <a:pt x="25932" y="32540"/>
                  </a:cubicBezTo>
                  <a:cubicBezTo>
                    <a:pt x="25932" y="32707"/>
                    <a:pt x="25956" y="32849"/>
                    <a:pt x="25956" y="32992"/>
                  </a:cubicBezTo>
                  <a:cubicBezTo>
                    <a:pt x="25956" y="34897"/>
                    <a:pt x="25956" y="36814"/>
                    <a:pt x="25980" y="38731"/>
                  </a:cubicBezTo>
                  <a:cubicBezTo>
                    <a:pt x="26003" y="40243"/>
                    <a:pt x="26075" y="41732"/>
                    <a:pt x="26123" y="43244"/>
                  </a:cubicBezTo>
                  <a:lnTo>
                    <a:pt x="26123" y="43803"/>
                  </a:lnTo>
                  <a:lnTo>
                    <a:pt x="24075" y="43815"/>
                  </a:lnTo>
                  <a:cubicBezTo>
                    <a:pt x="24134" y="40100"/>
                    <a:pt x="24194" y="36338"/>
                    <a:pt x="24253" y="32528"/>
                  </a:cubicBezTo>
                  <a:cubicBezTo>
                    <a:pt x="24412" y="32528"/>
                    <a:pt x="24587" y="32533"/>
                    <a:pt x="24767" y="32533"/>
                  </a:cubicBezTo>
                  <a:cubicBezTo>
                    <a:pt x="24857" y="32533"/>
                    <a:pt x="24948" y="32532"/>
                    <a:pt x="25039" y="32528"/>
                  </a:cubicBezTo>
                  <a:close/>
                  <a:moveTo>
                    <a:pt x="27789" y="32528"/>
                  </a:moveTo>
                  <a:cubicBezTo>
                    <a:pt x="28075" y="32528"/>
                    <a:pt x="28361" y="32540"/>
                    <a:pt x="28682" y="32540"/>
                  </a:cubicBezTo>
                  <a:cubicBezTo>
                    <a:pt x="28682" y="32707"/>
                    <a:pt x="28706" y="32849"/>
                    <a:pt x="28706" y="32992"/>
                  </a:cubicBezTo>
                  <a:cubicBezTo>
                    <a:pt x="28706" y="34850"/>
                    <a:pt x="28706" y="36707"/>
                    <a:pt x="28730" y="38564"/>
                  </a:cubicBezTo>
                  <a:cubicBezTo>
                    <a:pt x="28754" y="40112"/>
                    <a:pt x="28825" y="41624"/>
                    <a:pt x="28873" y="43172"/>
                  </a:cubicBezTo>
                  <a:lnTo>
                    <a:pt x="28873" y="43803"/>
                  </a:lnTo>
                  <a:lnTo>
                    <a:pt x="26825" y="43815"/>
                  </a:lnTo>
                  <a:cubicBezTo>
                    <a:pt x="26885" y="40088"/>
                    <a:pt x="26944" y="36338"/>
                    <a:pt x="27004" y="32528"/>
                  </a:cubicBezTo>
                  <a:cubicBezTo>
                    <a:pt x="27162" y="32528"/>
                    <a:pt x="27337" y="32533"/>
                    <a:pt x="27517" y="32533"/>
                  </a:cubicBezTo>
                  <a:cubicBezTo>
                    <a:pt x="27607" y="32533"/>
                    <a:pt x="27698" y="32532"/>
                    <a:pt x="27789" y="32528"/>
                  </a:cubicBezTo>
                  <a:close/>
                  <a:moveTo>
                    <a:pt x="31266" y="32671"/>
                  </a:moveTo>
                  <a:lnTo>
                    <a:pt x="31266" y="33052"/>
                  </a:lnTo>
                  <a:cubicBezTo>
                    <a:pt x="31266" y="34826"/>
                    <a:pt x="31349" y="36600"/>
                    <a:pt x="31385" y="38374"/>
                  </a:cubicBezTo>
                  <a:cubicBezTo>
                    <a:pt x="31409" y="40005"/>
                    <a:pt x="31528" y="41589"/>
                    <a:pt x="31576" y="43220"/>
                  </a:cubicBezTo>
                  <a:cubicBezTo>
                    <a:pt x="31576" y="43422"/>
                    <a:pt x="31623" y="43815"/>
                    <a:pt x="31623" y="43815"/>
                  </a:cubicBezTo>
                  <a:lnTo>
                    <a:pt x="29528" y="43815"/>
                  </a:lnTo>
                  <a:cubicBezTo>
                    <a:pt x="29682" y="40092"/>
                    <a:pt x="29766" y="36382"/>
                    <a:pt x="29707" y="32671"/>
                  </a:cubicBezTo>
                  <a:close/>
                  <a:moveTo>
                    <a:pt x="34183" y="32540"/>
                  </a:moveTo>
                  <a:cubicBezTo>
                    <a:pt x="34183" y="32695"/>
                    <a:pt x="34207" y="32838"/>
                    <a:pt x="34207" y="32992"/>
                  </a:cubicBezTo>
                  <a:cubicBezTo>
                    <a:pt x="34207" y="34207"/>
                    <a:pt x="34183" y="35409"/>
                    <a:pt x="34207" y="36624"/>
                  </a:cubicBezTo>
                  <a:cubicBezTo>
                    <a:pt x="34219" y="38374"/>
                    <a:pt x="34266" y="40124"/>
                    <a:pt x="34302" y="41863"/>
                  </a:cubicBezTo>
                  <a:cubicBezTo>
                    <a:pt x="34314" y="42434"/>
                    <a:pt x="34350" y="42958"/>
                    <a:pt x="34374" y="43529"/>
                  </a:cubicBezTo>
                  <a:cubicBezTo>
                    <a:pt x="34374" y="43625"/>
                    <a:pt x="34374" y="43720"/>
                    <a:pt x="34350" y="43827"/>
                  </a:cubicBezTo>
                  <a:lnTo>
                    <a:pt x="32266" y="43827"/>
                  </a:lnTo>
                  <a:cubicBezTo>
                    <a:pt x="32433" y="40092"/>
                    <a:pt x="32516" y="36334"/>
                    <a:pt x="32457" y="32540"/>
                  </a:cubicBezTo>
                  <a:close/>
                  <a:moveTo>
                    <a:pt x="48649" y="32659"/>
                  </a:moveTo>
                  <a:cubicBezTo>
                    <a:pt x="48661" y="32778"/>
                    <a:pt x="48661" y="32897"/>
                    <a:pt x="48661" y="33016"/>
                  </a:cubicBezTo>
                  <a:cubicBezTo>
                    <a:pt x="48673" y="34945"/>
                    <a:pt x="48661" y="36850"/>
                    <a:pt x="48685" y="38779"/>
                  </a:cubicBezTo>
                  <a:cubicBezTo>
                    <a:pt x="48709" y="40279"/>
                    <a:pt x="48780" y="41779"/>
                    <a:pt x="48828" y="43279"/>
                  </a:cubicBezTo>
                  <a:lnTo>
                    <a:pt x="48828" y="43898"/>
                  </a:lnTo>
                  <a:cubicBezTo>
                    <a:pt x="48221" y="43919"/>
                    <a:pt x="47633" y="43948"/>
                    <a:pt x="47054" y="43948"/>
                  </a:cubicBezTo>
                  <a:cubicBezTo>
                    <a:pt x="46962" y="43948"/>
                    <a:pt x="46871" y="43948"/>
                    <a:pt x="46780" y="43946"/>
                  </a:cubicBezTo>
                  <a:cubicBezTo>
                    <a:pt x="46839" y="40148"/>
                    <a:pt x="46899" y="36374"/>
                    <a:pt x="46958" y="32659"/>
                  </a:cubicBezTo>
                  <a:close/>
                  <a:moveTo>
                    <a:pt x="51364" y="32659"/>
                  </a:moveTo>
                  <a:cubicBezTo>
                    <a:pt x="51423" y="36386"/>
                    <a:pt x="51483" y="40136"/>
                    <a:pt x="51542" y="43887"/>
                  </a:cubicBezTo>
                  <a:cubicBezTo>
                    <a:pt x="51370" y="43939"/>
                    <a:pt x="50794" y="43972"/>
                    <a:pt x="50280" y="43972"/>
                  </a:cubicBezTo>
                  <a:cubicBezTo>
                    <a:pt x="49976" y="43972"/>
                    <a:pt x="49694" y="43961"/>
                    <a:pt x="49530" y="43934"/>
                  </a:cubicBezTo>
                  <a:cubicBezTo>
                    <a:pt x="49590" y="40172"/>
                    <a:pt x="49649" y="36374"/>
                    <a:pt x="49709" y="32659"/>
                  </a:cubicBezTo>
                  <a:close/>
                  <a:moveTo>
                    <a:pt x="34993" y="44351"/>
                  </a:moveTo>
                  <a:lnTo>
                    <a:pt x="34993" y="44363"/>
                  </a:lnTo>
                  <a:lnTo>
                    <a:pt x="34993" y="46423"/>
                  </a:lnTo>
                  <a:cubicBezTo>
                    <a:pt x="32129" y="46304"/>
                    <a:pt x="29272" y="46220"/>
                    <a:pt x="26082" y="46220"/>
                  </a:cubicBezTo>
                  <a:cubicBezTo>
                    <a:pt x="25121" y="46220"/>
                    <a:pt x="24129" y="46227"/>
                    <a:pt x="23098" y="46244"/>
                  </a:cubicBezTo>
                  <a:lnTo>
                    <a:pt x="23098" y="44541"/>
                  </a:lnTo>
                  <a:cubicBezTo>
                    <a:pt x="27563" y="44482"/>
                    <a:pt x="31278" y="44410"/>
                    <a:pt x="34993" y="44351"/>
                  </a:cubicBezTo>
                  <a:close/>
                  <a:moveTo>
                    <a:pt x="11954" y="47101"/>
                  </a:moveTo>
                  <a:lnTo>
                    <a:pt x="11954" y="49173"/>
                  </a:lnTo>
                  <a:cubicBezTo>
                    <a:pt x="9002" y="49050"/>
                    <a:pt x="6035" y="48965"/>
                    <a:pt x="3040" y="48965"/>
                  </a:cubicBezTo>
                  <a:cubicBezTo>
                    <a:pt x="2267" y="48965"/>
                    <a:pt x="1492" y="48970"/>
                    <a:pt x="715" y="48982"/>
                  </a:cubicBezTo>
                  <a:cubicBezTo>
                    <a:pt x="703" y="48899"/>
                    <a:pt x="703" y="48804"/>
                    <a:pt x="715" y="48709"/>
                  </a:cubicBezTo>
                  <a:cubicBezTo>
                    <a:pt x="715" y="48244"/>
                    <a:pt x="679" y="47768"/>
                    <a:pt x="679" y="47292"/>
                  </a:cubicBezTo>
                  <a:lnTo>
                    <a:pt x="11954" y="47101"/>
                  </a:lnTo>
                  <a:close/>
                  <a:moveTo>
                    <a:pt x="34993" y="47101"/>
                  </a:moveTo>
                  <a:lnTo>
                    <a:pt x="34993" y="49173"/>
                  </a:lnTo>
                  <a:cubicBezTo>
                    <a:pt x="32083" y="49061"/>
                    <a:pt x="29064" y="48972"/>
                    <a:pt x="26079" y="48972"/>
                  </a:cubicBezTo>
                  <a:cubicBezTo>
                    <a:pt x="25240" y="48972"/>
                    <a:pt x="24405" y="48979"/>
                    <a:pt x="23575" y="48994"/>
                  </a:cubicBezTo>
                  <a:cubicBezTo>
                    <a:pt x="23575" y="48840"/>
                    <a:pt x="23503" y="48732"/>
                    <a:pt x="23503" y="48625"/>
                  </a:cubicBezTo>
                  <a:cubicBezTo>
                    <a:pt x="23503" y="48185"/>
                    <a:pt x="23587" y="47744"/>
                    <a:pt x="23587" y="47292"/>
                  </a:cubicBezTo>
                  <a:cubicBezTo>
                    <a:pt x="27373" y="47232"/>
                    <a:pt x="31266" y="47173"/>
                    <a:pt x="34993" y="47101"/>
                  </a:cubicBezTo>
                  <a:close/>
                  <a:moveTo>
                    <a:pt x="46137" y="0"/>
                  </a:moveTo>
                  <a:lnTo>
                    <a:pt x="45446" y="607"/>
                  </a:lnTo>
                  <a:cubicBezTo>
                    <a:pt x="45399" y="3644"/>
                    <a:pt x="45375" y="6656"/>
                    <a:pt x="45315" y="9632"/>
                  </a:cubicBezTo>
                  <a:lnTo>
                    <a:pt x="43660" y="9632"/>
                  </a:lnTo>
                  <a:cubicBezTo>
                    <a:pt x="43637" y="9561"/>
                    <a:pt x="43625" y="9489"/>
                    <a:pt x="43637" y="9418"/>
                  </a:cubicBezTo>
                  <a:cubicBezTo>
                    <a:pt x="43613" y="7120"/>
                    <a:pt x="43589" y="4858"/>
                    <a:pt x="43565" y="2548"/>
                  </a:cubicBezTo>
                  <a:lnTo>
                    <a:pt x="42672" y="3382"/>
                  </a:lnTo>
                  <a:cubicBezTo>
                    <a:pt x="42637" y="5477"/>
                    <a:pt x="42601" y="7394"/>
                    <a:pt x="42577" y="9632"/>
                  </a:cubicBezTo>
                  <a:lnTo>
                    <a:pt x="40934" y="9632"/>
                  </a:lnTo>
                  <a:cubicBezTo>
                    <a:pt x="40910" y="8144"/>
                    <a:pt x="40886" y="6727"/>
                    <a:pt x="40862" y="5227"/>
                  </a:cubicBezTo>
                  <a:lnTo>
                    <a:pt x="39874" y="6251"/>
                  </a:lnTo>
                  <a:cubicBezTo>
                    <a:pt x="39862" y="7430"/>
                    <a:pt x="39839" y="8632"/>
                    <a:pt x="39827" y="9823"/>
                  </a:cubicBezTo>
                  <a:cubicBezTo>
                    <a:pt x="39303" y="9835"/>
                    <a:pt x="38743" y="9835"/>
                    <a:pt x="38136" y="9835"/>
                  </a:cubicBezTo>
                  <a:cubicBezTo>
                    <a:pt x="38136" y="9680"/>
                    <a:pt x="38124" y="9537"/>
                    <a:pt x="38124" y="9406"/>
                  </a:cubicBezTo>
                  <a:cubicBezTo>
                    <a:pt x="38124" y="8954"/>
                    <a:pt x="38124" y="8513"/>
                    <a:pt x="38112" y="8061"/>
                  </a:cubicBezTo>
                  <a:lnTo>
                    <a:pt x="37088" y="9001"/>
                  </a:lnTo>
                  <a:lnTo>
                    <a:pt x="37088" y="9632"/>
                  </a:lnTo>
                  <a:lnTo>
                    <a:pt x="36350" y="9632"/>
                  </a:lnTo>
                  <a:lnTo>
                    <a:pt x="35719" y="10382"/>
                  </a:lnTo>
                  <a:cubicBezTo>
                    <a:pt x="38757" y="10507"/>
                    <a:pt x="41614" y="10641"/>
                    <a:pt x="44765" y="10641"/>
                  </a:cubicBezTo>
                  <a:cubicBezTo>
                    <a:pt x="45220" y="10641"/>
                    <a:pt x="45681" y="10638"/>
                    <a:pt x="46149" y="10632"/>
                  </a:cubicBezTo>
                  <a:lnTo>
                    <a:pt x="46149" y="12323"/>
                  </a:lnTo>
                  <a:lnTo>
                    <a:pt x="35005" y="12526"/>
                  </a:lnTo>
                  <a:lnTo>
                    <a:pt x="35005" y="11371"/>
                  </a:lnTo>
                  <a:lnTo>
                    <a:pt x="34278" y="12156"/>
                  </a:lnTo>
                  <a:cubicBezTo>
                    <a:pt x="34326" y="15216"/>
                    <a:pt x="34290" y="17812"/>
                    <a:pt x="34338" y="21515"/>
                  </a:cubicBezTo>
                  <a:lnTo>
                    <a:pt x="32278" y="21515"/>
                  </a:lnTo>
                  <a:cubicBezTo>
                    <a:pt x="32373" y="18538"/>
                    <a:pt x="32445" y="16371"/>
                    <a:pt x="32469" y="13883"/>
                  </a:cubicBezTo>
                  <a:lnTo>
                    <a:pt x="32469" y="13883"/>
                  </a:lnTo>
                  <a:lnTo>
                    <a:pt x="31468" y="14788"/>
                  </a:lnTo>
                  <a:lnTo>
                    <a:pt x="31468" y="15669"/>
                  </a:lnTo>
                  <a:cubicBezTo>
                    <a:pt x="31492" y="17312"/>
                    <a:pt x="31564" y="19098"/>
                    <a:pt x="31623" y="20729"/>
                  </a:cubicBezTo>
                  <a:lnTo>
                    <a:pt x="31623" y="21515"/>
                  </a:lnTo>
                  <a:lnTo>
                    <a:pt x="29528" y="21515"/>
                  </a:lnTo>
                  <a:cubicBezTo>
                    <a:pt x="29587" y="19276"/>
                    <a:pt x="29635" y="18229"/>
                    <a:pt x="29671" y="16669"/>
                  </a:cubicBezTo>
                  <a:lnTo>
                    <a:pt x="29671" y="16669"/>
                  </a:lnTo>
                  <a:lnTo>
                    <a:pt x="28766" y="17479"/>
                  </a:lnTo>
                  <a:cubicBezTo>
                    <a:pt x="28801" y="18526"/>
                    <a:pt x="28837" y="19681"/>
                    <a:pt x="28873" y="20717"/>
                  </a:cubicBezTo>
                  <a:lnTo>
                    <a:pt x="28873" y="21515"/>
                  </a:lnTo>
                  <a:lnTo>
                    <a:pt x="26825" y="21515"/>
                  </a:lnTo>
                  <a:cubicBezTo>
                    <a:pt x="26837" y="20765"/>
                    <a:pt x="26849" y="20098"/>
                    <a:pt x="26861" y="19479"/>
                  </a:cubicBezTo>
                  <a:lnTo>
                    <a:pt x="26861" y="19479"/>
                  </a:lnTo>
                  <a:lnTo>
                    <a:pt x="26111" y="20146"/>
                  </a:lnTo>
                  <a:cubicBezTo>
                    <a:pt x="26111" y="20312"/>
                    <a:pt x="26123" y="20598"/>
                    <a:pt x="26134" y="20753"/>
                  </a:cubicBezTo>
                  <a:lnTo>
                    <a:pt x="26134" y="21515"/>
                  </a:lnTo>
                  <a:lnTo>
                    <a:pt x="25003" y="21515"/>
                  </a:lnTo>
                  <a:lnTo>
                    <a:pt x="24468" y="21991"/>
                  </a:lnTo>
                  <a:cubicBezTo>
                    <a:pt x="27932" y="21931"/>
                    <a:pt x="31278" y="21705"/>
                    <a:pt x="34993" y="21646"/>
                  </a:cubicBezTo>
                  <a:lnTo>
                    <a:pt x="34993" y="23670"/>
                  </a:lnTo>
                  <a:lnTo>
                    <a:pt x="23848" y="23467"/>
                  </a:lnTo>
                  <a:lnTo>
                    <a:pt x="23848" y="22693"/>
                  </a:lnTo>
                  <a:lnTo>
                    <a:pt x="22955" y="23467"/>
                  </a:lnTo>
                  <a:cubicBezTo>
                    <a:pt x="22908" y="26503"/>
                    <a:pt x="22670" y="29682"/>
                    <a:pt x="22622" y="32659"/>
                  </a:cubicBezTo>
                  <a:lnTo>
                    <a:pt x="20979" y="32659"/>
                  </a:lnTo>
                  <a:cubicBezTo>
                    <a:pt x="20943" y="30433"/>
                    <a:pt x="20896" y="27777"/>
                    <a:pt x="20860" y="25384"/>
                  </a:cubicBezTo>
                  <a:lnTo>
                    <a:pt x="19979" y="26301"/>
                  </a:lnTo>
                  <a:cubicBezTo>
                    <a:pt x="19943" y="28408"/>
                    <a:pt x="19907" y="30433"/>
                    <a:pt x="19872" y="32659"/>
                  </a:cubicBezTo>
                  <a:lnTo>
                    <a:pt x="18205" y="32659"/>
                  </a:lnTo>
                  <a:cubicBezTo>
                    <a:pt x="18181" y="32528"/>
                    <a:pt x="18169" y="32385"/>
                    <a:pt x="18169" y="32254"/>
                  </a:cubicBezTo>
                  <a:cubicBezTo>
                    <a:pt x="18157" y="30861"/>
                    <a:pt x="18157" y="29444"/>
                    <a:pt x="18145" y="28063"/>
                  </a:cubicBezTo>
                  <a:lnTo>
                    <a:pt x="17169" y="29087"/>
                  </a:lnTo>
                  <a:cubicBezTo>
                    <a:pt x="17157" y="30254"/>
                    <a:pt x="17133" y="31171"/>
                    <a:pt x="17121" y="32659"/>
                  </a:cubicBezTo>
                  <a:lnTo>
                    <a:pt x="15478" y="32659"/>
                  </a:lnTo>
                  <a:cubicBezTo>
                    <a:pt x="15466" y="31909"/>
                    <a:pt x="15455" y="31385"/>
                    <a:pt x="15443" y="30790"/>
                  </a:cubicBezTo>
                  <a:lnTo>
                    <a:pt x="14419" y="31849"/>
                  </a:lnTo>
                  <a:lnTo>
                    <a:pt x="14419" y="32659"/>
                  </a:lnTo>
                  <a:lnTo>
                    <a:pt x="13633" y="32659"/>
                  </a:lnTo>
                  <a:lnTo>
                    <a:pt x="12811" y="33254"/>
                  </a:lnTo>
                  <a:cubicBezTo>
                    <a:pt x="16288" y="33314"/>
                    <a:pt x="20134" y="33314"/>
                    <a:pt x="23098" y="33373"/>
                  </a:cubicBezTo>
                  <a:lnTo>
                    <a:pt x="23098" y="35005"/>
                  </a:lnTo>
                  <a:lnTo>
                    <a:pt x="11954" y="35207"/>
                  </a:lnTo>
                  <a:lnTo>
                    <a:pt x="11954" y="34064"/>
                  </a:lnTo>
                  <a:lnTo>
                    <a:pt x="11418" y="34635"/>
                  </a:lnTo>
                  <a:cubicBezTo>
                    <a:pt x="11466" y="37707"/>
                    <a:pt x="11585" y="40827"/>
                    <a:pt x="11645" y="43803"/>
                  </a:cubicBezTo>
                  <a:lnTo>
                    <a:pt x="9573" y="43803"/>
                  </a:lnTo>
                  <a:cubicBezTo>
                    <a:pt x="9680" y="41565"/>
                    <a:pt x="9740" y="38862"/>
                    <a:pt x="9763" y="36374"/>
                  </a:cubicBezTo>
                  <a:lnTo>
                    <a:pt x="9763" y="36374"/>
                  </a:lnTo>
                  <a:lnTo>
                    <a:pt x="8763" y="37386"/>
                  </a:lnTo>
                  <a:lnTo>
                    <a:pt x="8763" y="38422"/>
                  </a:lnTo>
                  <a:cubicBezTo>
                    <a:pt x="8787" y="40029"/>
                    <a:pt x="8870" y="41589"/>
                    <a:pt x="8918" y="43184"/>
                  </a:cubicBezTo>
                  <a:lnTo>
                    <a:pt x="8918" y="43803"/>
                  </a:lnTo>
                  <a:lnTo>
                    <a:pt x="6823" y="43803"/>
                  </a:lnTo>
                  <a:cubicBezTo>
                    <a:pt x="6882" y="42315"/>
                    <a:pt x="6930" y="40720"/>
                    <a:pt x="6965" y="39160"/>
                  </a:cubicBezTo>
                  <a:lnTo>
                    <a:pt x="6965" y="39160"/>
                  </a:lnTo>
                  <a:lnTo>
                    <a:pt x="6061" y="40077"/>
                  </a:lnTo>
                  <a:cubicBezTo>
                    <a:pt x="6096" y="41112"/>
                    <a:pt x="6132" y="42124"/>
                    <a:pt x="6168" y="43160"/>
                  </a:cubicBezTo>
                  <a:lnTo>
                    <a:pt x="6168" y="43803"/>
                  </a:lnTo>
                  <a:lnTo>
                    <a:pt x="4120" y="43803"/>
                  </a:lnTo>
                  <a:cubicBezTo>
                    <a:pt x="4132" y="43053"/>
                    <a:pt x="4144" y="42601"/>
                    <a:pt x="4156" y="41970"/>
                  </a:cubicBezTo>
                  <a:lnTo>
                    <a:pt x="4156" y="41970"/>
                  </a:lnTo>
                  <a:lnTo>
                    <a:pt x="3405" y="42744"/>
                  </a:lnTo>
                  <a:cubicBezTo>
                    <a:pt x="3405" y="42910"/>
                    <a:pt x="3417" y="43089"/>
                    <a:pt x="3429" y="43256"/>
                  </a:cubicBezTo>
                  <a:cubicBezTo>
                    <a:pt x="3429" y="43434"/>
                    <a:pt x="3429" y="43637"/>
                    <a:pt x="3429" y="43827"/>
                  </a:cubicBezTo>
                  <a:cubicBezTo>
                    <a:pt x="3102" y="43877"/>
                    <a:pt x="2783" y="43901"/>
                    <a:pt x="2458" y="43901"/>
                  </a:cubicBezTo>
                  <a:cubicBezTo>
                    <a:pt x="2393" y="43901"/>
                    <a:pt x="2328" y="43900"/>
                    <a:pt x="2262" y="43898"/>
                  </a:cubicBezTo>
                  <a:lnTo>
                    <a:pt x="1596" y="44518"/>
                  </a:lnTo>
                  <a:cubicBezTo>
                    <a:pt x="5060" y="44458"/>
                    <a:pt x="8239" y="44399"/>
                    <a:pt x="11954" y="44339"/>
                  </a:cubicBezTo>
                  <a:lnTo>
                    <a:pt x="11954" y="46363"/>
                  </a:lnTo>
                  <a:lnTo>
                    <a:pt x="810" y="46173"/>
                  </a:lnTo>
                  <a:lnTo>
                    <a:pt x="810" y="45399"/>
                  </a:lnTo>
                  <a:lnTo>
                    <a:pt x="84" y="46101"/>
                  </a:lnTo>
                  <a:cubicBezTo>
                    <a:pt x="60" y="47316"/>
                    <a:pt x="24" y="48268"/>
                    <a:pt x="0" y="49744"/>
                  </a:cubicBezTo>
                  <a:lnTo>
                    <a:pt x="12633" y="49744"/>
                  </a:lnTo>
                  <a:cubicBezTo>
                    <a:pt x="12633" y="49006"/>
                    <a:pt x="12621" y="47958"/>
                    <a:pt x="12609" y="47066"/>
                  </a:cubicBezTo>
                  <a:cubicBezTo>
                    <a:pt x="12597" y="46196"/>
                    <a:pt x="12526" y="45268"/>
                    <a:pt x="12490" y="44387"/>
                  </a:cubicBezTo>
                  <a:cubicBezTo>
                    <a:pt x="12490" y="44220"/>
                    <a:pt x="12490" y="43791"/>
                    <a:pt x="12490" y="43791"/>
                  </a:cubicBezTo>
                  <a:lnTo>
                    <a:pt x="14585" y="43791"/>
                  </a:lnTo>
                  <a:cubicBezTo>
                    <a:pt x="14597" y="45280"/>
                    <a:pt x="14490" y="46327"/>
                    <a:pt x="14478" y="47577"/>
                  </a:cubicBezTo>
                  <a:cubicBezTo>
                    <a:pt x="14478" y="48280"/>
                    <a:pt x="14454" y="48994"/>
                    <a:pt x="14443" y="49744"/>
                  </a:cubicBezTo>
                  <a:lnTo>
                    <a:pt x="15383" y="49744"/>
                  </a:lnTo>
                  <a:cubicBezTo>
                    <a:pt x="15383" y="48994"/>
                    <a:pt x="15371" y="47911"/>
                    <a:pt x="15359" y="46994"/>
                  </a:cubicBezTo>
                  <a:cubicBezTo>
                    <a:pt x="15347" y="46137"/>
                    <a:pt x="15276" y="45220"/>
                    <a:pt x="15240" y="44351"/>
                  </a:cubicBezTo>
                  <a:cubicBezTo>
                    <a:pt x="15228" y="44196"/>
                    <a:pt x="15240" y="43791"/>
                    <a:pt x="15240" y="43791"/>
                  </a:cubicBezTo>
                  <a:lnTo>
                    <a:pt x="17300" y="43791"/>
                  </a:lnTo>
                  <a:cubicBezTo>
                    <a:pt x="17276" y="46030"/>
                    <a:pt x="17240" y="47518"/>
                    <a:pt x="17205" y="49744"/>
                  </a:cubicBezTo>
                  <a:lnTo>
                    <a:pt x="18145" y="49744"/>
                  </a:lnTo>
                  <a:cubicBezTo>
                    <a:pt x="18110" y="47506"/>
                    <a:pt x="18074" y="45887"/>
                    <a:pt x="18038" y="43934"/>
                  </a:cubicBezTo>
                  <a:cubicBezTo>
                    <a:pt x="18188" y="43887"/>
                    <a:pt x="18693" y="43859"/>
                    <a:pt x="19175" y="43859"/>
                  </a:cubicBezTo>
                  <a:cubicBezTo>
                    <a:pt x="19538" y="43859"/>
                    <a:pt x="19888" y="43875"/>
                    <a:pt x="20062" y="43910"/>
                  </a:cubicBezTo>
                  <a:cubicBezTo>
                    <a:pt x="20027" y="45851"/>
                    <a:pt x="19991" y="47506"/>
                    <a:pt x="19955" y="49733"/>
                  </a:cubicBezTo>
                  <a:lnTo>
                    <a:pt x="20884" y="49733"/>
                  </a:lnTo>
                  <a:cubicBezTo>
                    <a:pt x="20884" y="48994"/>
                    <a:pt x="20872" y="47851"/>
                    <a:pt x="20860" y="46899"/>
                  </a:cubicBezTo>
                  <a:cubicBezTo>
                    <a:pt x="20848" y="46053"/>
                    <a:pt x="20789" y="45149"/>
                    <a:pt x="20741" y="44303"/>
                  </a:cubicBezTo>
                  <a:lnTo>
                    <a:pt x="20741" y="43791"/>
                  </a:lnTo>
                  <a:lnTo>
                    <a:pt x="22801" y="43791"/>
                  </a:lnTo>
                  <a:cubicBezTo>
                    <a:pt x="22777" y="46018"/>
                    <a:pt x="22741" y="47506"/>
                    <a:pt x="22705" y="49733"/>
                  </a:cubicBezTo>
                  <a:lnTo>
                    <a:pt x="35314" y="49733"/>
                  </a:lnTo>
                  <a:cubicBezTo>
                    <a:pt x="35302" y="48994"/>
                    <a:pt x="35290" y="47554"/>
                    <a:pt x="35278" y="46446"/>
                  </a:cubicBezTo>
                  <a:cubicBezTo>
                    <a:pt x="35267" y="45756"/>
                    <a:pt x="35219" y="44994"/>
                    <a:pt x="35195" y="44303"/>
                  </a:cubicBezTo>
                  <a:lnTo>
                    <a:pt x="35195" y="43791"/>
                  </a:lnTo>
                  <a:lnTo>
                    <a:pt x="37291" y="43791"/>
                  </a:lnTo>
                  <a:cubicBezTo>
                    <a:pt x="37303" y="45280"/>
                    <a:pt x="37195" y="46315"/>
                    <a:pt x="37183" y="47566"/>
                  </a:cubicBezTo>
                  <a:cubicBezTo>
                    <a:pt x="37183" y="48268"/>
                    <a:pt x="37172" y="48994"/>
                    <a:pt x="37148" y="49733"/>
                  </a:cubicBezTo>
                  <a:lnTo>
                    <a:pt x="38088" y="49733"/>
                  </a:lnTo>
                  <a:cubicBezTo>
                    <a:pt x="38088" y="48994"/>
                    <a:pt x="38076" y="47899"/>
                    <a:pt x="38065" y="46982"/>
                  </a:cubicBezTo>
                  <a:cubicBezTo>
                    <a:pt x="38053" y="46113"/>
                    <a:pt x="37981" y="45208"/>
                    <a:pt x="37945" y="44351"/>
                  </a:cubicBezTo>
                  <a:cubicBezTo>
                    <a:pt x="37945" y="44184"/>
                    <a:pt x="37945" y="43791"/>
                    <a:pt x="37945" y="43791"/>
                  </a:cubicBezTo>
                  <a:lnTo>
                    <a:pt x="40005" y="43791"/>
                  </a:lnTo>
                  <a:cubicBezTo>
                    <a:pt x="39981" y="46018"/>
                    <a:pt x="39946" y="47506"/>
                    <a:pt x="39910" y="49733"/>
                  </a:cubicBezTo>
                  <a:lnTo>
                    <a:pt x="40851" y="49733"/>
                  </a:lnTo>
                  <a:cubicBezTo>
                    <a:pt x="40815" y="47506"/>
                    <a:pt x="40779" y="46018"/>
                    <a:pt x="40743" y="43791"/>
                  </a:cubicBezTo>
                  <a:lnTo>
                    <a:pt x="42756" y="43791"/>
                  </a:lnTo>
                  <a:cubicBezTo>
                    <a:pt x="42732" y="46018"/>
                    <a:pt x="42696" y="47506"/>
                    <a:pt x="42660" y="49733"/>
                  </a:cubicBezTo>
                  <a:lnTo>
                    <a:pt x="43601" y="49733"/>
                  </a:lnTo>
                  <a:cubicBezTo>
                    <a:pt x="43565" y="47506"/>
                    <a:pt x="43529" y="45875"/>
                    <a:pt x="43494" y="43934"/>
                  </a:cubicBezTo>
                  <a:cubicBezTo>
                    <a:pt x="43650" y="43887"/>
                    <a:pt x="44166" y="43859"/>
                    <a:pt x="44647" y="43859"/>
                  </a:cubicBezTo>
                  <a:cubicBezTo>
                    <a:pt x="45009" y="43859"/>
                    <a:pt x="45352" y="43875"/>
                    <a:pt x="45506" y="43910"/>
                  </a:cubicBezTo>
                  <a:cubicBezTo>
                    <a:pt x="45482" y="45851"/>
                    <a:pt x="45446" y="47506"/>
                    <a:pt x="45411" y="49733"/>
                  </a:cubicBezTo>
                  <a:lnTo>
                    <a:pt x="56543" y="49733"/>
                  </a:lnTo>
                  <a:lnTo>
                    <a:pt x="56543" y="49137"/>
                  </a:lnTo>
                  <a:cubicBezTo>
                    <a:pt x="53759" y="49039"/>
                    <a:pt x="51400" y="48968"/>
                    <a:pt x="48836" y="48968"/>
                  </a:cubicBezTo>
                  <a:cubicBezTo>
                    <a:pt x="47968" y="48968"/>
                    <a:pt x="47076" y="48976"/>
                    <a:pt x="46137" y="48994"/>
                  </a:cubicBezTo>
                  <a:lnTo>
                    <a:pt x="46137" y="47292"/>
                  </a:lnTo>
                  <a:cubicBezTo>
                    <a:pt x="49852" y="47232"/>
                    <a:pt x="52828" y="47173"/>
                    <a:pt x="56543" y="47113"/>
                  </a:cubicBezTo>
                  <a:lnTo>
                    <a:pt x="56543" y="46363"/>
                  </a:lnTo>
                  <a:cubicBezTo>
                    <a:pt x="52816" y="46304"/>
                    <a:pt x="49852" y="46244"/>
                    <a:pt x="46137" y="46173"/>
                  </a:cubicBezTo>
                  <a:lnTo>
                    <a:pt x="46137" y="44541"/>
                  </a:lnTo>
                  <a:cubicBezTo>
                    <a:pt x="49852" y="44482"/>
                    <a:pt x="52828" y="44422"/>
                    <a:pt x="56543" y="44363"/>
                  </a:cubicBezTo>
                  <a:lnTo>
                    <a:pt x="56543" y="43803"/>
                  </a:lnTo>
                  <a:lnTo>
                    <a:pt x="54983" y="43803"/>
                  </a:lnTo>
                  <a:cubicBezTo>
                    <a:pt x="55138" y="40088"/>
                    <a:pt x="55221" y="36374"/>
                    <a:pt x="55162" y="32659"/>
                  </a:cubicBezTo>
                  <a:lnTo>
                    <a:pt x="56543" y="32659"/>
                  </a:lnTo>
                  <a:lnTo>
                    <a:pt x="56543" y="31897"/>
                  </a:lnTo>
                  <a:cubicBezTo>
                    <a:pt x="52828" y="31849"/>
                    <a:pt x="49625" y="31790"/>
                    <a:pt x="46089" y="31730"/>
                  </a:cubicBezTo>
                  <a:cubicBezTo>
                    <a:pt x="46077" y="31206"/>
                    <a:pt x="46054" y="30647"/>
                    <a:pt x="46054" y="30087"/>
                  </a:cubicBezTo>
                  <a:cubicBezTo>
                    <a:pt x="49566" y="30028"/>
                    <a:pt x="52828" y="29968"/>
                    <a:pt x="56543" y="29909"/>
                  </a:cubicBezTo>
                  <a:lnTo>
                    <a:pt x="56543" y="29194"/>
                  </a:lnTo>
                  <a:cubicBezTo>
                    <a:pt x="53721" y="29086"/>
                    <a:pt x="51326" y="29018"/>
                    <a:pt x="48709" y="29018"/>
                  </a:cubicBezTo>
                  <a:cubicBezTo>
                    <a:pt x="47880" y="29018"/>
                    <a:pt x="47030" y="29025"/>
                    <a:pt x="46137" y="29040"/>
                  </a:cubicBezTo>
                  <a:lnTo>
                    <a:pt x="46137" y="27313"/>
                  </a:lnTo>
                  <a:cubicBezTo>
                    <a:pt x="46244" y="27301"/>
                    <a:pt x="46351" y="27289"/>
                    <a:pt x="46458" y="27289"/>
                  </a:cubicBezTo>
                  <a:cubicBezTo>
                    <a:pt x="49102" y="27265"/>
                    <a:pt x="51697" y="27242"/>
                    <a:pt x="54340" y="27206"/>
                  </a:cubicBezTo>
                  <a:cubicBezTo>
                    <a:pt x="55090" y="27194"/>
                    <a:pt x="55805" y="27158"/>
                    <a:pt x="56543" y="27123"/>
                  </a:cubicBezTo>
                  <a:lnTo>
                    <a:pt x="56543" y="26444"/>
                  </a:lnTo>
                  <a:cubicBezTo>
                    <a:pt x="53712" y="26335"/>
                    <a:pt x="51321" y="26268"/>
                    <a:pt x="48707" y="26268"/>
                  </a:cubicBezTo>
                  <a:cubicBezTo>
                    <a:pt x="47880" y="26268"/>
                    <a:pt x="47030" y="26275"/>
                    <a:pt x="46137" y="26289"/>
                  </a:cubicBezTo>
                  <a:lnTo>
                    <a:pt x="46137" y="24587"/>
                  </a:lnTo>
                  <a:cubicBezTo>
                    <a:pt x="49864" y="24527"/>
                    <a:pt x="52828" y="24468"/>
                    <a:pt x="56543" y="24408"/>
                  </a:cubicBezTo>
                  <a:lnTo>
                    <a:pt x="56543" y="23646"/>
                  </a:lnTo>
                  <a:cubicBezTo>
                    <a:pt x="52816" y="23586"/>
                    <a:pt x="49852" y="23527"/>
                    <a:pt x="46137" y="23467"/>
                  </a:cubicBezTo>
                  <a:lnTo>
                    <a:pt x="46137" y="21836"/>
                  </a:lnTo>
                  <a:cubicBezTo>
                    <a:pt x="49864" y="21777"/>
                    <a:pt x="52828" y="21717"/>
                    <a:pt x="56543" y="21658"/>
                  </a:cubicBezTo>
                  <a:lnTo>
                    <a:pt x="56543" y="21181"/>
                  </a:lnTo>
                  <a:cubicBezTo>
                    <a:pt x="56454" y="21185"/>
                    <a:pt x="56365" y="21187"/>
                    <a:pt x="56276" y="21187"/>
                  </a:cubicBezTo>
                  <a:cubicBezTo>
                    <a:pt x="55818" y="21187"/>
                    <a:pt x="55361" y="21134"/>
                    <a:pt x="54912" y="21015"/>
                  </a:cubicBezTo>
                  <a:cubicBezTo>
                    <a:pt x="55067" y="17276"/>
                    <a:pt x="55221" y="13335"/>
                    <a:pt x="55162" y="9620"/>
                  </a:cubicBezTo>
                  <a:lnTo>
                    <a:pt x="56543" y="9620"/>
                  </a:lnTo>
                  <a:lnTo>
                    <a:pt x="56543" y="9192"/>
                  </a:lnTo>
                  <a:cubicBezTo>
                    <a:pt x="52816" y="9132"/>
                    <a:pt x="49852" y="9073"/>
                    <a:pt x="46137" y="9025"/>
                  </a:cubicBezTo>
                  <a:lnTo>
                    <a:pt x="46137" y="7394"/>
                  </a:lnTo>
                  <a:cubicBezTo>
                    <a:pt x="49864" y="7334"/>
                    <a:pt x="52828" y="7275"/>
                    <a:pt x="56543" y="7215"/>
                  </a:cubicBezTo>
                  <a:lnTo>
                    <a:pt x="56543" y="6489"/>
                  </a:lnTo>
                  <a:cubicBezTo>
                    <a:pt x="53759" y="6391"/>
                    <a:pt x="51400" y="6320"/>
                    <a:pt x="48836" y="6320"/>
                  </a:cubicBezTo>
                  <a:cubicBezTo>
                    <a:pt x="47968" y="6320"/>
                    <a:pt x="47076" y="6328"/>
                    <a:pt x="46137" y="6346"/>
                  </a:cubicBezTo>
                  <a:lnTo>
                    <a:pt x="46137" y="4632"/>
                  </a:lnTo>
                  <a:cubicBezTo>
                    <a:pt x="49864" y="4572"/>
                    <a:pt x="52828" y="4513"/>
                    <a:pt x="56543" y="4453"/>
                  </a:cubicBezTo>
                  <a:lnTo>
                    <a:pt x="56543" y="3739"/>
                  </a:lnTo>
                  <a:cubicBezTo>
                    <a:pt x="53712" y="3630"/>
                    <a:pt x="51321" y="3563"/>
                    <a:pt x="48707" y="3563"/>
                  </a:cubicBezTo>
                  <a:cubicBezTo>
                    <a:pt x="47880" y="3563"/>
                    <a:pt x="47030" y="3570"/>
                    <a:pt x="46137" y="3584"/>
                  </a:cubicBezTo>
                  <a:lnTo>
                    <a:pt x="46137" y="1881"/>
                  </a:lnTo>
                  <a:cubicBezTo>
                    <a:pt x="49864" y="1822"/>
                    <a:pt x="52828" y="1762"/>
                    <a:pt x="56543" y="1703"/>
                  </a:cubicBezTo>
                  <a:lnTo>
                    <a:pt x="56543" y="965"/>
                  </a:lnTo>
                  <a:cubicBezTo>
                    <a:pt x="55055" y="917"/>
                    <a:pt x="53340" y="869"/>
                    <a:pt x="51721" y="846"/>
                  </a:cubicBezTo>
                  <a:cubicBezTo>
                    <a:pt x="51098" y="838"/>
                    <a:pt x="50517" y="835"/>
                    <a:pt x="49937" y="835"/>
                  </a:cubicBezTo>
                  <a:cubicBezTo>
                    <a:pt x="48777" y="835"/>
                    <a:pt x="47621" y="846"/>
                    <a:pt x="46137" y="846"/>
                  </a:cubicBezTo>
                  <a:lnTo>
                    <a:pt x="46137" y="0"/>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498850" y="4648625"/>
              <a:ext cx="23250" cy="43775"/>
            </a:xfrm>
            <a:custGeom>
              <a:rect b="b" l="l" r="r" t="t"/>
              <a:pathLst>
                <a:path extrusionOk="0" h="1751" w="930">
                  <a:moveTo>
                    <a:pt x="906" y="0"/>
                  </a:moveTo>
                  <a:lnTo>
                    <a:pt x="13" y="893"/>
                  </a:lnTo>
                  <a:cubicBezTo>
                    <a:pt x="13" y="1191"/>
                    <a:pt x="1" y="1750"/>
                    <a:pt x="1" y="1750"/>
                  </a:cubicBezTo>
                  <a:lnTo>
                    <a:pt x="930" y="1750"/>
                  </a:lnTo>
                  <a:cubicBezTo>
                    <a:pt x="918" y="1012"/>
                    <a:pt x="918" y="584"/>
                    <a:pt x="906" y="0"/>
                  </a:cubicBez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14"/>
          <p:cNvSpPr/>
          <p:nvPr/>
        </p:nvSpPr>
        <p:spPr>
          <a:xfrm>
            <a:off x="2" y="0"/>
            <a:ext cx="9144000" cy="5143500"/>
          </a:xfrm>
          <a:prstGeom prst="frame">
            <a:avLst>
              <a:gd fmla="val 2370" name="adj1"/>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0" y="3863177"/>
            <a:ext cx="1280100" cy="1280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15"/>
          <p:cNvSpPr txBox="1"/>
          <p:nvPr>
            <p:ph type="title"/>
          </p:nvPr>
        </p:nvSpPr>
        <p:spPr>
          <a:xfrm>
            <a:off x="266925" y="411475"/>
            <a:ext cx="4819500" cy="948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SzPts val="990"/>
              <a:buNone/>
            </a:pPr>
            <a:r>
              <a:rPr b="1" lang="en" sz="2400">
                <a:latin typeface="Times New Roman"/>
                <a:ea typeface="Times New Roman"/>
                <a:cs typeface="Times New Roman"/>
                <a:sym typeface="Times New Roman"/>
              </a:rPr>
              <a:t>Automated Wine R</a:t>
            </a:r>
            <a:r>
              <a:rPr b="1" lang="en" sz="2400">
                <a:latin typeface="Times New Roman"/>
                <a:ea typeface="Times New Roman"/>
                <a:cs typeface="Times New Roman"/>
                <a:sym typeface="Times New Roman"/>
              </a:rPr>
              <a:t>ecommendation </a:t>
            </a:r>
            <a:endParaRPr b="1" sz="2400">
              <a:latin typeface="Times New Roman"/>
              <a:ea typeface="Times New Roman"/>
              <a:cs typeface="Times New Roman"/>
              <a:sym typeface="Times New Roman"/>
            </a:endParaRPr>
          </a:p>
        </p:txBody>
      </p:sp>
      <p:sp>
        <p:nvSpPr>
          <p:cNvPr id="83" name="Google Shape;83;p15"/>
          <p:cNvSpPr txBox="1"/>
          <p:nvPr>
            <p:ph idx="4294967295" type="subTitle"/>
          </p:nvPr>
        </p:nvSpPr>
        <p:spPr>
          <a:xfrm>
            <a:off x="0" y="2373600"/>
            <a:ext cx="2807400" cy="701400"/>
          </a:xfrm>
          <a:prstGeom prst="rect">
            <a:avLst/>
          </a:prstGeom>
          <a:solidFill>
            <a:schemeClr val="accent3"/>
          </a:solidFill>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Times New Roman"/>
                <a:ea typeface="Times New Roman"/>
                <a:cs typeface="Times New Roman"/>
                <a:sym typeface="Times New Roman"/>
              </a:rPr>
              <a:t>Group members:</a:t>
            </a:r>
            <a:r>
              <a:rPr lang="en" sz="1200">
                <a:latin typeface="Times New Roman"/>
                <a:ea typeface="Times New Roman"/>
                <a:cs typeface="Times New Roman"/>
                <a:sym typeface="Times New Roman"/>
              </a:rPr>
              <a:t> Aitong Su, Emily Ziyi Xiao, George Li, Han Wang</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200">
              <a:highlight>
                <a:schemeClr val="lt2"/>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grpSp>
        <p:nvGrpSpPr>
          <p:cNvPr id="88" name="Google Shape;88;p16"/>
          <p:cNvGrpSpPr/>
          <p:nvPr/>
        </p:nvGrpSpPr>
        <p:grpSpPr>
          <a:xfrm>
            <a:off x="6808445" y="1607525"/>
            <a:ext cx="811049" cy="810989"/>
            <a:chOff x="6808445" y="1455125"/>
            <a:chExt cx="811049" cy="810989"/>
          </a:xfrm>
        </p:grpSpPr>
        <p:sp>
          <p:nvSpPr>
            <p:cNvPr id="89" name="Google Shape;89;p16"/>
            <p:cNvSpPr/>
            <p:nvPr/>
          </p:nvSpPr>
          <p:spPr>
            <a:xfrm>
              <a:off x="6808445" y="1523660"/>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6"/>
            <p:cNvSpPr/>
            <p:nvPr/>
          </p:nvSpPr>
          <p:spPr>
            <a:xfrm>
              <a:off x="6876982" y="1455125"/>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1" name="Google Shape;91;p16"/>
          <p:cNvGrpSpPr/>
          <p:nvPr/>
        </p:nvGrpSpPr>
        <p:grpSpPr>
          <a:xfrm>
            <a:off x="4135563" y="1607525"/>
            <a:ext cx="811048" cy="810989"/>
            <a:chOff x="4135563" y="1455125"/>
            <a:chExt cx="811048" cy="810989"/>
          </a:xfrm>
        </p:grpSpPr>
        <p:sp>
          <p:nvSpPr>
            <p:cNvPr id="92" name="Google Shape;92;p16"/>
            <p:cNvSpPr/>
            <p:nvPr/>
          </p:nvSpPr>
          <p:spPr>
            <a:xfrm>
              <a:off x="4135563" y="1523660"/>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6"/>
            <p:cNvSpPr/>
            <p:nvPr/>
          </p:nvSpPr>
          <p:spPr>
            <a:xfrm>
              <a:off x="4204099" y="1455125"/>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4" name="Google Shape;94;p16"/>
          <p:cNvGrpSpPr/>
          <p:nvPr/>
        </p:nvGrpSpPr>
        <p:grpSpPr>
          <a:xfrm>
            <a:off x="1461275" y="1607525"/>
            <a:ext cx="811048" cy="810989"/>
            <a:chOff x="1461275" y="1455125"/>
            <a:chExt cx="811048" cy="810989"/>
          </a:xfrm>
        </p:grpSpPr>
        <p:sp>
          <p:nvSpPr>
            <p:cNvPr id="95" name="Google Shape;95;p16"/>
            <p:cNvSpPr/>
            <p:nvPr/>
          </p:nvSpPr>
          <p:spPr>
            <a:xfrm>
              <a:off x="1461275" y="1523660"/>
              <a:ext cx="742512" cy="742454"/>
            </a:xfrm>
            <a:custGeom>
              <a:rect b="b" l="l" r="r" t="t"/>
              <a:pathLst>
                <a:path extrusionOk="0" h="22956" w="22956">
                  <a:moveTo>
                    <a:pt x="0" y="1"/>
                  </a:moveTo>
                  <a:lnTo>
                    <a:pt x="0" y="22956"/>
                  </a:lnTo>
                  <a:lnTo>
                    <a:pt x="22956" y="22956"/>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6"/>
            <p:cNvSpPr/>
            <p:nvPr/>
          </p:nvSpPr>
          <p:spPr>
            <a:xfrm>
              <a:off x="1529811" y="1455125"/>
              <a:ext cx="742512" cy="742454"/>
            </a:xfrm>
            <a:custGeom>
              <a:rect b="b" l="l" r="r" t="t"/>
              <a:pathLst>
                <a:path extrusionOk="0" fill="none" h="22956" w="22956">
                  <a:moveTo>
                    <a:pt x="1" y="0"/>
                  </a:moveTo>
                  <a:lnTo>
                    <a:pt x="22956" y="0"/>
                  </a:lnTo>
                  <a:lnTo>
                    <a:pt x="22956" y="22956"/>
                  </a:lnTo>
                  <a:lnTo>
                    <a:pt x="1" y="22956"/>
                  </a:lnTo>
                  <a:close/>
                </a:path>
              </a:pathLst>
            </a:custGeom>
            <a:noFill/>
            <a:ln cap="flat" cmpd="sng" w="19050">
              <a:solidFill>
                <a:schemeClr val="accent1"/>
              </a:solidFill>
              <a:prstDash val="solid"/>
              <a:miter lim="11906"/>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16"/>
          <p:cNvGrpSpPr/>
          <p:nvPr/>
        </p:nvGrpSpPr>
        <p:grpSpPr>
          <a:xfrm>
            <a:off x="0" y="2712850"/>
            <a:ext cx="8047800" cy="1354450"/>
            <a:chOff x="0" y="2408050"/>
            <a:chExt cx="8047800" cy="1354450"/>
          </a:xfrm>
        </p:grpSpPr>
        <p:cxnSp>
          <p:nvCxnSpPr>
            <p:cNvPr id="98" name="Google Shape;98;p16"/>
            <p:cNvCxnSpPr/>
            <p:nvPr/>
          </p:nvCxnSpPr>
          <p:spPr>
            <a:xfrm>
              <a:off x="0" y="2408050"/>
              <a:ext cx="8047800" cy="0"/>
            </a:xfrm>
            <a:prstGeom prst="straightConnector1">
              <a:avLst/>
            </a:prstGeom>
            <a:noFill/>
            <a:ln cap="flat" cmpd="sng" w="19050">
              <a:solidFill>
                <a:schemeClr val="accent3"/>
              </a:solidFill>
              <a:prstDash val="solid"/>
              <a:round/>
              <a:headEnd len="sm" w="sm" type="none"/>
              <a:tailEnd len="sm" w="sm" type="none"/>
            </a:ln>
          </p:spPr>
        </p:cxnSp>
        <p:cxnSp>
          <p:nvCxnSpPr>
            <p:cNvPr id="99" name="Google Shape;99;p16"/>
            <p:cNvCxnSpPr/>
            <p:nvPr/>
          </p:nvCxnSpPr>
          <p:spPr>
            <a:xfrm rot="10800000">
              <a:off x="1613700" y="3762500"/>
              <a:ext cx="556500" cy="0"/>
            </a:xfrm>
            <a:prstGeom prst="straightConnector1">
              <a:avLst/>
            </a:prstGeom>
            <a:noFill/>
            <a:ln cap="flat" cmpd="sng" w="19050">
              <a:solidFill>
                <a:schemeClr val="accent3"/>
              </a:solidFill>
              <a:prstDash val="solid"/>
              <a:round/>
              <a:headEnd len="sm" w="sm" type="none"/>
              <a:tailEnd len="sm" w="sm" type="none"/>
            </a:ln>
          </p:spPr>
        </p:cxnSp>
        <p:cxnSp>
          <p:nvCxnSpPr>
            <p:cNvPr id="100" name="Google Shape;100;p16"/>
            <p:cNvCxnSpPr/>
            <p:nvPr/>
          </p:nvCxnSpPr>
          <p:spPr>
            <a:xfrm rot="10800000">
              <a:off x="4293825" y="3762500"/>
              <a:ext cx="556500" cy="0"/>
            </a:xfrm>
            <a:prstGeom prst="straightConnector1">
              <a:avLst/>
            </a:prstGeom>
            <a:noFill/>
            <a:ln cap="flat" cmpd="sng" w="19050">
              <a:solidFill>
                <a:schemeClr val="accent3"/>
              </a:solidFill>
              <a:prstDash val="solid"/>
              <a:round/>
              <a:headEnd len="sm" w="sm" type="none"/>
              <a:tailEnd len="sm" w="sm" type="none"/>
            </a:ln>
          </p:spPr>
        </p:cxnSp>
        <p:cxnSp>
          <p:nvCxnSpPr>
            <p:cNvPr id="101" name="Google Shape;101;p16"/>
            <p:cNvCxnSpPr/>
            <p:nvPr/>
          </p:nvCxnSpPr>
          <p:spPr>
            <a:xfrm rot="10800000">
              <a:off x="6966575" y="3762500"/>
              <a:ext cx="556500" cy="0"/>
            </a:xfrm>
            <a:prstGeom prst="straightConnector1">
              <a:avLst/>
            </a:prstGeom>
            <a:noFill/>
            <a:ln cap="flat" cmpd="sng" w="19050">
              <a:solidFill>
                <a:schemeClr val="accent3"/>
              </a:solidFill>
              <a:prstDash val="solid"/>
              <a:round/>
              <a:headEnd len="sm" w="sm" type="none"/>
              <a:tailEnd len="sm" w="sm" type="none"/>
            </a:ln>
          </p:spPr>
        </p:cxnSp>
      </p:grpSp>
      <p:sp>
        <p:nvSpPr>
          <p:cNvPr id="102" name="Google Shape;102;p16"/>
          <p:cNvSpPr txBox="1"/>
          <p:nvPr>
            <p:ph type="title"/>
          </p:nvPr>
        </p:nvSpPr>
        <p:spPr>
          <a:xfrm>
            <a:off x="603383" y="431500"/>
            <a:ext cx="7793400" cy="572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n">
                <a:latin typeface="Times New Roman"/>
                <a:ea typeface="Times New Roman"/>
                <a:cs typeface="Times New Roman"/>
                <a:sym typeface="Times New Roman"/>
              </a:rPr>
              <a:t>Consumers’ Journey </a:t>
            </a:r>
            <a:endParaRPr>
              <a:latin typeface="Times New Roman"/>
              <a:ea typeface="Times New Roman"/>
              <a:cs typeface="Times New Roman"/>
              <a:sym typeface="Times New Roman"/>
            </a:endParaRPr>
          </a:p>
        </p:txBody>
      </p:sp>
      <p:sp>
        <p:nvSpPr>
          <p:cNvPr id="103" name="Google Shape;103;p16"/>
          <p:cNvSpPr txBox="1"/>
          <p:nvPr/>
        </p:nvSpPr>
        <p:spPr>
          <a:xfrm>
            <a:off x="3255300" y="2869420"/>
            <a:ext cx="2633400" cy="53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2100">
                <a:solidFill>
                  <a:schemeClr val="dk1"/>
                </a:solidFill>
                <a:latin typeface="Oswald"/>
                <a:ea typeface="Oswald"/>
                <a:cs typeface="Oswald"/>
                <a:sym typeface="Oswald"/>
              </a:rPr>
              <a:t>Selections </a:t>
            </a:r>
            <a:endParaRPr b="0" i="0" sz="2100" u="none" cap="none" strike="noStrike">
              <a:solidFill>
                <a:schemeClr val="dk1"/>
              </a:solidFill>
              <a:latin typeface="Oswald"/>
              <a:ea typeface="Oswald"/>
              <a:cs typeface="Oswald"/>
              <a:sym typeface="Oswald"/>
            </a:endParaRPr>
          </a:p>
        </p:txBody>
      </p:sp>
      <p:sp>
        <p:nvSpPr>
          <p:cNvPr id="104" name="Google Shape;104;p16"/>
          <p:cNvSpPr txBox="1"/>
          <p:nvPr/>
        </p:nvSpPr>
        <p:spPr>
          <a:xfrm>
            <a:off x="3312600" y="3324820"/>
            <a:ext cx="2518800" cy="75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2"/>
                </a:solidFill>
                <a:latin typeface="Titillium Web"/>
                <a:ea typeface="Titillium Web"/>
                <a:cs typeface="Titillium Web"/>
                <a:sym typeface="Titillium Web"/>
              </a:rPr>
              <a:t>Choosing the favorite  from thousands of wine</a:t>
            </a:r>
            <a:endParaRPr b="0" i="0" sz="1500" u="none" cap="none" strike="noStrike">
              <a:solidFill>
                <a:schemeClr val="dk2"/>
              </a:solidFill>
              <a:latin typeface="Titillium Web"/>
              <a:ea typeface="Titillium Web"/>
              <a:cs typeface="Titillium Web"/>
              <a:sym typeface="Titillium Web"/>
            </a:endParaRPr>
          </a:p>
        </p:txBody>
      </p:sp>
      <p:sp>
        <p:nvSpPr>
          <p:cNvPr id="105" name="Google Shape;105;p16"/>
          <p:cNvSpPr txBox="1"/>
          <p:nvPr/>
        </p:nvSpPr>
        <p:spPr>
          <a:xfrm>
            <a:off x="582325" y="2869420"/>
            <a:ext cx="2633700" cy="53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2100">
                <a:solidFill>
                  <a:schemeClr val="dk1"/>
                </a:solidFill>
                <a:latin typeface="Oswald"/>
                <a:ea typeface="Oswald"/>
                <a:cs typeface="Oswald"/>
                <a:sym typeface="Oswald"/>
              </a:rPr>
              <a:t>Awareness</a:t>
            </a:r>
            <a:endParaRPr b="0" i="0" sz="2100" u="none" cap="none" strike="noStrike">
              <a:solidFill>
                <a:schemeClr val="dk1"/>
              </a:solidFill>
              <a:latin typeface="Oswald"/>
              <a:ea typeface="Oswald"/>
              <a:cs typeface="Oswald"/>
              <a:sym typeface="Oswald"/>
            </a:endParaRPr>
          </a:p>
        </p:txBody>
      </p:sp>
      <p:sp>
        <p:nvSpPr>
          <p:cNvPr id="106" name="Google Shape;106;p16"/>
          <p:cNvSpPr txBox="1"/>
          <p:nvPr/>
        </p:nvSpPr>
        <p:spPr>
          <a:xfrm>
            <a:off x="639725" y="3324820"/>
            <a:ext cx="2518800" cy="75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2"/>
                </a:solidFill>
                <a:latin typeface="Titillium Web"/>
                <a:ea typeface="Titillium Web"/>
                <a:cs typeface="Titillium Web"/>
                <a:sym typeface="Titillium Web"/>
              </a:rPr>
              <a:t>Start shopping for wine</a:t>
            </a:r>
            <a:endParaRPr b="0" i="0" sz="1500" u="none" cap="none" strike="noStrike">
              <a:solidFill>
                <a:schemeClr val="dk2"/>
              </a:solidFill>
              <a:latin typeface="Titillium Web"/>
              <a:ea typeface="Titillium Web"/>
              <a:cs typeface="Titillium Web"/>
              <a:sym typeface="Titillium Web"/>
            </a:endParaRPr>
          </a:p>
        </p:txBody>
      </p:sp>
      <p:sp>
        <p:nvSpPr>
          <p:cNvPr id="107" name="Google Shape;107;p16"/>
          <p:cNvSpPr txBox="1"/>
          <p:nvPr/>
        </p:nvSpPr>
        <p:spPr>
          <a:xfrm>
            <a:off x="5928125" y="2869420"/>
            <a:ext cx="2633400" cy="53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lang="en" sz="2100">
                <a:solidFill>
                  <a:schemeClr val="dk1"/>
                </a:solidFill>
                <a:latin typeface="Oswald"/>
                <a:ea typeface="Oswald"/>
                <a:cs typeface="Oswald"/>
                <a:sym typeface="Oswald"/>
              </a:rPr>
              <a:t>Decisions</a:t>
            </a:r>
            <a:endParaRPr b="0" i="0" sz="2100" u="none" cap="none" strike="noStrike">
              <a:solidFill>
                <a:schemeClr val="dk1"/>
              </a:solidFill>
              <a:latin typeface="Oswald"/>
              <a:ea typeface="Oswald"/>
              <a:cs typeface="Oswald"/>
              <a:sym typeface="Oswald"/>
            </a:endParaRPr>
          </a:p>
        </p:txBody>
      </p:sp>
      <p:sp>
        <p:nvSpPr>
          <p:cNvPr id="108" name="Google Shape;108;p16"/>
          <p:cNvSpPr txBox="1"/>
          <p:nvPr/>
        </p:nvSpPr>
        <p:spPr>
          <a:xfrm>
            <a:off x="5985492" y="3248620"/>
            <a:ext cx="2518800" cy="753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solidFill>
                  <a:schemeClr val="dk2"/>
                </a:solidFill>
                <a:latin typeface="Titillium Web"/>
                <a:ea typeface="Titillium Web"/>
                <a:cs typeface="Titillium Web"/>
                <a:sym typeface="Titillium Web"/>
              </a:rPr>
              <a:t>Making the purchases through on/off-premise channels</a:t>
            </a:r>
            <a:endParaRPr b="0" i="0" sz="1500" u="none" cap="none" strike="noStrike">
              <a:solidFill>
                <a:schemeClr val="dk2"/>
              </a:solidFill>
              <a:latin typeface="Titillium Web"/>
              <a:ea typeface="Titillium Web"/>
              <a:cs typeface="Titillium Web"/>
              <a:sym typeface="Titillium Web"/>
            </a:endParaRPr>
          </a:p>
        </p:txBody>
      </p:sp>
      <p:sp>
        <p:nvSpPr>
          <p:cNvPr id="109" name="Google Shape;109;p16"/>
          <p:cNvSpPr/>
          <p:nvPr/>
        </p:nvSpPr>
        <p:spPr>
          <a:xfrm>
            <a:off x="1839725" y="2657550"/>
            <a:ext cx="118800" cy="118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6"/>
          <p:cNvSpPr/>
          <p:nvPr/>
        </p:nvSpPr>
        <p:spPr>
          <a:xfrm>
            <a:off x="4512625" y="2657550"/>
            <a:ext cx="118800" cy="118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6"/>
          <p:cNvSpPr/>
          <p:nvPr/>
        </p:nvSpPr>
        <p:spPr>
          <a:xfrm>
            <a:off x="7185525" y="2657550"/>
            <a:ext cx="118800" cy="1188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2" name="Google Shape;112;p16"/>
          <p:cNvGrpSpPr/>
          <p:nvPr/>
        </p:nvGrpSpPr>
        <p:grpSpPr>
          <a:xfrm>
            <a:off x="7001632" y="1750363"/>
            <a:ext cx="488087" cy="487749"/>
            <a:chOff x="6694275" y="1249375"/>
            <a:chExt cx="397400" cy="397125"/>
          </a:xfrm>
        </p:grpSpPr>
        <p:sp>
          <p:nvSpPr>
            <p:cNvPr id="113" name="Google Shape;113;p16"/>
            <p:cNvSpPr/>
            <p:nvPr/>
          </p:nvSpPr>
          <p:spPr>
            <a:xfrm>
              <a:off x="6694275" y="1249375"/>
              <a:ext cx="397400" cy="397125"/>
            </a:xfrm>
            <a:custGeom>
              <a:rect b="b" l="l" r="r" t="t"/>
              <a:pathLst>
                <a:path extrusionOk="0" h="15885" w="15896">
                  <a:moveTo>
                    <a:pt x="3632" y="608"/>
                  </a:moveTo>
                  <a:lnTo>
                    <a:pt x="3632" y="977"/>
                  </a:lnTo>
                  <a:lnTo>
                    <a:pt x="2930" y="977"/>
                  </a:lnTo>
                  <a:lnTo>
                    <a:pt x="2930" y="608"/>
                  </a:lnTo>
                  <a:close/>
                  <a:moveTo>
                    <a:pt x="8299" y="608"/>
                  </a:moveTo>
                  <a:lnTo>
                    <a:pt x="8299" y="977"/>
                  </a:lnTo>
                  <a:lnTo>
                    <a:pt x="7597" y="977"/>
                  </a:lnTo>
                  <a:lnTo>
                    <a:pt x="7597" y="608"/>
                  </a:lnTo>
                  <a:close/>
                  <a:moveTo>
                    <a:pt x="12978" y="608"/>
                  </a:moveTo>
                  <a:lnTo>
                    <a:pt x="12978" y="977"/>
                  </a:lnTo>
                  <a:lnTo>
                    <a:pt x="12276" y="977"/>
                  </a:lnTo>
                  <a:lnTo>
                    <a:pt x="12276" y="608"/>
                  </a:lnTo>
                  <a:close/>
                  <a:moveTo>
                    <a:pt x="3632" y="1608"/>
                  </a:moveTo>
                  <a:lnTo>
                    <a:pt x="3632" y="2585"/>
                  </a:lnTo>
                  <a:lnTo>
                    <a:pt x="2930" y="2585"/>
                  </a:lnTo>
                  <a:lnTo>
                    <a:pt x="2930" y="1608"/>
                  </a:lnTo>
                  <a:close/>
                  <a:moveTo>
                    <a:pt x="8311" y="1608"/>
                  </a:moveTo>
                  <a:lnTo>
                    <a:pt x="8311" y="2585"/>
                  </a:lnTo>
                  <a:lnTo>
                    <a:pt x="7597" y="2585"/>
                  </a:lnTo>
                  <a:lnTo>
                    <a:pt x="7597" y="1608"/>
                  </a:lnTo>
                  <a:close/>
                  <a:moveTo>
                    <a:pt x="12978" y="1608"/>
                  </a:moveTo>
                  <a:lnTo>
                    <a:pt x="12978" y="2585"/>
                  </a:lnTo>
                  <a:lnTo>
                    <a:pt x="12276" y="2585"/>
                  </a:lnTo>
                  <a:lnTo>
                    <a:pt x="12276" y="1608"/>
                  </a:lnTo>
                  <a:close/>
                  <a:moveTo>
                    <a:pt x="3692" y="3204"/>
                  </a:moveTo>
                  <a:cubicBezTo>
                    <a:pt x="3763" y="3406"/>
                    <a:pt x="3906" y="3585"/>
                    <a:pt x="4073" y="3704"/>
                  </a:cubicBezTo>
                  <a:cubicBezTo>
                    <a:pt x="4763" y="4204"/>
                    <a:pt x="5216" y="4978"/>
                    <a:pt x="5287" y="5823"/>
                  </a:cubicBezTo>
                  <a:lnTo>
                    <a:pt x="1263" y="5823"/>
                  </a:lnTo>
                  <a:cubicBezTo>
                    <a:pt x="1334" y="4978"/>
                    <a:pt x="1775" y="4204"/>
                    <a:pt x="2465" y="3704"/>
                  </a:cubicBezTo>
                  <a:lnTo>
                    <a:pt x="2477" y="3704"/>
                  </a:lnTo>
                  <a:cubicBezTo>
                    <a:pt x="2656" y="3585"/>
                    <a:pt x="2787" y="3406"/>
                    <a:pt x="2858" y="3204"/>
                  </a:cubicBezTo>
                  <a:close/>
                  <a:moveTo>
                    <a:pt x="8371" y="3204"/>
                  </a:moveTo>
                  <a:cubicBezTo>
                    <a:pt x="8442" y="3406"/>
                    <a:pt x="8585" y="3573"/>
                    <a:pt x="8752" y="3704"/>
                  </a:cubicBezTo>
                  <a:cubicBezTo>
                    <a:pt x="9442" y="4204"/>
                    <a:pt x="9895" y="4978"/>
                    <a:pt x="9966" y="5823"/>
                  </a:cubicBezTo>
                  <a:lnTo>
                    <a:pt x="5942" y="5823"/>
                  </a:lnTo>
                  <a:cubicBezTo>
                    <a:pt x="6013" y="4978"/>
                    <a:pt x="6454" y="4204"/>
                    <a:pt x="7144" y="3704"/>
                  </a:cubicBezTo>
                  <a:cubicBezTo>
                    <a:pt x="7323" y="3573"/>
                    <a:pt x="7454" y="3406"/>
                    <a:pt x="7537" y="3204"/>
                  </a:cubicBezTo>
                  <a:close/>
                  <a:moveTo>
                    <a:pt x="13050" y="3204"/>
                  </a:moveTo>
                  <a:cubicBezTo>
                    <a:pt x="13121" y="3406"/>
                    <a:pt x="13252" y="3585"/>
                    <a:pt x="13431" y="3704"/>
                  </a:cubicBezTo>
                  <a:cubicBezTo>
                    <a:pt x="14121" y="4204"/>
                    <a:pt x="14562" y="4978"/>
                    <a:pt x="14645" y="5823"/>
                  </a:cubicBezTo>
                  <a:lnTo>
                    <a:pt x="10609" y="5823"/>
                  </a:lnTo>
                  <a:cubicBezTo>
                    <a:pt x="10680" y="4978"/>
                    <a:pt x="11121" y="4204"/>
                    <a:pt x="11812" y="3704"/>
                  </a:cubicBezTo>
                  <a:lnTo>
                    <a:pt x="11823" y="3704"/>
                  </a:lnTo>
                  <a:cubicBezTo>
                    <a:pt x="11990" y="3585"/>
                    <a:pt x="12133" y="3406"/>
                    <a:pt x="12204" y="3204"/>
                  </a:cubicBezTo>
                  <a:close/>
                  <a:moveTo>
                    <a:pt x="5311" y="6454"/>
                  </a:moveTo>
                  <a:lnTo>
                    <a:pt x="5311" y="8312"/>
                  </a:lnTo>
                  <a:lnTo>
                    <a:pt x="1251" y="8312"/>
                  </a:lnTo>
                  <a:lnTo>
                    <a:pt x="1251" y="6454"/>
                  </a:lnTo>
                  <a:close/>
                  <a:moveTo>
                    <a:pt x="9978" y="6454"/>
                  </a:moveTo>
                  <a:lnTo>
                    <a:pt x="9978" y="8312"/>
                  </a:lnTo>
                  <a:lnTo>
                    <a:pt x="5930" y="8312"/>
                  </a:lnTo>
                  <a:lnTo>
                    <a:pt x="5930" y="6454"/>
                  </a:lnTo>
                  <a:close/>
                  <a:moveTo>
                    <a:pt x="14657" y="6454"/>
                  </a:moveTo>
                  <a:lnTo>
                    <a:pt x="14657" y="8312"/>
                  </a:lnTo>
                  <a:lnTo>
                    <a:pt x="10597" y="8312"/>
                  </a:lnTo>
                  <a:lnTo>
                    <a:pt x="10597" y="6454"/>
                  </a:lnTo>
                  <a:close/>
                  <a:moveTo>
                    <a:pt x="14967" y="8931"/>
                  </a:moveTo>
                  <a:cubicBezTo>
                    <a:pt x="15133" y="8931"/>
                    <a:pt x="15276" y="9074"/>
                    <a:pt x="15276" y="9240"/>
                  </a:cubicBezTo>
                  <a:lnTo>
                    <a:pt x="15276" y="11479"/>
                  </a:lnTo>
                  <a:cubicBezTo>
                    <a:pt x="15276" y="11645"/>
                    <a:pt x="15133" y="11788"/>
                    <a:pt x="14967" y="11788"/>
                  </a:cubicBezTo>
                  <a:lnTo>
                    <a:pt x="9228" y="11788"/>
                  </a:lnTo>
                  <a:cubicBezTo>
                    <a:pt x="8835" y="11812"/>
                    <a:pt x="8835" y="12384"/>
                    <a:pt x="9228" y="12407"/>
                  </a:cubicBezTo>
                  <a:lnTo>
                    <a:pt x="14967" y="12407"/>
                  </a:lnTo>
                  <a:cubicBezTo>
                    <a:pt x="15133" y="12407"/>
                    <a:pt x="15276" y="12538"/>
                    <a:pt x="15276" y="12717"/>
                  </a:cubicBezTo>
                  <a:lnTo>
                    <a:pt x="15276" y="14943"/>
                  </a:lnTo>
                  <a:cubicBezTo>
                    <a:pt x="15276" y="15122"/>
                    <a:pt x="15133" y="15253"/>
                    <a:pt x="14967" y="15265"/>
                  </a:cubicBezTo>
                  <a:lnTo>
                    <a:pt x="941" y="15265"/>
                  </a:lnTo>
                  <a:cubicBezTo>
                    <a:pt x="763" y="15253"/>
                    <a:pt x="632" y="15122"/>
                    <a:pt x="632" y="14943"/>
                  </a:cubicBezTo>
                  <a:lnTo>
                    <a:pt x="632" y="12717"/>
                  </a:lnTo>
                  <a:cubicBezTo>
                    <a:pt x="632" y="12550"/>
                    <a:pt x="763" y="12407"/>
                    <a:pt x="941" y="12407"/>
                  </a:cubicBezTo>
                  <a:lnTo>
                    <a:pt x="6680" y="12407"/>
                  </a:lnTo>
                  <a:cubicBezTo>
                    <a:pt x="7061" y="12384"/>
                    <a:pt x="7061" y="11812"/>
                    <a:pt x="6680" y="11788"/>
                  </a:cubicBezTo>
                  <a:lnTo>
                    <a:pt x="941" y="11788"/>
                  </a:lnTo>
                  <a:cubicBezTo>
                    <a:pt x="763" y="11788"/>
                    <a:pt x="632" y="11645"/>
                    <a:pt x="632" y="11479"/>
                  </a:cubicBezTo>
                  <a:lnTo>
                    <a:pt x="632" y="9240"/>
                  </a:lnTo>
                  <a:cubicBezTo>
                    <a:pt x="632" y="9074"/>
                    <a:pt x="763" y="8931"/>
                    <a:pt x="941" y="8931"/>
                  </a:cubicBezTo>
                  <a:close/>
                  <a:moveTo>
                    <a:pt x="3950" y="0"/>
                  </a:moveTo>
                  <a:cubicBezTo>
                    <a:pt x="3944" y="0"/>
                    <a:pt x="3937" y="1"/>
                    <a:pt x="3930" y="1"/>
                  </a:cubicBezTo>
                  <a:lnTo>
                    <a:pt x="2608" y="1"/>
                  </a:lnTo>
                  <a:cubicBezTo>
                    <a:pt x="2441" y="1"/>
                    <a:pt x="2298" y="132"/>
                    <a:pt x="2298" y="311"/>
                  </a:cubicBezTo>
                  <a:lnTo>
                    <a:pt x="2298" y="2823"/>
                  </a:lnTo>
                  <a:cubicBezTo>
                    <a:pt x="2298" y="2978"/>
                    <a:pt x="2227" y="3121"/>
                    <a:pt x="2108" y="3204"/>
                  </a:cubicBezTo>
                  <a:cubicBezTo>
                    <a:pt x="1179" y="3871"/>
                    <a:pt x="620" y="4942"/>
                    <a:pt x="620" y="6085"/>
                  </a:cubicBezTo>
                  <a:lnTo>
                    <a:pt x="620" y="8359"/>
                  </a:lnTo>
                  <a:cubicBezTo>
                    <a:pt x="251" y="8490"/>
                    <a:pt x="1" y="8847"/>
                    <a:pt x="1" y="9240"/>
                  </a:cubicBezTo>
                  <a:lnTo>
                    <a:pt x="1" y="11479"/>
                  </a:lnTo>
                  <a:cubicBezTo>
                    <a:pt x="1" y="11705"/>
                    <a:pt x="84" y="11919"/>
                    <a:pt x="239" y="12098"/>
                  </a:cubicBezTo>
                  <a:cubicBezTo>
                    <a:pt x="84" y="12265"/>
                    <a:pt x="1" y="12491"/>
                    <a:pt x="1" y="12717"/>
                  </a:cubicBezTo>
                  <a:lnTo>
                    <a:pt x="1" y="14943"/>
                  </a:lnTo>
                  <a:cubicBezTo>
                    <a:pt x="1" y="15467"/>
                    <a:pt x="417" y="15884"/>
                    <a:pt x="929" y="15884"/>
                  </a:cubicBezTo>
                  <a:lnTo>
                    <a:pt x="14955" y="15884"/>
                  </a:lnTo>
                  <a:cubicBezTo>
                    <a:pt x="15467" y="15884"/>
                    <a:pt x="15884" y="15467"/>
                    <a:pt x="15884" y="14943"/>
                  </a:cubicBezTo>
                  <a:lnTo>
                    <a:pt x="15884" y="12717"/>
                  </a:lnTo>
                  <a:cubicBezTo>
                    <a:pt x="15884" y="12491"/>
                    <a:pt x="15800" y="12265"/>
                    <a:pt x="15645" y="12098"/>
                  </a:cubicBezTo>
                  <a:cubicBezTo>
                    <a:pt x="15800" y="11919"/>
                    <a:pt x="15884" y="11705"/>
                    <a:pt x="15884" y="11479"/>
                  </a:cubicBezTo>
                  <a:lnTo>
                    <a:pt x="15895" y="9240"/>
                  </a:lnTo>
                  <a:cubicBezTo>
                    <a:pt x="15895" y="8847"/>
                    <a:pt x="15645" y="8490"/>
                    <a:pt x="15276" y="8359"/>
                  </a:cubicBezTo>
                  <a:lnTo>
                    <a:pt x="15276" y="6180"/>
                  </a:lnTo>
                  <a:lnTo>
                    <a:pt x="15276" y="6133"/>
                  </a:lnTo>
                  <a:lnTo>
                    <a:pt x="15276" y="6097"/>
                  </a:lnTo>
                  <a:cubicBezTo>
                    <a:pt x="15264" y="4954"/>
                    <a:pt x="14717" y="3871"/>
                    <a:pt x="13788" y="3204"/>
                  </a:cubicBezTo>
                  <a:cubicBezTo>
                    <a:pt x="13657" y="3121"/>
                    <a:pt x="13586" y="2978"/>
                    <a:pt x="13586" y="2835"/>
                  </a:cubicBezTo>
                  <a:lnTo>
                    <a:pt x="13586" y="311"/>
                  </a:lnTo>
                  <a:cubicBezTo>
                    <a:pt x="13586" y="132"/>
                    <a:pt x="13455" y="1"/>
                    <a:pt x="13276" y="1"/>
                  </a:cubicBezTo>
                  <a:lnTo>
                    <a:pt x="11954" y="1"/>
                  </a:lnTo>
                  <a:cubicBezTo>
                    <a:pt x="11948" y="1"/>
                    <a:pt x="11941" y="0"/>
                    <a:pt x="11935" y="0"/>
                  </a:cubicBezTo>
                  <a:cubicBezTo>
                    <a:pt x="11777" y="0"/>
                    <a:pt x="11645" y="139"/>
                    <a:pt x="11645" y="311"/>
                  </a:cubicBezTo>
                  <a:lnTo>
                    <a:pt x="11645" y="2823"/>
                  </a:lnTo>
                  <a:cubicBezTo>
                    <a:pt x="11645" y="2978"/>
                    <a:pt x="11573" y="3121"/>
                    <a:pt x="11454" y="3204"/>
                  </a:cubicBezTo>
                  <a:cubicBezTo>
                    <a:pt x="10942" y="3573"/>
                    <a:pt x="10538" y="4061"/>
                    <a:pt x="10276" y="4633"/>
                  </a:cubicBezTo>
                  <a:cubicBezTo>
                    <a:pt x="10026" y="4061"/>
                    <a:pt x="9621" y="3573"/>
                    <a:pt x="9109" y="3204"/>
                  </a:cubicBezTo>
                  <a:cubicBezTo>
                    <a:pt x="8990" y="3121"/>
                    <a:pt x="8918" y="2978"/>
                    <a:pt x="8918" y="2823"/>
                  </a:cubicBezTo>
                  <a:lnTo>
                    <a:pt x="8918" y="311"/>
                  </a:lnTo>
                  <a:cubicBezTo>
                    <a:pt x="8918" y="132"/>
                    <a:pt x="8775" y="1"/>
                    <a:pt x="8609" y="1"/>
                  </a:cubicBezTo>
                  <a:lnTo>
                    <a:pt x="7287" y="1"/>
                  </a:lnTo>
                  <a:cubicBezTo>
                    <a:pt x="7109" y="1"/>
                    <a:pt x="6978" y="132"/>
                    <a:pt x="6978" y="311"/>
                  </a:cubicBezTo>
                  <a:lnTo>
                    <a:pt x="6978" y="2823"/>
                  </a:lnTo>
                  <a:cubicBezTo>
                    <a:pt x="6966" y="2978"/>
                    <a:pt x="6894" y="3121"/>
                    <a:pt x="6775" y="3204"/>
                  </a:cubicBezTo>
                  <a:cubicBezTo>
                    <a:pt x="6263" y="3573"/>
                    <a:pt x="5870" y="4061"/>
                    <a:pt x="5608" y="4633"/>
                  </a:cubicBezTo>
                  <a:cubicBezTo>
                    <a:pt x="5346" y="4061"/>
                    <a:pt x="4954" y="3573"/>
                    <a:pt x="4442" y="3204"/>
                  </a:cubicBezTo>
                  <a:cubicBezTo>
                    <a:pt x="4323" y="3121"/>
                    <a:pt x="4239" y="2978"/>
                    <a:pt x="4251" y="2823"/>
                  </a:cubicBezTo>
                  <a:lnTo>
                    <a:pt x="4251" y="311"/>
                  </a:lnTo>
                  <a:cubicBezTo>
                    <a:pt x="4240" y="139"/>
                    <a:pt x="4118" y="0"/>
                    <a:pt x="395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6"/>
            <p:cNvSpPr/>
            <p:nvPr/>
          </p:nvSpPr>
          <p:spPr>
            <a:xfrm>
              <a:off x="7014850" y="1500600"/>
              <a:ext cx="17000" cy="15525"/>
            </a:xfrm>
            <a:custGeom>
              <a:rect b="b" l="l" r="r" t="t"/>
              <a:pathLst>
                <a:path extrusionOk="0" h="621" w="680">
                  <a:moveTo>
                    <a:pt x="334" y="1"/>
                  </a:moveTo>
                  <a:cubicBezTo>
                    <a:pt x="251" y="1"/>
                    <a:pt x="179" y="37"/>
                    <a:pt x="120" y="96"/>
                  </a:cubicBezTo>
                  <a:cubicBezTo>
                    <a:pt x="1" y="215"/>
                    <a:pt x="1" y="406"/>
                    <a:pt x="120" y="525"/>
                  </a:cubicBezTo>
                  <a:cubicBezTo>
                    <a:pt x="179" y="584"/>
                    <a:pt x="251" y="620"/>
                    <a:pt x="334" y="620"/>
                  </a:cubicBezTo>
                  <a:cubicBezTo>
                    <a:pt x="417" y="620"/>
                    <a:pt x="501" y="584"/>
                    <a:pt x="560" y="525"/>
                  </a:cubicBezTo>
                  <a:cubicBezTo>
                    <a:pt x="679" y="406"/>
                    <a:pt x="679" y="215"/>
                    <a:pt x="560" y="96"/>
                  </a:cubicBezTo>
                  <a:cubicBezTo>
                    <a:pt x="501" y="37"/>
                    <a:pt x="417"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6"/>
            <p:cNvSpPr/>
            <p:nvPr/>
          </p:nvSpPr>
          <p:spPr>
            <a:xfrm>
              <a:off x="6750825" y="1500600"/>
              <a:ext cx="16100" cy="15525"/>
            </a:xfrm>
            <a:custGeom>
              <a:rect b="b" l="l" r="r" t="t"/>
              <a:pathLst>
                <a:path extrusionOk="0" h="621" w="644">
                  <a:moveTo>
                    <a:pt x="334" y="1"/>
                  </a:moveTo>
                  <a:cubicBezTo>
                    <a:pt x="251" y="1"/>
                    <a:pt x="179" y="37"/>
                    <a:pt x="120" y="96"/>
                  </a:cubicBezTo>
                  <a:cubicBezTo>
                    <a:pt x="1" y="215"/>
                    <a:pt x="1" y="406"/>
                    <a:pt x="120" y="525"/>
                  </a:cubicBezTo>
                  <a:cubicBezTo>
                    <a:pt x="179" y="584"/>
                    <a:pt x="251" y="620"/>
                    <a:pt x="334" y="620"/>
                  </a:cubicBezTo>
                  <a:cubicBezTo>
                    <a:pt x="417" y="620"/>
                    <a:pt x="501" y="584"/>
                    <a:pt x="560" y="525"/>
                  </a:cubicBezTo>
                  <a:cubicBezTo>
                    <a:pt x="620" y="465"/>
                    <a:pt x="644" y="394"/>
                    <a:pt x="644" y="311"/>
                  </a:cubicBezTo>
                  <a:cubicBezTo>
                    <a:pt x="644" y="144"/>
                    <a:pt x="513" y="1"/>
                    <a:pt x="334"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6"/>
            <p:cNvSpPr/>
            <p:nvPr/>
          </p:nvSpPr>
          <p:spPr>
            <a:xfrm>
              <a:off x="7015450" y="1589025"/>
              <a:ext cx="16400" cy="15500"/>
            </a:xfrm>
            <a:custGeom>
              <a:rect b="b" l="l" r="r" t="t"/>
              <a:pathLst>
                <a:path extrusionOk="0" h="620" w="656">
                  <a:moveTo>
                    <a:pt x="310" y="0"/>
                  </a:moveTo>
                  <a:cubicBezTo>
                    <a:pt x="143" y="0"/>
                    <a:pt x="0" y="143"/>
                    <a:pt x="0" y="310"/>
                  </a:cubicBezTo>
                  <a:cubicBezTo>
                    <a:pt x="0" y="393"/>
                    <a:pt x="36" y="476"/>
                    <a:pt x="96" y="536"/>
                  </a:cubicBezTo>
                  <a:cubicBezTo>
                    <a:pt x="155" y="584"/>
                    <a:pt x="227" y="619"/>
                    <a:pt x="310" y="619"/>
                  </a:cubicBezTo>
                  <a:cubicBezTo>
                    <a:pt x="393" y="619"/>
                    <a:pt x="477" y="584"/>
                    <a:pt x="536" y="536"/>
                  </a:cubicBezTo>
                  <a:cubicBezTo>
                    <a:pt x="655" y="405"/>
                    <a:pt x="655" y="203"/>
                    <a:pt x="536" y="83"/>
                  </a:cubicBezTo>
                  <a:cubicBezTo>
                    <a:pt x="477" y="24"/>
                    <a:pt x="393"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6"/>
            <p:cNvSpPr/>
            <p:nvPr/>
          </p:nvSpPr>
          <p:spPr>
            <a:xfrm>
              <a:off x="6751425" y="1589025"/>
              <a:ext cx="15500" cy="15500"/>
            </a:xfrm>
            <a:custGeom>
              <a:rect b="b" l="l" r="r" t="t"/>
              <a:pathLst>
                <a:path extrusionOk="0" h="620" w="620">
                  <a:moveTo>
                    <a:pt x="310" y="0"/>
                  </a:moveTo>
                  <a:cubicBezTo>
                    <a:pt x="143" y="0"/>
                    <a:pt x="1" y="143"/>
                    <a:pt x="1" y="310"/>
                  </a:cubicBezTo>
                  <a:cubicBezTo>
                    <a:pt x="1" y="393"/>
                    <a:pt x="36" y="476"/>
                    <a:pt x="96" y="536"/>
                  </a:cubicBezTo>
                  <a:cubicBezTo>
                    <a:pt x="155" y="584"/>
                    <a:pt x="227" y="619"/>
                    <a:pt x="310" y="619"/>
                  </a:cubicBezTo>
                  <a:cubicBezTo>
                    <a:pt x="393" y="619"/>
                    <a:pt x="477" y="584"/>
                    <a:pt x="536" y="536"/>
                  </a:cubicBezTo>
                  <a:cubicBezTo>
                    <a:pt x="596" y="476"/>
                    <a:pt x="620" y="393"/>
                    <a:pt x="620" y="310"/>
                  </a:cubicBezTo>
                  <a:cubicBezTo>
                    <a:pt x="620" y="143"/>
                    <a:pt x="489"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6"/>
            <p:cNvSpPr/>
            <p:nvPr/>
          </p:nvSpPr>
          <p:spPr>
            <a:xfrm>
              <a:off x="6885375" y="1544075"/>
              <a:ext cx="17275" cy="15625"/>
            </a:xfrm>
            <a:custGeom>
              <a:rect b="b" l="l" r="r" t="t"/>
              <a:pathLst>
                <a:path extrusionOk="0" h="625" w="691">
                  <a:moveTo>
                    <a:pt x="310" y="0"/>
                  </a:moveTo>
                  <a:cubicBezTo>
                    <a:pt x="131" y="0"/>
                    <a:pt x="0" y="143"/>
                    <a:pt x="0" y="310"/>
                  </a:cubicBezTo>
                  <a:cubicBezTo>
                    <a:pt x="0" y="490"/>
                    <a:pt x="143" y="624"/>
                    <a:pt x="303" y="624"/>
                  </a:cubicBezTo>
                  <a:cubicBezTo>
                    <a:pt x="345" y="624"/>
                    <a:pt x="387" y="615"/>
                    <a:pt x="429" y="596"/>
                  </a:cubicBezTo>
                  <a:cubicBezTo>
                    <a:pt x="631" y="512"/>
                    <a:pt x="691" y="250"/>
                    <a:pt x="524" y="96"/>
                  </a:cubicBezTo>
                  <a:cubicBezTo>
                    <a:pt x="465" y="36"/>
                    <a:pt x="393" y="0"/>
                    <a:pt x="310"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16"/>
          <p:cNvGrpSpPr/>
          <p:nvPr/>
        </p:nvGrpSpPr>
        <p:grpSpPr>
          <a:xfrm>
            <a:off x="1700581" y="1776138"/>
            <a:ext cx="441813" cy="442175"/>
            <a:chOff x="433075" y="1249375"/>
            <a:chExt cx="397100" cy="397425"/>
          </a:xfrm>
        </p:grpSpPr>
        <p:sp>
          <p:nvSpPr>
            <p:cNvPr id="120" name="Google Shape;120;p16"/>
            <p:cNvSpPr/>
            <p:nvPr/>
          </p:nvSpPr>
          <p:spPr>
            <a:xfrm>
              <a:off x="494400" y="1603300"/>
              <a:ext cx="21225" cy="15575"/>
            </a:xfrm>
            <a:custGeom>
              <a:rect b="b" l="l" r="r" t="t"/>
              <a:pathLst>
                <a:path extrusionOk="0" h="623" w="849">
                  <a:moveTo>
                    <a:pt x="429" y="1"/>
                  </a:moveTo>
                  <a:cubicBezTo>
                    <a:pt x="84" y="1"/>
                    <a:pt x="0" y="477"/>
                    <a:pt x="310" y="596"/>
                  </a:cubicBezTo>
                  <a:cubicBezTo>
                    <a:pt x="352" y="614"/>
                    <a:pt x="394" y="622"/>
                    <a:pt x="433" y="622"/>
                  </a:cubicBezTo>
                  <a:cubicBezTo>
                    <a:pt x="682" y="622"/>
                    <a:pt x="849" y="301"/>
                    <a:pt x="643" y="96"/>
                  </a:cubicBezTo>
                  <a:cubicBezTo>
                    <a:pt x="584" y="36"/>
                    <a:pt x="512" y="1"/>
                    <a:pt x="42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6"/>
            <p:cNvSpPr/>
            <p:nvPr/>
          </p:nvSpPr>
          <p:spPr>
            <a:xfrm>
              <a:off x="603325" y="1519525"/>
              <a:ext cx="17000" cy="15650"/>
            </a:xfrm>
            <a:custGeom>
              <a:rect b="b" l="l" r="r" t="t"/>
              <a:pathLst>
                <a:path extrusionOk="0" h="626" w="680">
                  <a:moveTo>
                    <a:pt x="345" y="0"/>
                  </a:moveTo>
                  <a:cubicBezTo>
                    <a:pt x="266" y="0"/>
                    <a:pt x="186" y="30"/>
                    <a:pt x="120" y="89"/>
                  </a:cubicBezTo>
                  <a:cubicBezTo>
                    <a:pt x="1" y="208"/>
                    <a:pt x="1" y="411"/>
                    <a:pt x="120" y="530"/>
                  </a:cubicBezTo>
                  <a:cubicBezTo>
                    <a:pt x="180" y="589"/>
                    <a:pt x="263" y="625"/>
                    <a:pt x="346" y="625"/>
                  </a:cubicBezTo>
                  <a:cubicBezTo>
                    <a:pt x="430" y="625"/>
                    <a:pt x="501" y="589"/>
                    <a:pt x="561" y="530"/>
                  </a:cubicBezTo>
                  <a:cubicBezTo>
                    <a:pt x="680" y="411"/>
                    <a:pt x="680" y="208"/>
                    <a:pt x="561" y="89"/>
                  </a:cubicBezTo>
                  <a:cubicBezTo>
                    <a:pt x="501" y="30"/>
                    <a:pt x="424" y="0"/>
                    <a:pt x="34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6"/>
            <p:cNvSpPr/>
            <p:nvPr/>
          </p:nvSpPr>
          <p:spPr>
            <a:xfrm>
              <a:off x="604225" y="1544225"/>
              <a:ext cx="18175" cy="15650"/>
            </a:xfrm>
            <a:custGeom>
              <a:rect b="b" l="l" r="r" t="t"/>
              <a:pathLst>
                <a:path extrusionOk="0" h="626" w="727">
                  <a:moveTo>
                    <a:pt x="309" y="0"/>
                  </a:moveTo>
                  <a:cubicBezTo>
                    <a:pt x="230" y="0"/>
                    <a:pt x="150" y="30"/>
                    <a:pt x="84" y="90"/>
                  </a:cubicBezTo>
                  <a:cubicBezTo>
                    <a:pt x="25" y="149"/>
                    <a:pt x="1" y="232"/>
                    <a:pt x="1" y="316"/>
                  </a:cubicBezTo>
                  <a:cubicBezTo>
                    <a:pt x="1" y="482"/>
                    <a:pt x="132" y="625"/>
                    <a:pt x="310" y="625"/>
                  </a:cubicBezTo>
                  <a:cubicBezTo>
                    <a:pt x="584" y="625"/>
                    <a:pt x="727" y="292"/>
                    <a:pt x="525" y="90"/>
                  </a:cubicBezTo>
                  <a:cubicBezTo>
                    <a:pt x="465" y="30"/>
                    <a:pt x="388" y="0"/>
                    <a:pt x="309"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6"/>
            <p:cNvSpPr/>
            <p:nvPr/>
          </p:nvSpPr>
          <p:spPr>
            <a:xfrm>
              <a:off x="602150" y="1570125"/>
              <a:ext cx="17575" cy="15850"/>
            </a:xfrm>
            <a:custGeom>
              <a:rect b="b" l="l" r="r" t="t"/>
              <a:pathLst>
                <a:path extrusionOk="0" h="634" w="703">
                  <a:moveTo>
                    <a:pt x="381" y="1"/>
                  </a:moveTo>
                  <a:cubicBezTo>
                    <a:pt x="266" y="1"/>
                    <a:pt x="150" y="62"/>
                    <a:pt x="96" y="197"/>
                  </a:cubicBezTo>
                  <a:cubicBezTo>
                    <a:pt x="0" y="431"/>
                    <a:pt x="190" y="634"/>
                    <a:pt x="392" y="634"/>
                  </a:cubicBezTo>
                  <a:cubicBezTo>
                    <a:pt x="467" y="634"/>
                    <a:pt x="543" y="606"/>
                    <a:pt x="608" y="542"/>
                  </a:cubicBezTo>
                  <a:cubicBezTo>
                    <a:pt x="667" y="482"/>
                    <a:pt x="703" y="399"/>
                    <a:pt x="703" y="328"/>
                  </a:cubicBezTo>
                  <a:cubicBezTo>
                    <a:pt x="703" y="120"/>
                    <a:pt x="542" y="1"/>
                    <a:pt x="381"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6"/>
            <p:cNvSpPr/>
            <p:nvPr/>
          </p:nvSpPr>
          <p:spPr>
            <a:xfrm>
              <a:off x="433075" y="1249375"/>
              <a:ext cx="397100" cy="397425"/>
            </a:xfrm>
            <a:custGeom>
              <a:rect b="b" l="l" r="r" t="t"/>
              <a:pathLst>
                <a:path extrusionOk="0" h="15897" w="15884">
                  <a:moveTo>
                    <a:pt x="10502" y="620"/>
                  </a:moveTo>
                  <a:lnTo>
                    <a:pt x="10502" y="1454"/>
                  </a:lnTo>
                  <a:cubicBezTo>
                    <a:pt x="10502" y="2811"/>
                    <a:pt x="9395" y="3906"/>
                    <a:pt x="8037" y="3906"/>
                  </a:cubicBezTo>
                  <a:lnTo>
                    <a:pt x="4561" y="3906"/>
                  </a:lnTo>
                  <a:lnTo>
                    <a:pt x="4561" y="3561"/>
                  </a:lnTo>
                  <a:lnTo>
                    <a:pt x="4561" y="2811"/>
                  </a:lnTo>
                  <a:cubicBezTo>
                    <a:pt x="4561" y="1597"/>
                    <a:pt x="5537" y="620"/>
                    <a:pt x="6740" y="620"/>
                  </a:cubicBezTo>
                  <a:close/>
                  <a:moveTo>
                    <a:pt x="3930" y="4549"/>
                  </a:moveTo>
                  <a:lnTo>
                    <a:pt x="3930" y="5716"/>
                  </a:lnTo>
                  <a:cubicBezTo>
                    <a:pt x="3930" y="5859"/>
                    <a:pt x="3942" y="6002"/>
                    <a:pt x="3953" y="6133"/>
                  </a:cubicBezTo>
                  <a:cubicBezTo>
                    <a:pt x="3561" y="6073"/>
                    <a:pt x="3275" y="5740"/>
                    <a:pt x="3275" y="5335"/>
                  </a:cubicBezTo>
                  <a:cubicBezTo>
                    <a:pt x="3263" y="4954"/>
                    <a:pt x="3549" y="4621"/>
                    <a:pt x="3930" y="4549"/>
                  </a:cubicBezTo>
                  <a:close/>
                  <a:moveTo>
                    <a:pt x="10383" y="4549"/>
                  </a:moveTo>
                  <a:cubicBezTo>
                    <a:pt x="10764" y="4621"/>
                    <a:pt x="11038" y="4954"/>
                    <a:pt x="11038" y="5335"/>
                  </a:cubicBezTo>
                  <a:cubicBezTo>
                    <a:pt x="11038" y="5740"/>
                    <a:pt x="10752" y="6073"/>
                    <a:pt x="10347" y="6133"/>
                  </a:cubicBezTo>
                  <a:cubicBezTo>
                    <a:pt x="10371" y="6002"/>
                    <a:pt x="10383" y="5859"/>
                    <a:pt x="10383" y="5716"/>
                  </a:cubicBezTo>
                  <a:lnTo>
                    <a:pt x="10383" y="4549"/>
                  </a:lnTo>
                  <a:close/>
                  <a:moveTo>
                    <a:pt x="9764" y="4002"/>
                  </a:moveTo>
                  <a:lnTo>
                    <a:pt x="9764" y="5716"/>
                  </a:lnTo>
                  <a:cubicBezTo>
                    <a:pt x="9716" y="7121"/>
                    <a:pt x="8561" y="8228"/>
                    <a:pt x="7156" y="8228"/>
                  </a:cubicBezTo>
                  <a:cubicBezTo>
                    <a:pt x="5751" y="8228"/>
                    <a:pt x="4596" y="7121"/>
                    <a:pt x="4561" y="5716"/>
                  </a:cubicBezTo>
                  <a:lnTo>
                    <a:pt x="4561" y="4525"/>
                  </a:lnTo>
                  <a:lnTo>
                    <a:pt x="8037" y="4525"/>
                  </a:lnTo>
                  <a:cubicBezTo>
                    <a:pt x="8656" y="4525"/>
                    <a:pt x="9252" y="4347"/>
                    <a:pt x="9764" y="4002"/>
                  </a:cubicBezTo>
                  <a:close/>
                  <a:moveTo>
                    <a:pt x="15276" y="7728"/>
                  </a:moveTo>
                  <a:lnTo>
                    <a:pt x="15276" y="8895"/>
                  </a:lnTo>
                  <a:lnTo>
                    <a:pt x="12657" y="8895"/>
                  </a:lnTo>
                  <a:lnTo>
                    <a:pt x="12657" y="7728"/>
                  </a:lnTo>
                  <a:close/>
                  <a:moveTo>
                    <a:pt x="6085" y="8764"/>
                  </a:moveTo>
                  <a:cubicBezTo>
                    <a:pt x="6436" y="8883"/>
                    <a:pt x="6799" y="8943"/>
                    <a:pt x="7161" y="8943"/>
                  </a:cubicBezTo>
                  <a:cubicBezTo>
                    <a:pt x="7522" y="8943"/>
                    <a:pt x="7883" y="8883"/>
                    <a:pt x="8228" y="8764"/>
                  </a:cubicBezTo>
                  <a:lnTo>
                    <a:pt x="8228" y="8764"/>
                  </a:lnTo>
                  <a:lnTo>
                    <a:pt x="7156" y="9395"/>
                  </a:lnTo>
                  <a:lnTo>
                    <a:pt x="6085" y="8764"/>
                  </a:lnTo>
                  <a:close/>
                  <a:moveTo>
                    <a:pt x="5811" y="9312"/>
                  </a:moveTo>
                  <a:lnTo>
                    <a:pt x="6561" y="9764"/>
                  </a:lnTo>
                  <a:lnTo>
                    <a:pt x="5811" y="10205"/>
                  </a:lnTo>
                  <a:lnTo>
                    <a:pt x="5811" y="9312"/>
                  </a:lnTo>
                  <a:close/>
                  <a:moveTo>
                    <a:pt x="8502" y="9312"/>
                  </a:moveTo>
                  <a:lnTo>
                    <a:pt x="8502" y="10205"/>
                  </a:lnTo>
                  <a:lnTo>
                    <a:pt x="7763" y="9764"/>
                  </a:lnTo>
                  <a:lnTo>
                    <a:pt x="8502" y="9312"/>
                  </a:lnTo>
                  <a:close/>
                  <a:moveTo>
                    <a:pt x="15276" y="9514"/>
                  </a:moveTo>
                  <a:lnTo>
                    <a:pt x="15276" y="11764"/>
                  </a:lnTo>
                  <a:cubicBezTo>
                    <a:pt x="15276" y="12479"/>
                    <a:pt x="14681" y="13062"/>
                    <a:pt x="13967" y="13062"/>
                  </a:cubicBezTo>
                  <a:cubicBezTo>
                    <a:pt x="13252" y="13062"/>
                    <a:pt x="12657" y="12479"/>
                    <a:pt x="12657" y="11764"/>
                  </a:cubicBezTo>
                  <a:lnTo>
                    <a:pt x="12657" y="9514"/>
                  </a:lnTo>
                  <a:close/>
                  <a:moveTo>
                    <a:pt x="5192" y="9907"/>
                  </a:moveTo>
                  <a:lnTo>
                    <a:pt x="5192" y="10741"/>
                  </a:lnTo>
                  <a:cubicBezTo>
                    <a:pt x="5192" y="10848"/>
                    <a:pt x="5251" y="10955"/>
                    <a:pt x="5347" y="11014"/>
                  </a:cubicBezTo>
                  <a:cubicBezTo>
                    <a:pt x="5394" y="11038"/>
                    <a:pt x="5442" y="11050"/>
                    <a:pt x="5501" y="11050"/>
                  </a:cubicBezTo>
                  <a:cubicBezTo>
                    <a:pt x="5549" y="11050"/>
                    <a:pt x="5608" y="11038"/>
                    <a:pt x="5656" y="11014"/>
                  </a:cubicBezTo>
                  <a:lnTo>
                    <a:pt x="7156" y="10121"/>
                  </a:lnTo>
                  <a:lnTo>
                    <a:pt x="8656" y="11014"/>
                  </a:lnTo>
                  <a:cubicBezTo>
                    <a:pt x="8704" y="11038"/>
                    <a:pt x="8752" y="11050"/>
                    <a:pt x="8811" y="11050"/>
                  </a:cubicBezTo>
                  <a:cubicBezTo>
                    <a:pt x="8859" y="11050"/>
                    <a:pt x="8918" y="11038"/>
                    <a:pt x="8966" y="11014"/>
                  </a:cubicBezTo>
                  <a:cubicBezTo>
                    <a:pt x="9061" y="10955"/>
                    <a:pt x="9121" y="10860"/>
                    <a:pt x="9121" y="10741"/>
                  </a:cubicBezTo>
                  <a:lnTo>
                    <a:pt x="9121" y="9919"/>
                  </a:lnTo>
                  <a:lnTo>
                    <a:pt x="9883" y="10157"/>
                  </a:lnTo>
                  <a:lnTo>
                    <a:pt x="7156" y="14229"/>
                  </a:lnTo>
                  <a:lnTo>
                    <a:pt x="4418" y="10169"/>
                  </a:lnTo>
                  <a:lnTo>
                    <a:pt x="5192" y="9907"/>
                  </a:lnTo>
                  <a:close/>
                  <a:moveTo>
                    <a:pt x="10514" y="10360"/>
                  </a:moveTo>
                  <a:lnTo>
                    <a:pt x="11121" y="10550"/>
                  </a:lnTo>
                  <a:lnTo>
                    <a:pt x="11121" y="15253"/>
                  </a:lnTo>
                  <a:lnTo>
                    <a:pt x="620" y="15253"/>
                  </a:lnTo>
                  <a:lnTo>
                    <a:pt x="620" y="13884"/>
                  </a:lnTo>
                  <a:cubicBezTo>
                    <a:pt x="608" y="12550"/>
                    <a:pt x="1370" y="11348"/>
                    <a:pt x="2572" y="10776"/>
                  </a:cubicBezTo>
                  <a:lnTo>
                    <a:pt x="2572" y="13288"/>
                  </a:lnTo>
                  <a:cubicBezTo>
                    <a:pt x="2554" y="13509"/>
                    <a:pt x="2715" y="13619"/>
                    <a:pt x="2877" y="13619"/>
                  </a:cubicBezTo>
                  <a:cubicBezTo>
                    <a:pt x="3040" y="13619"/>
                    <a:pt x="3203" y="13509"/>
                    <a:pt x="3191" y="13288"/>
                  </a:cubicBezTo>
                  <a:lnTo>
                    <a:pt x="3191" y="10550"/>
                  </a:lnTo>
                  <a:lnTo>
                    <a:pt x="3811" y="10360"/>
                  </a:lnTo>
                  <a:lnTo>
                    <a:pt x="6906" y="14979"/>
                  </a:lnTo>
                  <a:cubicBezTo>
                    <a:pt x="6966" y="15062"/>
                    <a:pt x="7061" y="15110"/>
                    <a:pt x="7156" y="15110"/>
                  </a:cubicBezTo>
                  <a:cubicBezTo>
                    <a:pt x="7263" y="15110"/>
                    <a:pt x="7359" y="15062"/>
                    <a:pt x="7418" y="14979"/>
                  </a:cubicBezTo>
                  <a:lnTo>
                    <a:pt x="10514" y="10360"/>
                  </a:lnTo>
                  <a:close/>
                  <a:moveTo>
                    <a:pt x="11740" y="10788"/>
                  </a:moveTo>
                  <a:cubicBezTo>
                    <a:pt x="11835" y="10836"/>
                    <a:pt x="11943" y="10895"/>
                    <a:pt x="12038" y="10955"/>
                  </a:cubicBezTo>
                  <a:lnTo>
                    <a:pt x="12038" y="11764"/>
                  </a:lnTo>
                  <a:cubicBezTo>
                    <a:pt x="12038" y="12705"/>
                    <a:pt x="12728" y="13503"/>
                    <a:pt x="13657" y="13658"/>
                  </a:cubicBezTo>
                  <a:lnTo>
                    <a:pt x="13657" y="15253"/>
                  </a:lnTo>
                  <a:lnTo>
                    <a:pt x="11740" y="15253"/>
                  </a:lnTo>
                  <a:lnTo>
                    <a:pt x="11740" y="10788"/>
                  </a:lnTo>
                  <a:close/>
                  <a:moveTo>
                    <a:pt x="10831" y="0"/>
                  </a:moveTo>
                  <a:cubicBezTo>
                    <a:pt x="10824" y="0"/>
                    <a:pt x="10818" y="1"/>
                    <a:pt x="10811" y="1"/>
                  </a:cubicBezTo>
                  <a:lnTo>
                    <a:pt x="6740" y="1"/>
                  </a:lnTo>
                  <a:cubicBezTo>
                    <a:pt x="5192" y="1"/>
                    <a:pt x="3930" y="1251"/>
                    <a:pt x="3930" y="2811"/>
                  </a:cubicBezTo>
                  <a:lnTo>
                    <a:pt x="3930" y="3918"/>
                  </a:lnTo>
                  <a:cubicBezTo>
                    <a:pt x="3168" y="4002"/>
                    <a:pt x="2608" y="4656"/>
                    <a:pt x="2644" y="5418"/>
                  </a:cubicBezTo>
                  <a:cubicBezTo>
                    <a:pt x="2691" y="6169"/>
                    <a:pt x="3311" y="6764"/>
                    <a:pt x="4073" y="6764"/>
                  </a:cubicBezTo>
                  <a:lnTo>
                    <a:pt x="4108" y="6764"/>
                  </a:lnTo>
                  <a:cubicBezTo>
                    <a:pt x="4358" y="7466"/>
                    <a:pt x="4835" y="8074"/>
                    <a:pt x="5466" y="8466"/>
                  </a:cubicBezTo>
                  <a:cubicBezTo>
                    <a:pt x="5430" y="8466"/>
                    <a:pt x="5382" y="8478"/>
                    <a:pt x="5347" y="8502"/>
                  </a:cubicBezTo>
                  <a:cubicBezTo>
                    <a:pt x="5251" y="8562"/>
                    <a:pt x="5192" y="8657"/>
                    <a:pt x="5192" y="8776"/>
                  </a:cubicBezTo>
                  <a:lnTo>
                    <a:pt x="5192" y="9276"/>
                  </a:lnTo>
                  <a:lnTo>
                    <a:pt x="2870" y="10014"/>
                  </a:lnTo>
                  <a:cubicBezTo>
                    <a:pt x="1167" y="10538"/>
                    <a:pt x="1" y="12110"/>
                    <a:pt x="1" y="13896"/>
                  </a:cubicBezTo>
                  <a:lnTo>
                    <a:pt x="1" y="15574"/>
                  </a:lnTo>
                  <a:cubicBezTo>
                    <a:pt x="1" y="15753"/>
                    <a:pt x="143" y="15884"/>
                    <a:pt x="310" y="15896"/>
                  </a:cubicBezTo>
                  <a:lnTo>
                    <a:pt x="14836" y="15896"/>
                  </a:lnTo>
                  <a:cubicBezTo>
                    <a:pt x="14843" y="15896"/>
                    <a:pt x="14851" y="15897"/>
                    <a:pt x="14858" y="15897"/>
                  </a:cubicBezTo>
                  <a:cubicBezTo>
                    <a:pt x="15269" y="15897"/>
                    <a:pt x="15269" y="15264"/>
                    <a:pt x="14858" y="15264"/>
                  </a:cubicBezTo>
                  <a:cubicBezTo>
                    <a:pt x="14851" y="15264"/>
                    <a:pt x="14843" y="15264"/>
                    <a:pt x="14836" y="15265"/>
                  </a:cubicBezTo>
                  <a:lnTo>
                    <a:pt x="14276" y="15265"/>
                  </a:lnTo>
                  <a:lnTo>
                    <a:pt x="14276" y="13658"/>
                  </a:lnTo>
                  <a:cubicBezTo>
                    <a:pt x="15205" y="13503"/>
                    <a:pt x="15884" y="12705"/>
                    <a:pt x="15884" y="11764"/>
                  </a:cubicBezTo>
                  <a:lnTo>
                    <a:pt x="15884" y="7419"/>
                  </a:lnTo>
                  <a:cubicBezTo>
                    <a:pt x="15884" y="7252"/>
                    <a:pt x="15753" y="7109"/>
                    <a:pt x="15574" y="7109"/>
                  </a:cubicBezTo>
                  <a:lnTo>
                    <a:pt x="12347" y="7109"/>
                  </a:lnTo>
                  <a:cubicBezTo>
                    <a:pt x="12181" y="7109"/>
                    <a:pt x="12038" y="7252"/>
                    <a:pt x="12038" y="7419"/>
                  </a:cubicBezTo>
                  <a:lnTo>
                    <a:pt x="12038" y="10240"/>
                  </a:lnTo>
                  <a:cubicBezTo>
                    <a:pt x="11847" y="10145"/>
                    <a:pt x="11645" y="10062"/>
                    <a:pt x="11443" y="10002"/>
                  </a:cubicBezTo>
                  <a:lnTo>
                    <a:pt x="9121" y="9264"/>
                  </a:lnTo>
                  <a:lnTo>
                    <a:pt x="9121" y="8764"/>
                  </a:lnTo>
                  <a:cubicBezTo>
                    <a:pt x="9121" y="8657"/>
                    <a:pt x="9049" y="8550"/>
                    <a:pt x="8954" y="8502"/>
                  </a:cubicBezTo>
                  <a:cubicBezTo>
                    <a:pt x="8918" y="8478"/>
                    <a:pt x="8883" y="8466"/>
                    <a:pt x="8835" y="8455"/>
                  </a:cubicBezTo>
                  <a:cubicBezTo>
                    <a:pt x="9478" y="8062"/>
                    <a:pt x="9966" y="7466"/>
                    <a:pt x="10216" y="6764"/>
                  </a:cubicBezTo>
                  <a:lnTo>
                    <a:pt x="10240" y="6764"/>
                  </a:lnTo>
                  <a:cubicBezTo>
                    <a:pt x="11002" y="6764"/>
                    <a:pt x="11633" y="6169"/>
                    <a:pt x="11669" y="5407"/>
                  </a:cubicBezTo>
                  <a:cubicBezTo>
                    <a:pt x="11704" y="4656"/>
                    <a:pt x="11145" y="3990"/>
                    <a:pt x="10383" y="3918"/>
                  </a:cubicBezTo>
                  <a:lnTo>
                    <a:pt x="10383" y="3454"/>
                  </a:lnTo>
                  <a:cubicBezTo>
                    <a:pt x="10871" y="2894"/>
                    <a:pt x="11133" y="2180"/>
                    <a:pt x="11133" y="1454"/>
                  </a:cubicBezTo>
                  <a:lnTo>
                    <a:pt x="11133" y="299"/>
                  </a:lnTo>
                  <a:cubicBezTo>
                    <a:pt x="11133" y="139"/>
                    <a:pt x="10990" y="0"/>
                    <a:pt x="1083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6"/>
            <p:cNvSpPr/>
            <p:nvPr/>
          </p:nvSpPr>
          <p:spPr>
            <a:xfrm>
              <a:off x="789975" y="1501725"/>
              <a:ext cx="15800" cy="15575"/>
            </a:xfrm>
            <a:custGeom>
              <a:rect b="b" l="l" r="r" t="t"/>
              <a:pathLst>
                <a:path extrusionOk="0" h="623" w="632">
                  <a:moveTo>
                    <a:pt x="316" y="1"/>
                  </a:moveTo>
                  <a:cubicBezTo>
                    <a:pt x="235" y="1"/>
                    <a:pt x="155" y="33"/>
                    <a:pt x="95" y="99"/>
                  </a:cubicBezTo>
                  <a:cubicBezTo>
                    <a:pt x="36" y="158"/>
                    <a:pt x="0" y="230"/>
                    <a:pt x="0" y="313"/>
                  </a:cubicBezTo>
                  <a:cubicBezTo>
                    <a:pt x="0" y="397"/>
                    <a:pt x="36" y="480"/>
                    <a:pt x="95" y="539"/>
                  </a:cubicBezTo>
                  <a:cubicBezTo>
                    <a:pt x="155" y="587"/>
                    <a:pt x="238" y="623"/>
                    <a:pt x="322" y="623"/>
                  </a:cubicBezTo>
                  <a:cubicBezTo>
                    <a:pt x="488" y="623"/>
                    <a:pt x="631" y="480"/>
                    <a:pt x="631" y="313"/>
                  </a:cubicBezTo>
                  <a:cubicBezTo>
                    <a:pt x="619" y="230"/>
                    <a:pt x="596" y="158"/>
                    <a:pt x="536" y="99"/>
                  </a:cubicBezTo>
                  <a:cubicBezTo>
                    <a:pt x="476" y="33"/>
                    <a:pt x="396" y="1"/>
                    <a:pt x="3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6"/>
            <p:cNvSpPr/>
            <p:nvPr/>
          </p:nvSpPr>
          <p:spPr>
            <a:xfrm>
              <a:off x="758425" y="1522775"/>
              <a:ext cx="15800" cy="15675"/>
            </a:xfrm>
            <a:custGeom>
              <a:rect b="b" l="l" r="r" t="t"/>
              <a:pathLst>
                <a:path extrusionOk="0" h="627" w="632">
                  <a:moveTo>
                    <a:pt x="316" y="1"/>
                  </a:moveTo>
                  <a:cubicBezTo>
                    <a:pt x="235" y="1"/>
                    <a:pt x="155" y="31"/>
                    <a:pt x="95" y="90"/>
                  </a:cubicBezTo>
                  <a:cubicBezTo>
                    <a:pt x="36" y="150"/>
                    <a:pt x="0" y="233"/>
                    <a:pt x="0" y="317"/>
                  </a:cubicBezTo>
                  <a:cubicBezTo>
                    <a:pt x="0" y="400"/>
                    <a:pt x="36" y="471"/>
                    <a:pt x="95" y="531"/>
                  </a:cubicBezTo>
                  <a:cubicBezTo>
                    <a:pt x="155" y="590"/>
                    <a:pt x="238" y="626"/>
                    <a:pt x="322" y="626"/>
                  </a:cubicBezTo>
                  <a:cubicBezTo>
                    <a:pt x="405" y="626"/>
                    <a:pt x="488" y="590"/>
                    <a:pt x="536" y="531"/>
                  </a:cubicBezTo>
                  <a:cubicBezTo>
                    <a:pt x="595" y="471"/>
                    <a:pt x="631" y="400"/>
                    <a:pt x="631" y="317"/>
                  </a:cubicBezTo>
                  <a:cubicBezTo>
                    <a:pt x="631" y="233"/>
                    <a:pt x="595" y="150"/>
                    <a:pt x="536" y="90"/>
                  </a:cubicBezTo>
                  <a:cubicBezTo>
                    <a:pt x="476" y="31"/>
                    <a:pt x="396" y="1"/>
                    <a:pt x="316"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6"/>
            <p:cNvSpPr/>
            <p:nvPr/>
          </p:nvSpPr>
          <p:spPr>
            <a:xfrm>
              <a:off x="778900" y="1547600"/>
              <a:ext cx="21800" cy="15850"/>
            </a:xfrm>
            <a:custGeom>
              <a:rect b="b" l="l" r="r" t="t"/>
              <a:pathLst>
                <a:path extrusionOk="0" h="634" w="872">
                  <a:moveTo>
                    <a:pt x="425" y="0"/>
                  </a:moveTo>
                  <a:cubicBezTo>
                    <a:pt x="168" y="0"/>
                    <a:pt x="0" y="332"/>
                    <a:pt x="217" y="538"/>
                  </a:cubicBezTo>
                  <a:cubicBezTo>
                    <a:pt x="265" y="597"/>
                    <a:pt x="348" y="633"/>
                    <a:pt x="431" y="633"/>
                  </a:cubicBezTo>
                  <a:cubicBezTo>
                    <a:pt x="777" y="633"/>
                    <a:pt x="872" y="157"/>
                    <a:pt x="550" y="26"/>
                  </a:cubicBezTo>
                  <a:cubicBezTo>
                    <a:pt x="507" y="8"/>
                    <a:pt x="465" y="0"/>
                    <a:pt x="425"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6"/>
            <p:cNvSpPr/>
            <p:nvPr/>
          </p:nvSpPr>
          <p:spPr>
            <a:xfrm>
              <a:off x="624475" y="1278550"/>
              <a:ext cx="51800" cy="49450"/>
            </a:xfrm>
            <a:custGeom>
              <a:rect b="b" l="l" r="r" t="t"/>
              <a:pathLst>
                <a:path extrusionOk="0" h="1978" w="2072">
                  <a:moveTo>
                    <a:pt x="1762" y="1"/>
                  </a:moveTo>
                  <a:cubicBezTo>
                    <a:pt x="1614" y="1"/>
                    <a:pt x="1465" y="96"/>
                    <a:pt x="1453" y="287"/>
                  </a:cubicBezTo>
                  <a:cubicBezTo>
                    <a:pt x="1453" y="882"/>
                    <a:pt x="977" y="1358"/>
                    <a:pt x="381" y="1358"/>
                  </a:cubicBezTo>
                  <a:cubicBezTo>
                    <a:pt x="0" y="1382"/>
                    <a:pt x="0" y="1954"/>
                    <a:pt x="381" y="1977"/>
                  </a:cubicBezTo>
                  <a:cubicBezTo>
                    <a:pt x="1322" y="1977"/>
                    <a:pt x="2072" y="1227"/>
                    <a:pt x="2072" y="287"/>
                  </a:cubicBezTo>
                  <a:cubicBezTo>
                    <a:pt x="2060" y="96"/>
                    <a:pt x="1911" y="1"/>
                    <a:pt x="1762"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6"/>
            <p:cNvSpPr/>
            <p:nvPr/>
          </p:nvSpPr>
          <p:spPr>
            <a:xfrm>
              <a:off x="592025" y="1312500"/>
              <a:ext cx="21525" cy="15550"/>
            </a:xfrm>
            <a:custGeom>
              <a:rect b="b" l="l" r="r" t="t"/>
              <a:pathLst>
                <a:path extrusionOk="0" h="622" w="861">
                  <a:moveTo>
                    <a:pt x="441" y="0"/>
                  </a:moveTo>
                  <a:cubicBezTo>
                    <a:pt x="96" y="0"/>
                    <a:pt x="1" y="465"/>
                    <a:pt x="322" y="596"/>
                  </a:cubicBezTo>
                  <a:cubicBezTo>
                    <a:pt x="364" y="614"/>
                    <a:pt x="406" y="622"/>
                    <a:pt x="446" y="622"/>
                  </a:cubicBezTo>
                  <a:cubicBezTo>
                    <a:pt x="694" y="622"/>
                    <a:pt x="861" y="301"/>
                    <a:pt x="655" y="95"/>
                  </a:cubicBezTo>
                  <a:cubicBezTo>
                    <a:pt x="596" y="36"/>
                    <a:pt x="524" y="0"/>
                    <a:pt x="441"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 name="Google Shape;130;p16"/>
          <p:cNvGrpSpPr/>
          <p:nvPr/>
        </p:nvGrpSpPr>
        <p:grpSpPr>
          <a:xfrm>
            <a:off x="4376598" y="1770397"/>
            <a:ext cx="390829" cy="441146"/>
            <a:chOff x="3239075" y="1850050"/>
            <a:chExt cx="351275" cy="396500"/>
          </a:xfrm>
        </p:grpSpPr>
        <p:sp>
          <p:nvSpPr>
            <p:cNvPr id="131" name="Google Shape;131;p16"/>
            <p:cNvSpPr/>
            <p:nvPr/>
          </p:nvSpPr>
          <p:spPr>
            <a:xfrm>
              <a:off x="3327625" y="2039750"/>
              <a:ext cx="16250" cy="16300"/>
            </a:xfrm>
            <a:custGeom>
              <a:rect b="b" l="l" r="r" t="t"/>
              <a:pathLst>
                <a:path extrusionOk="0" h="652" w="650">
                  <a:moveTo>
                    <a:pt x="324" y="0"/>
                  </a:moveTo>
                  <a:cubicBezTo>
                    <a:pt x="162" y="0"/>
                    <a:pt x="1" y="110"/>
                    <a:pt x="19" y="331"/>
                  </a:cubicBezTo>
                  <a:lnTo>
                    <a:pt x="19" y="354"/>
                  </a:lnTo>
                  <a:cubicBezTo>
                    <a:pt x="19" y="521"/>
                    <a:pt x="150" y="652"/>
                    <a:pt x="328" y="652"/>
                  </a:cubicBezTo>
                  <a:cubicBezTo>
                    <a:pt x="495" y="652"/>
                    <a:pt x="638" y="521"/>
                    <a:pt x="638" y="342"/>
                  </a:cubicBezTo>
                  <a:lnTo>
                    <a:pt x="638" y="331"/>
                  </a:lnTo>
                  <a:cubicBezTo>
                    <a:pt x="650" y="110"/>
                    <a:pt x="486" y="0"/>
                    <a:pt x="324" y="0"/>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6"/>
            <p:cNvSpPr/>
            <p:nvPr/>
          </p:nvSpPr>
          <p:spPr>
            <a:xfrm>
              <a:off x="3239075" y="1850050"/>
              <a:ext cx="351275" cy="396500"/>
            </a:xfrm>
            <a:custGeom>
              <a:rect b="b" l="l" r="r" t="t"/>
              <a:pathLst>
                <a:path extrusionOk="0" h="15860" w="14051">
                  <a:moveTo>
                    <a:pt x="4728" y="632"/>
                  </a:moveTo>
                  <a:cubicBezTo>
                    <a:pt x="4489" y="1203"/>
                    <a:pt x="4299" y="1787"/>
                    <a:pt x="4156" y="2394"/>
                  </a:cubicBezTo>
                  <a:lnTo>
                    <a:pt x="2323" y="2394"/>
                  </a:lnTo>
                  <a:cubicBezTo>
                    <a:pt x="2644" y="1751"/>
                    <a:pt x="3061" y="1156"/>
                    <a:pt x="3561" y="632"/>
                  </a:cubicBezTo>
                  <a:close/>
                  <a:moveTo>
                    <a:pt x="6621" y="632"/>
                  </a:moveTo>
                  <a:lnTo>
                    <a:pt x="6621" y="2394"/>
                  </a:lnTo>
                  <a:lnTo>
                    <a:pt x="4799" y="2394"/>
                  </a:lnTo>
                  <a:cubicBezTo>
                    <a:pt x="4942" y="1787"/>
                    <a:pt x="5144" y="1192"/>
                    <a:pt x="5394" y="632"/>
                  </a:cubicBezTo>
                  <a:close/>
                  <a:moveTo>
                    <a:pt x="8454" y="632"/>
                  </a:moveTo>
                  <a:cubicBezTo>
                    <a:pt x="8704" y="1192"/>
                    <a:pt x="8895" y="1787"/>
                    <a:pt x="9050" y="2394"/>
                  </a:cubicBezTo>
                  <a:lnTo>
                    <a:pt x="7228" y="2394"/>
                  </a:lnTo>
                  <a:lnTo>
                    <a:pt x="7240" y="632"/>
                  </a:lnTo>
                  <a:close/>
                  <a:moveTo>
                    <a:pt x="10288" y="632"/>
                  </a:moveTo>
                  <a:cubicBezTo>
                    <a:pt x="10776" y="1156"/>
                    <a:pt x="11193" y="1751"/>
                    <a:pt x="11526" y="2394"/>
                  </a:cubicBezTo>
                  <a:lnTo>
                    <a:pt x="9681" y="2394"/>
                  </a:lnTo>
                  <a:cubicBezTo>
                    <a:pt x="9538" y="1787"/>
                    <a:pt x="9359" y="1203"/>
                    <a:pt x="9121" y="632"/>
                  </a:cubicBezTo>
                  <a:close/>
                  <a:moveTo>
                    <a:pt x="12514" y="3013"/>
                  </a:moveTo>
                  <a:cubicBezTo>
                    <a:pt x="13157" y="3013"/>
                    <a:pt x="13157" y="3978"/>
                    <a:pt x="12514" y="3978"/>
                  </a:cubicBezTo>
                  <a:lnTo>
                    <a:pt x="1525" y="3978"/>
                  </a:lnTo>
                  <a:cubicBezTo>
                    <a:pt x="882" y="3978"/>
                    <a:pt x="882" y="3013"/>
                    <a:pt x="1525" y="3013"/>
                  </a:cubicBezTo>
                  <a:close/>
                  <a:moveTo>
                    <a:pt x="6633" y="4597"/>
                  </a:moveTo>
                  <a:lnTo>
                    <a:pt x="6633" y="11276"/>
                  </a:lnTo>
                  <a:lnTo>
                    <a:pt x="4382" y="11276"/>
                  </a:lnTo>
                  <a:cubicBezTo>
                    <a:pt x="4299" y="10657"/>
                    <a:pt x="4239" y="10014"/>
                    <a:pt x="4216" y="9359"/>
                  </a:cubicBezTo>
                  <a:cubicBezTo>
                    <a:pt x="4210" y="9146"/>
                    <a:pt x="4054" y="9045"/>
                    <a:pt x="3900" y="9045"/>
                  </a:cubicBezTo>
                  <a:cubicBezTo>
                    <a:pt x="3735" y="9045"/>
                    <a:pt x="3572" y="9161"/>
                    <a:pt x="3597" y="9383"/>
                  </a:cubicBezTo>
                  <a:cubicBezTo>
                    <a:pt x="3620" y="10038"/>
                    <a:pt x="3680" y="10669"/>
                    <a:pt x="3763" y="11276"/>
                  </a:cubicBezTo>
                  <a:lnTo>
                    <a:pt x="1465" y="11276"/>
                  </a:lnTo>
                  <a:cubicBezTo>
                    <a:pt x="1180" y="10181"/>
                    <a:pt x="1037" y="9062"/>
                    <a:pt x="1037" y="7942"/>
                  </a:cubicBezTo>
                  <a:cubicBezTo>
                    <a:pt x="1037" y="6811"/>
                    <a:pt x="1180" y="5692"/>
                    <a:pt x="1465" y="4597"/>
                  </a:cubicBezTo>
                  <a:lnTo>
                    <a:pt x="3763" y="4597"/>
                  </a:lnTo>
                  <a:cubicBezTo>
                    <a:pt x="3692" y="5144"/>
                    <a:pt x="3644" y="5704"/>
                    <a:pt x="3608" y="6275"/>
                  </a:cubicBezTo>
                  <a:cubicBezTo>
                    <a:pt x="3597" y="6442"/>
                    <a:pt x="3739" y="6597"/>
                    <a:pt x="3906" y="6597"/>
                  </a:cubicBezTo>
                  <a:lnTo>
                    <a:pt x="3930" y="6597"/>
                  </a:lnTo>
                  <a:cubicBezTo>
                    <a:pt x="4085" y="6597"/>
                    <a:pt x="4228" y="6478"/>
                    <a:pt x="4239" y="6311"/>
                  </a:cubicBezTo>
                  <a:cubicBezTo>
                    <a:pt x="4275" y="5728"/>
                    <a:pt x="4323" y="5144"/>
                    <a:pt x="4394" y="4597"/>
                  </a:cubicBezTo>
                  <a:close/>
                  <a:moveTo>
                    <a:pt x="9466" y="4597"/>
                  </a:moveTo>
                  <a:cubicBezTo>
                    <a:pt x="9740" y="6811"/>
                    <a:pt x="9740" y="9062"/>
                    <a:pt x="9466" y="11276"/>
                  </a:cubicBezTo>
                  <a:lnTo>
                    <a:pt x="7228" y="11276"/>
                  </a:lnTo>
                  <a:lnTo>
                    <a:pt x="7228" y="4597"/>
                  </a:lnTo>
                  <a:close/>
                  <a:moveTo>
                    <a:pt x="12383" y="4597"/>
                  </a:moveTo>
                  <a:cubicBezTo>
                    <a:pt x="12955" y="6787"/>
                    <a:pt x="12955" y="9085"/>
                    <a:pt x="12383" y="11276"/>
                  </a:cubicBezTo>
                  <a:lnTo>
                    <a:pt x="10085" y="11276"/>
                  </a:lnTo>
                  <a:cubicBezTo>
                    <a:pt x="10359" y="9062"/>
                    <a:pt x="10359" y="6811"/>
                    <a:pt x="10085" y="4597"/>
                  </a:cubicBezTo>
                  <a:close/>
                  <a:moveTo>
                    <a:pt x="12537" y="11894"/>
                  </a:moveTo>
                  <a:cubicBezTo>
                    <a:pt x="13178" y="11894"/>
                    <a:pt x="13182" y="12861"/>
                    <a:pt x="12547" y="12861"/>
                  </a:cubicBezTo>
                  <a:cubicBezTo>
                    <a:pt x="12533" y="12861"/>
                    <a:pt x="12518" y="12861"/>
                    <a:pt x="12502" y="12860"/>
                  </a:cubicBezTo>
                  <a:lnTo>
                    <a:pt x="1525" y="12860"/>
                  </a:lnTo>
                  <a:cubicBezTo>
                    <a:pt x="906" y="12836"/>
                    <a:pt x="906" y="11931"/>
                    <a:pt x="1525" y="11895"/>
                  </a:cubicBezTo>
                  <a:lnTo>
                    <a:pt x="12502" y="11895"/>
                  </a:lnTo>
                  <a:cubicBezTo>
                    <a:pt x="12514" y="11895"/>
                    <a:pt x="12525" y="11894"/>
                    <a:pt x="12537" y="11894"/>
                  </a:cubicBezTo>
                  <a:close/>
                  <a:moveTo>
                    <a:pt x="4156" y="13491"/>
                  </a:moveTo>
                  <a:cubicBezTo>
                    <a:pt x="4299" y="14086"/>
                    <a:pt x="4489" y="14669"/>
                    <a:pt x="4716" y="15241"/>
                  </a:cubicBezTo>
                  <a:lnTo>
                    <a:pt x="3561" y="15241"/>
                  </a:lnTo>
                  <a:cubicBezTo>
                    <a:pt x="3076" y="14720"/>
                    <a:pt x="2661" y="14129"/>
                    <a:pt x="2329" y="13491"/>
                  </a:cubicBezTo>
                  <a:close/>
                  <a:moveTo>
                    <a:pt x="6621" y="13491"/>
                  </a:moveTo>
                  <a:lnTo>
                    <a:pt x="6609" y="15241"/>
                  </a:lnTo>
                  <a:lnTo>
                    <a:pt x="5394" y="15241"/>
                  </a:lnTo>
                  <a:cubicBezTo>
                    <a:pt x="5144" y="14681"/>
                    <a:pt x="4942" y="14086"/>
                    <a:pt x="4799" y="13491"/>
                  </a:cubicBezTo>
                  <a:close/>
                  <a:moveTo>
                    <a:pt x="9050" y="13479"/>
                  </a:moveTo>
                  <a:cubicBezTo>
                    <a:pt x="8895" y="14086"/>
                    <a:pt x="8692" y="14669"/>
                    <a:pt x="8454" y="15241"/>
                  </a:cubicBezTo>
                  <a:lnTo>
                    <a:pt x="7228" y="15241"/>
                  </a:lnTo>
                  <a:lnTo>
                    <a:pt x="7228" y="13479"/>
                  </a:lnTo>
                  <a:close/>
                  <a:moveTo>
                    <a:pt x="11526" y="13491"/>
                  </a:moveTo>
                  <a:cubicBezTo>
                    <a:pt x="11193" y="14122"/>
                    <a:pt x="10776" y="14717"/>
                    <a:pt x="10288" y="15241"/>
                  </a:cubicBezTo>
                  <a:lnTo>
                    <a:pt x="9121" y="15241"/>
                  </a:lnTo>
                  <a:cubicBezTo>
                    <a:pt x="9359" y="14669"/>
                    <a:pt x="9538" y="14086"/>
                    <a:pt x="9681" y="13491"/>
                  </a:cubicBezTo>
                  <a:close/>
                  <a:moveTo>
                    <a:pt x="3418" y="1"/>
                  </a:moveTo>
                  <a:cubicBezTo>
                    <a:pt x="3335" y="1"/>
                    <a:pt x="3251" y="37"/>
                    <a:pt x="3204" y="96"/>
                  </a:cubicBezTo>
                  <a:cubicBezTo>
                    <a:pt x="2549" y="775"/>
                    <a:pt x="2013" y="1549"/>
                    <a:pt x="1620" y="2394"/>
                  </a:cubicBezTo>
                  <a:lnTo>
                    <a:pt x="1513" y="2394"/>
                  </a:lnTo>
                  <a:cubicBezTo>
                    <a:pt x="441" y="2394"/>
                    <a:pt x="1" y="3763"/>
                    <a:pt x="870" y="4394"/>
                  </a:cubicBezTo>
                  <a:cubicBezTo>
                    <a:pt x="251" y="6716"/>
                    <a:pt x="251" y="9157"/>
                    <a:pt x="870" y="11478"/>
                  </a:cubicBezTo>
                  <a:cubicBezTo>
                    <a:pt x="5" y="12107"/>
                    <a:pt x="438" y="13479"/>
                    <a:pt x="1499" y="13479"/>
                  </a:cubicBezTo>
                  <a:cubicBezTo>
                    <a:pt x="1504" y="13479"/>
                    <a:pt x="1508" y="13479"/>
                    <a:pt x="1513" y="13479"/>
                  </a:cubicBezTo>
                  <a:lnTo>
                    <a:pt x="1620" y="13479"/>
                  </a:lnTo>
                  <a:cubicBezTo>
                    <a:pt x="2013" y="14324"/>
                    <a:pt x="2549" y="15098"/>
                    <a:pt x="3204" y="15777"/>
                  </a:cubicBezTo>
                  <a:cubicBezTo>
                    <a:pt x="3251" y="15824"/>
                    <a:pt x="3335" y="15860"/>
                    <a:pt x="3418" y="15860"/>
                  </a:cubicBezTo>
                  <a:lnTo>
                    <a:pt x="10419" y="15860"/>
                  </a:lnTo>
                  <a:cubicBezTo>
                    <a:pt x="10490" y="15860"/>
                    <a:pt x="10574" y="15824"/>
                    <a:pt x="10633" y="15777"/>
                  </a:cubicBezTo>
                  <a:cubicBezTo>
                    <a:pt x="11276" y="15098"/>
                    <a:pt x="11812" y="14324"/>
                    <a:pt x="12217" y="13479"/>
                  </a:cubicBezTo>
                  <a:lnTo>
                    <a:pt x="12502" y="13479"/>
                  </a:lnTo>
                  <a:cubicBezTo>
                    <a:pt x="13669" y="13479"/>
                    <a:pt x="14038" y="11895"/>
                    <a:pt x="12979" y="11383"/>
                  </a:cubicBezTo>
                  <a:lnTo>
                    <a:pt x="12991" y="11383"/>
                  </a:lnTo>
                  <a:cubicBezTo>
                    <a:pt x="13574" y="9121"/>
                    <a:pt x="13574" y="6752"/>
                    <a:pt x="12991" y="4490"/>
                  </a:cubicBezTo>
                  <a:cubicBezTo>
                    <a:pt x="14050" y="3978"/>
                    <a:pt x="13681" y="2394"/>
                    <a:pt x="12502" y="2394"/>
                  </a:cubicBezTo>
                  <a:lnTo>
                    <a:pt x="12217" y="2394"/>
                  </a:lnTo>
                  <a:cubicBezTo>
                    <a:pt x="11812" y="1549"/>
                    <a:pt x="11276" y="775"/>
                    <a:pt x="10633" y="96"/>
                  </a:cubicBezTo>
                  <a:cubicBezTo>
                    <a:pt x="10574" y="37"/>
                    <a:pt x="10490" y="1"/>
                    <a:pt x="10419" y="1"/>
                  </a:cubicBezTo>
                  <a:close/>
                </a:path>
              </a:pathLst>
            </a:cu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p:nvPr/>
        </p:nvSpPr>
        <p:spPr>
          <a:xfrm>
            <a:off x="4958925" y="1119750"/>
            <a:ext cx="3917700" cy="713700"/>
          </a:xfrm>
          <a:prstGeom prst="rect">
            <a:avLst/>
          </a:prstGeom>
          <a:solidFill>
            <a:schemeClr val="lt1"/>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7"/>
          <p:cNvSpPr txBox="1"/>
          <p:nvPr>
            <p:ph type="title"/>
          </p:nvPr>
        </p:nvSpPr>
        <p:spPr>
          <a:xfrm>
            <a:off x="0" y="303625"/>
            <a:ext cx="4959000" cy="575700"/>
          </a:xfrm>
          <a:prstGeom prst="rect">
            <a:avLst/>
          </a:prstGeom>
          <a:solidFill>
            <a:schemeClr val="accent1"/>
          </a:solidFill>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Problem Statements</a:t>
            </a:r>
            <a:endParaRPr sz="3000">
              <a:solidFill>
                <a:schemeClr val="lt1"/>
              </a:solidFill>
              <a:latin typeface="Times New Roman"/>
              <a:ea typeface="Times New Roman"/>
              <a:cs typeface="Times New Roman"/>
              <a:sym typeface="Times New Roman"/>
            </a:endParaRPr>
          </a:p>
        </p:txBody>
      </p:sp>
      <p:sp>
        <p:nvSpPr>
          <p:cNvPr id="139" name="Google Shape;139;p17"/>
          <p:cNvSpPr txBox="1"/>
          <p:nvPr>
            <p:ph idx="1" type="body"/>
          </p:nvPr>
        </p:nvSpPr>
        <p:spPr>
          <a:xfrm>
            <a:off x="5102000" y="1147225"/>
            <a:ext cx="3917700" cy="2991900"/>
          </a:xfrm>
          <a:prstGeom prst="rect">
            <a:avLst/>
          </a:prstGeom>
          <a:ln cap="flat" cmpd="sng" w="19050">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1800"/>
              </a:spcBef>
              <a:spcAft>
                <a:spcPts val="0"/>
              </a:spcAft>
              <a:buNone/>
            </a:pPr>
            <a:r>
              <a:rPr b="1" lang="en" sz="1500">
                <a:latin typeface="Times New Roman"/>
                <a:ea typeface="Times New Roman"/>
                <a:cs typeface="Times New Roman"/>
                <a:sym typeface="Times New Roman"/>
              </a:rPr>
              <a:t>The wine market has continued to slump in recent years:</a:t>
            </a:r>
            <a:endParaRPr b="1" sz="1500">
              <a:latin typeface="Times New Roman"/>
              <a:ea typeface="Times New Roman"/>
              <a:cs typeface="Times New Roman"/>
              <a:sym typeface="Times New Roman"/>
            </a:endParaRPr>
          </a:p>
          <a:p>
            <a:pPr indent="-317500" lvl="0" marL="457200" rtl="0" algn="l">
              <a:lnSpc>
                <a:spcPct val="200000"/>
              </a:lnSpc>
              <a:spcBef>
                <a:spcPts val="1800"/>
              </a:spcBef>
              <a:spcAft>
                <a:spcPts val="0"/>
              </a:spcAft>
              <a:buSzPts val="1400"/>
              <a:buFont typeface="Times New Roman"/>
              <a:buChar char="●"/>
            </a:pPr>
            <a:r>
              <a:rPr lang="en" sz="1400">
                <a:latin typeface="Times New Roman"/>
                <a:ea typeface="Times New Roman"/>
                <a:cs typeface="Times New Roman"/>
                <a:sym typeface="Times New Roman"/>
              </a:rPr>
              <a:t>High harvests and trade conflicts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COVID-19 pandemic</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Changes in consumer spending habits</a:t>
            </a:r>
            <a:endParaRPr sz="1400">
              <a:latin typeface="Times New Roman"/>
              <a:ea typeface="Times New Roman"/>
              <a:cs typeface="Times New Roman"/>
              <a:sym typeface="Times New Roman"/>
            </a:endParaRPr>
          </a:p>
          <a:p>
            <a:pPr indent="-317500" lvl="0" marL="457200" rtl="0" algn="l">
              <a:lnSpc>
                <a:spcPct val="200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Product quality </a:t>
            </a:r>
            <a:r>
              <a:rPr lang="en" sz="1400">
                <a:latin typeface="Times New Roman"/>
                <a:ea typeface="Times New Roman"/>
                <a:cs typeface="Times New Roman"/>
                <a:sym typeface="Times New Roman"/>
              </a:rPr>
              <a:t>raise</a:t>
            </a:r>
            <a:r>
              <a:rPr lang="en" sz="1400">
                <a:latin typeface="Times New Roman"/>
                <a:ea typeface="Times New Roman"/>
                <a:cs typeface="Times New Roman"/>
                <a:sym typeface="Times New Roman"/>
              </a:rPr>
              <a:t> consumer’s attention</a:t>
            </a:r>
            <a:endParaRPr sz="1400">
              <a:latin typeface="Times New Roman"/>
              <a:ea typeface="Times New Roman"/>
              <a:cs typeface="Times New Roman"/>
              <a:sym typeface="Times New Roman"/>
            </a:endParaRPr>
          </a:p>
        </p:txBody>
      </p:sp>
      <p:pic>
        <p:nvPicPr>
          <p:cNvPr id="140" name="Google Shape;140;p17"/>
          <p:cNvPicPr preferRelativeResize="0"/>
          <p:nvPr/>
        </p:nvPicPr>
        <p:blipFill>
          <a:blip r:embed="rId3">
            <a:alphaModFix/>
          </a:blip>
          <a:stretch>
            <a:fillRect/>
          </a:stretch>
        </p:blipFill>
        <p:spPr>
          <a:xfrm>
            <a:off x="172200" y="1075825"/>
            <a:ext cx="4486950" cy="299187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p:nvPr/>
        </p:nvSpPr>
        <p:spPr>
          <a:xfrm>
            <a:off x="5604425" y="2467050"/>
            <a:ext cx="3182100" cy="9270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8"/>
          <p:cNvSpPr/>
          <p:nvPr/>
        </p:nvSpPr>
        <p:spPr>
          <a:xfrm>
            <a:off x="376725" y="2522525"/>
            <a:ext cx="2891700" cy="799800"/>
          </a:xfrm>
          <a:prstGeom prst="rect">
            <a:avLst/>
          </a:prstGeom>
          <a:solidFill>
            <a:schemeClr val="lt1"/>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8"/>
          <p:cNvSpPr txBox="1"/>
          <p:nvPr>
            <p:ph type="title"/>
          </p:nvPr>
        </p:nvSpPr>
        <p:spPr>
          <a:xfrm>
            <a:off x="0" y="225050"/>
            <a:ext cx="5818500" cy="5730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 sz="3000">
                <a:solidFill>
                  <a:schemeClr val="lt1"/>
                </a:solidFill>
                <a:latin typeface="Times New Roman"/>
                <a:ea typeface="Times New Roman"/>
                <a:cs typeface="Times New Roman"/>
                <a:sym typeface="Times New Roman"/>
              </a:rPr>
              <a:t>Questions and Hypotheses</a:t>
            </a:r>
            <a:endParaRPr sz="3000">
              <a:solidFill>
                <a:schemeClr val="lt1"/>
              </a:solidFill>
              <a:latin typeface="Times New Roman"/>
              <a:ea typeface="Times New Roman"/>
              <a:cs typeface="Times New Roman"/>
              <a:sym typeface="Times New Roman"/>
            </a:endParaRPr>
          </a:p>
          <a:p>
            <a:pPr indent="0" lvl="0" marL="0" rtl="0" algn="l">
              <a:lnSpc>
                <a:spcPct val="100000"/>
              </a:lnSpc>
              <a:spcBef>
                <a:spcPts val="600"/>
              </a:spcBef>
              <a:spcAft>
                <a:spcPts val="0"/>
              </a:spcAft>
              <a:buSzPts val="2800"/>
              <a:buNone/>
            </a:pPr>
            <a:r>
              <a:t/>
            </a:r>
            <a:endParaRPr sz="3000">
              <a:solidFill>
                <a:schemeClr val="lt1"/>
              </a:solidFill>
            </a:endParaRPr>
          </a:p>
        </p:txBody>
      </p:sp>
      <p:sp>
        <p:nvSpPr>
          <p:cNvPr id="148" name="Google Shape;148;p18"/>
          <p:cNvSpPr/>
          <p:nvPr/>
        </p:nvSpPr>
        <p:spPr>
          <a:xfrm>
            <a:off x="3909863" y="2427565"/>
            <a:ext cx="11025" cy="134275"/>
          </a:xfrm>
          <a:custGeom>
            <a:rect b="b" l="l" r="r" t="t"/>
            <a:pathLst>
              <a:path extrusionOk="0" h="5371" w="441">
                <a:moveTo>
                  <a:pt x="441" y="0"/>
                </a:moveTo>
                <a:lnTo>
                  <a:pt x="441" y="0"/>
                </a:lnTo>
                <a:cubicBezTo>
                  <a:pt x="215" y="1108"/>
                  <a:pt x="84" y="2239"/>
                  <a:pt x="36" y="3370"/>
                </a:cubicBezTo>
                <a:cubicBezTo>
                  <a:pt x="0" y="4037"/>
                  <a:pt x="0" y="4703"/>
                  <a:pt x="24" y="5370"/>
                </a:cubicBezTo>
                <a:cubicBezTo>
                  <a:pt x="84" y="3679"/>
                  <a:pt x="226" y="1870"/>
                  <a:pt x="44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8"/>
          <p:cNvSpPr/>
          <p:nvPr/>
        </p:nvSpPr>
        <p:spPr>
          <a:xfrm>
            <a:off x="4059288" y="2001915"/>
            <a:ext cx="132475" cy="163150"/>
          </a:xfrm>
          <a:custGeom>
            <a:rect b="b" l="l" r="r" t="t"/>
            <a:pathLst>
              <a:path extrusionOk="0" h="6526" w="5299">
                <a:moveTo>
                  <a:pt x="5298" y="0"/>
                </a:moveTo>
                <a:cubicBezTo>
                  <a:pt x="5251" y="36"/>
                  <a:pt x="5203" y="72"/>
                  <a:pt x="5156" y="120"/>
                </a:cubicBezTo>
                <a:cubicBezTo>
                  <a:pt x="3036" y="1905"/>
                  <a:pt x="1286" y="4072"/>
                  <a:pt x="0" y="6525"/>
                </a:cubicBezTo>
                <a:cubicBezTo>
                  <a:pt x="738" y="5846"/>
                  <a:pt x="1560" y="5263"/>
                  <a:pt x="2441" y="4775"/>
                </a:cubicBezTo>
                <a:cubicBezTo>
                  <a:pt x="2762" y="4596"/>
                  <a:pt x="3096" y="4441"/>
                  <a:pt x="3417" y="4287"/>
                </a:cubicBezTo>
                <a:cubicBezTo>
                  <a:pt x="4144" y="2906"/>
                  <a:pt x="4775" y="1465"/>
                  <a:pt x="529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a:off x="4239663" y="1843265"/>
            <a:ext cx="274150" cy="221475"/>
          </a:xfrm>
          <a:custGeom>
            <a:rect b="b" l="l" r="r" t="t"/>
            <a:pathLst>
              <a:path extrusionOk="0" h="8859" w="10966">
                <a:moveTo>
                  <a:pt x="10448" y="0"/>
                </a:moveTo>
                <a:cubicBezTo>
                  <a:pt x="10275" y="0"/>
                  <a:pt x="10103" y="12"/>
                  <a:pt x="9930" y="36"/>
                </a:cubicBezTo>
                <a:cubicBezTo>
                  <a:pt x="9930" y="36"/>
                  <a:pt x="9525" y="155"/>
                  <a:pt x="8823" y="405"/>
                </a:cubicBezTo>
                <a:cubicBezTo>
                  <a:pt x="8132" y="703"/>
                  <a:pt x="7132" y="1048"/>
                  <a:pt x="5953" y="1572"/>
                </a:cubicBezTo>
                <a:cubicBezTo>
                  <a:pt x="5120" y="1929"/>
                  <a:pt x="4191" y="2370"/>
                  <a:pt x="3227" y="2894"/>
                </a:cubicBezTo>
                <a:cubicBezTo>
                  <a:pt x="2346" y="4977"/>
                  <a:pt x="1262" y="6977"/>
                  <a:pt x="0" y="8859"/>
                </a:cubicBezTo>
                <a:cubicBezTo>
                  <a:pt x="2596" y="7608"/>
                  <a:pt x="5370" y="6894"/>
                  <a:pt x="7513" y="6549"/>
                </a:cubicBezTo>
                <a:cubicBezTo>
                  <a:pt x="8620" y="6335"/>
                  <a:pt x="9573" y="6251"/>
                  <a:pt x="10216" y="6156"/>
                </a:cubicBezTo>
                <a:lnTo>
                  <a:pt x="10966" y="6085"/>
                </a:lnTo>
                <a:lnTo>
                  <a:pt x="10966" y="36"/>
                </a:lnTo>
                <a:cubicBezTo>
                  <a:pt x="10793" y="12"/>
                  <a:pt x="10621" y="0"/>
                  <a:pt x="10448" y="0"/>
                </a:cubicBezTo>
                <a:close/>
              </a:path>
            </a:pathLst>
          </a:custGeom>
          <a:solidFill>
            <a:srgbClr val="DFC09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a:off x="3967313" y="1902915"/>
            <a:ext cx="169375" cy="387750"/>
          </a:xfrm>
          <a:custGeom>
            <a:rect b="b" l="l" r="r" t="t"/>
            <a:pathLst>
              <a:path extrusionOk="0" h="15510" w="6775">
                <a:moveTo>
                  <a:pt x="5555" y="0"/>
                </a:moveTo>
                <a:cubicBezTo>
                  <a:pt x="5001" y="0"/>
                  <a:pt x="4505" y="584"/>
                  <a:pt x="4358" y="805"/>
                </a:cubicBezTo>
                <a:lnTo>
                  <a:pt x="3893" y="1615"/>
                </a:lnTo>
                <a:cubicBezTo>
                  <a:pt x="3596" y="2127"/>
                  <a:pt x="3203" y="2889"/>
                  <a:pt x="2774" y="3818"/>
                </a:cubicBezTo>
                <a:cubicBezTo>
                  <a:pt x="1750" y="6068"/>
                  <a:pt x="1000" y="8437"/>
                  <a:pt x="536" y="10866"/>
                </a:cubicBezTo>
                <a:cubicBezTo>
                  <a:pt x="226" y="12402"/>
                  <a:pt x="48" y="13950"/>
                  <a:pt x="0" y="15509"/>
                </a:cubicBezTo>
                <a:lnTo>
                  <a:pt x="167" y="15176"/>
                </a:lnTo>
                <a:lnTo>
                  <a:pt x="286" y="14926"/>
                </a:lnTo>
                <a:lnTo>
                  <a:pt x="476" y="14605"/>
                </a:lnTo>
                <a:lnTo>
                  <a:pt x="679" y="14247"/>
                </a:lnTo>
                <a:lnTo>
                  <a:pt x="822" y="14009"/>
                </a:lnTo>
                <a:cubicBezTo>
                  <a:pt x="1000" y="13033"/>
                  <a:pt x="1238" y="12057"/>
                  <a:pt x="1524" y="11104"/>
                </a:cubicBezTo>
                <a:cubicBezTo>
                  <a:pt x="2203" y="8842"/>
                  <a:pt x="3143" y="6651"/>
                  <a:pt x="4334" y="4603"/>
                </a:cubicBezTo>
                <a:cubicBezTo>
                  <a:pt x="4810" y="3782"/>
                  <a:pt x="5239" y="3103"/>
                  <a:pt x="5560" y="2651"/>
                </a:cubicBezTo>
                <a:lnTo>
                  <a:pt x="6072" y="1936"/>
                </a:lnTo>
                <a:cubicBezTo>
                  <a:pt x="6251" y="1674"/>
                  <a:pt x="6775" y="722"/>
                  <a:pt x="6048" y="174"/>
                </a:cubicBezTo>
                <a:cubicBezTo>
                  <a:pt x="5884" y="50"/>
                  <a:pt x="5717" y="0"/>
                  <a:pt x="5555" y="0"/>
                </a:cubicBezTo>
                <a:close/>
              </a:path>
            </a:pathLst>
          </a:custGeom>
          <a:solidFill>
            <a:srgbClr val="DFC09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a:off x="4375388" y="2885065"/>
            <a:ext cx="138425" cy="43775"/>
          </a:xfrm>
          <a:custGeom>
            <a:rect b="b" l="l" r="r" t="t"/>
            <a:pathLst>
              <a:path extrusionOk="0" h="1751" w="5537">
                <a:moveTo>
                  <a:pt x="1" y="0"/>
                </a:moveTo>
                <a:cubicBezTo>
                  <a:pt x="1406" y="762"/>
                  <a:pt x="2930" y="1310"/>
                  <a:pt x="4513" y="1596"/>
                </a:cubicBezTo>
                <a:cubicBezTo>
                  <a:pt x="4775" y="1631"/>
                  <a:pt x="5049" y="1679"/>
                  <a:pt x="5323" y="1727"/>
                </a:cubicBezTo>
                <a:cubicBezTo>
                  <a:pt x="5394" y="1739"/>
                  <a:pt x="5466" y="1750"/>
                  <a:pt x="5537" y="1750"/>
                </a:cubicBezTo>
                <a:lnTo>
                  <a:pt x="5537" y="1488"/>
                </a:lnTo>
                <a:cubicBezTo>
                  <a:pt x="3620" y="1310"/>
                  <a:pt x="1751" y="810"/>
                  <a:pt x="1"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a:off x="4362388" y="2296515"/>
            <a:ext cx="3800" cy="700"/>
          </a:xfrm>
          <a:custGeom>
            <a:rect b="b" l="l" r="r" t="t"/>
            <a:pathLst>
              <a:path extrusionOk="0" h="28" w="152">
                <a:moveTo>
                  <a:pt x="8" y="0"/>
                </a:moveTo>
                <a:cubicBezTo>
                  <a:pt x="1" y="0"/>
                  <a:pt x="75" y="17"/>
                  <a:pt x="83" y="17"/>
                </a:cubicBezTo>
                <a:cubicBezTo>
                  <a:pt x="84" y="17"/>
                  <a:pt x="83" y="17"/>
                  <a:pt x="80" y="16"/>
                </a:cubicBezTo>
                <a:lnTo>
                  <a:pt x="80" y="16"/>
                </a:lnTo>
                <a:lnTo>
                  <a:pt x="128" y="27"/>
                </a:lnTo>
                <a:lnTo>
                  <a:pt x="151" y="27"/>
                </a:lnTo>
                <a:cubicBezTo>
                  <a:pt x="49" y="7"/>
                  <a:pt x="13" y="0"/>
                  <a:pt x="8"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8"/>
          <p:cNvSpPr/>
          <p:nvPr/>
        </p:nvSpPr>
        <p:spPr>
          <a:xfrm>
            <a:off x="4353263" y="2874515"/>
            <a:ext cx="1275" cy="575"/>
          </a:xfrm>
          <a:custGeom>
            <a:rect b="b" l="l" r="r" t="t"/>
            <a:pathLst>
              <a:path extrusionOk="0" h="23" w="51">
                <a:moveTo>
                  <a:pt x="2" y="1"/>
                </a:moveTo>
                <a:cubicBezTo>
                  <a:pt x="0" y="1"/>
                  <a:pt x="7" y="5"/>
                  <a:pt x="28" y="17"/>
                </a:cubicBezTo>
                <a:lnTo>
                  <a:pt x="40" y="17"/>
                </a:lnTo>
                <a:cubicBezTo>
                  <a:pt x="26" y="11"/>
                  <a:pt x="5" y="1"/>
                  <a:pt x="2" y="1"/>
                </a:cubicBezTo>
                <a:close/>
                <a:moveTo>
                  <a:pt x="40" y="17"/>
                </a:moveTo>
                <a:cubicBezTo>
                  <a:pt x="46" y="20"/>
                  <a:pt x="50" y="22"/>
                  <a:pt x="50" y="22"/>
                </a:cubicBezTo>
                <a:cubicBezTo>
                  <a:pt x="50" y="22"/>
                  <a:pt x="47" y="21"/>
                  <a:pt x="40" y="17"/>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8"/>
          <p:cNvSpPr/>
          <p:nvPr/>
        </p:nvSpPr>
        <p:spPr>
          <a:xfrm>
            <a:off x="4139363" y="2478165"/>
            <a:ext cx="600" cy="1725"/>
          </a:xfrm>
          <a:custGeom>
            <a:rect b="b" l="l" r="r" t="t"/>
            <a:pathLst>
              <a:path extrusionOk="0" h="69" w="24">
                <a:moveTo>
                  <a:pt x="24" y="0"/>
                </a:moveTo>
                <a:lnTo>
                  <a:pt x="22" y="8"/>
                </a:lnTo>
                <a:lnTo>
                  <a:pt x="22" y="8"/>
                </a:lnTo>
                <a:cubicBezTo>
                  <a:pt x="23" y="4"/>
                  <a:pt x="24" y="2"/>
                  <a:pt x="24" y="0"/>
                </a:cubicBezTo>
                <a:close/>
                <a:moveTo>
                  <a:pt x="22" y="8"/>
                </a:moveTo>
                <a:cubicBezTo>
                  <a:pt x="17" y="27"/>
                  <a:pt x="0" y="69"/>
                  <a:pt x="4" y="69"/>
                </a:cubicBezTo>
                <a:cubicBezTo>
                  <a:pt x="5" y="69"/>
                  <a:pt x="8" y="66"/>
                  <a:pt x="12" y="60"/>
                </a:cubicBezTo>
                <a:lnTo>
                  <a:pt x="22" y="8"/>
                </a:ln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a:off x="3970863" y="2140515"/>
            <a:ext cx="542950" cy="927025"/>
          </a:xfrm>
          <a:custGeom>
            <a:rect b="b" l="l" r="r" t="t"/>
            <a:pathLst>
              <a:path extrusionOk="0" h="37081" w="21718">
                <a:moveTo>
                  <a:pt x="14745" y="1"/>
                </a:moveTo>
                <a:cubicBezTo>
                  <a:pt x="12414" y="1"/>
                  <a:pt x="10107" y="724"/>
                  <a:pt x="8300" y="1862"/>
                </a:cubicBezTo>
                <a:cubicBezTo>
                  <a:pt x="5990" y="3267"/>
                  <a:pt x="4287" y="5172"/>
                  <a:pt x="2978" y="7208"/>
                </a:cubicBezTo>
                <a:cubicBezTo>
                  <a:pt x="2323" y="8268"/>
                  <a:pt x="1763" y="9375"/>
                  <a:pt x="1323" y="10530"/>
                </a:cubicBezTo>
                <a:cubicBezTo>
                  <a:pt x="1215" y="10804"/>
                  <a:pt x="1156" y="11018"/>
                  <a:pt x="1073" y="11256"/>
                </a:cubicBezTo>
                <a:lnTo>
                  <a:pt x="953" y="11613"/>
                </a:lnTo>
                <a:cubicBezTo>
                  <a:pt x="870" y="11851"/>
                  <a:pt x="918" y="11744"/>
                  <a:pt x="894" y="11828"/>
                </a:cubicBezTo>
                <a:lnTo>
                  <a:pt x="858" y="11935"/>
                </a:lnTo>
                <a:lnTo>
                  <a:pt x="811" y="12149"/>
                </a:lnTo>
                <a:cubicBezTo>
                  <a:pt x="668" y="12732"/>
                  <a:pt x="501" y="13292"/>
                  <a:pt x="418" y="13887"/>
                </a:cubicBezTo>
                <a:cubicBezTo>
                  <a:pt x="1" y="16221"/>
                  <a:pt x="96" y="18614"/>
                  <a:pt x="680" y="20912"/>
                </a:cubicBezTo>
                <a:cubicBezTo>
                  <a:pt x="1251" y="23079"/>
                  <a:pt x="2204" y="25139"/>
                  <a:pt x="3513" y="26960"/>
                </a:cubicBezTo>
                <a:cubicBezTo>
                  <a:pt x="4728" y="28663"/>
                  <a:pt x="6168" y="30187"/>
                  <a:pt x="7788" y="31497"/>
                </a:cubicBezTo>
                <a:cubicBezTo>
                  <a:pt x="8181" y="31830"/>
                  <a:pt x="8585" y="32116"/>
                  <a:pt x="8978" y="32413"/>
                </a:cubicBezTo>
                <a:cubicBezTo>
                  <a:pt x="9383" y="32699"/>
                  <a:pt x="9788" y="32985"/>
                  <a:pt x="10240" y="33259"/>
                </a:cubicBezTo>
                <a:cubicBezTo>
                  <a:pt x="10669" y="33533"/>
                  <a:pt x="11145" y="33842"/>
                  <a:pt x="11502" y="34021"/>
                </a:cubicBezTo>
                <a:lnTo>
                  <a:pt x="12074" y="34342"/>
                </a:lnTo>
                <a:lnTo>
                  <a:pt x="12360" y="34485"/>
                </a:lnTo>
                <a:lnTo>
                  <a:pt x="12574" y="34604"/>
                </a:lnTo>
                <a:lnTo>
                  <a:pt x="12741" y="34688"/>
                </a:lnTo>
                <a:cubicBezTo>
                  <a:pt x="15539" y="36093"/>
                  <a:pt x="18587" y="36902"/>
                  <a:pt x="21706" y="37081"/>
                </a:cubicBezTo>
                <a:lnTo>
                  <a:pt x="21706" y="31532"/>
                </a:lnTo>
                <a:cubicBezTo>
                  <a:pt x="21635" y="31532"/>
                  <a:pt x="21575" y="31521"/>
                  <a:pt x="21504" y="31509"/>
                </a:cubicBezTo>
                <a:cubicBezTo>
                  <a:pt x="21230" y="31461"/>
                  <a:pt x="20968" y="31413"/>
                  <a:pt x="20694" y="31390"/>
                </a:cubicBezTo>
                <a:cubicBezTo>
                  <a:pt x="19111" y="31092"/>
                  <a:pt x="17587" y="30544"/>
                  <a:pt x="16182" y="29782"/>
                </a:cubicBezTo>
                <a:cubicBezTo>
                  <a:pt x="15955" y="29687"/>
                  <a:pt x="15729" y="29580"/>
                  <a:pt x="15515" y="29473"/>
                </a:cubicBezTo>
                <a:lnTo>
                  <a:pt x="15384" y="29413"/>
                </a:lnTo>
                <a:lnTo>
                  <a:pt x="15324" y="29377"/>
                </a:lnTo>
                <a:lnTo>
                  <a:pt x="15329" y="29382"/>
                </a:lnTo>
                <a:lnTo>
                  <a:pt x="15329" y="29382"/>
                </a:lnTo>
                <a:cubicBezTo>
                  <a:pt x="15314" y="29373"/>
                  <a:pt x="15297" y="29362"/>
                  <a:pt x="15298" y="29362"/>
                </a:cubicBezTo>
                <a:lnTo>
                  <a:pt x="15298" y="29362"/>
                </a:lnTo>
                <a:cubicBezTo>
                  <a:pt x="15298" y="29362"/>
                  <a:pt x="15305" y="29366"/>
                  <a:pt x="15324" y="29377"/>
                </a:cubicBezTo>
                <a:lnTo>
                  <a:pt x="15062" y="29223"/>
                </a:lnTo>
                <a:lnTo>
                  <a:pt x="14491" y="28913"/>
                </a:lnTo>
                <a:cubicBezTo>
                  <a:pt x="14146" y="28723"/>
                  <a:pt x="13812" y="28520"/>
                  <a:pt x="13503" y="28294"/>
                </a:cubicBezTo>
                <a:cubicBezTo>
                  <a:pt x="13181" y="28103"/>
                  <a:pt x="12872" y="27889"/>
                  <a:pt x="12586" y="27663"/>
                </a:cubicBezTo>
                <a:cubicBezTo>
                  <a:pt x="12276" y="27425"/>
                  <a:pt x="11955" y="27210"/>
                  <a:pt x="11669" y="26949"/>
                </a:cubicBezTo>
                <a:cubicBezTo>
                  <a:pt x="10467" y="25972"/>
                  <a:pt x="9395" y="24841"/>
                  <a:pt x="8502" y="23579"/>
                </a:cubicBezTo>
                <a:cubicBezTo>
                  <a:pt x="6728" y="21067"/>
                  <a:pt x="5871" y="18055"/>
                  <a:pt x="6418" y="14995"/>
                </a:cubicBezTo>
                <a:cubicBezTo>
                  <a:pt x="6454" y="14602"/>
                  <a:pt x="6609" y="14221"/>
                  <a:pt x="6680" y="13840"/>
                </a:cubicBezTo>
                <a:lnTo>
                  <a:pt x="6752" y="13542"/>
                </a:lnTo>
                <a:cubicBezTo>
                  <a:pt x="6752" y="13530"/>
                  <a:pt x="6764" y="13518"/>
                  <a:pt x="6764" y="13506"/>
                </a:cubicBezTo>
                <a:lnTo>
                  <a:pt x="6764" y="13506"/>
                </a:lnTo>
                <a:lnTo>
                  <a:pt x="6743" y="13558"/>
                </a:lnTo>
                <a:lnTo>
                  <a:pt x="6743" y="13558"/>
                </a:lnTo>
                <a:cubicBezTo>
                  <a:pt x="6749" y="13539"/>
                  <a:pt x="6758" y="13512"/>
                  <a:pt x="6764" y="13506"/>
                </a:cubicBezTo>
                <a:lnTo>
                  <a:pt x="6776" y="13483"/>
                </a:lnTo>
                <a:lnTo>
                  <a:pt x="6835" y="13304"/>
                </a:lnTo>
                <a:lnTo>
                  <a:pt x="7073" y="12602"/>
                </a:lnTo>
                <a:cubicBezTo>
                  <a:pt x="7383" y="11875"/>
                  <a:pt x="7740" y="11185"/>
                  <a:pt x="8145" y="10530"/>
                </a:cubicBezTo>
                <a:cubicBezTo>
                  <a:pt x="9026" y="9149"/>
                  <a:pt x="10169" y="7910"/>
                  <a:pt x="11467" y="7137"/>
                </a:cubicBezTo>
                <a:cubicBezTo>
                  <a:pt x="12086" y="6744"/>
                  <a:pt x="12764" y="6470"/>
                  <a:pt x="13467" y="6315"/>
                </a:cubicBezTo>
                <a:cubicBezTo>
                  <a:pt x="13873" y="6215"/>
                  <a:pt x="14287" y="6167"/>
                  <a:pt x="14703" y="6167"/>
                </a:cubicBezTo>
                <a:cubicBezTo>
                  <a:pt x="14982" y="6167"/>
                  <a:pt x="15261" y="6189"/>
                  <a:pt x="15539" y="6232"/>
                </a:cubicBezTo>
                <a:lnTo>
                  <a:pt x="15789" y="6267"/>
                </a:lnTo>
                <a:lnTo>
                  <a:pt x="15741" y="6256"/>
                </a:lnTo>
                <a:cubicBezTo>
                  <a:pt x="15755" y="6256"/>
                  <a:pt x="15724" y="6247"/>
                  <a:pt x="15698" y="6240"/>
                </a:cubicBezTo>
                <a:lnTo>
                  <a:pt x="15698" y="6240"/>
                </a:lnTo>
                <a:cubicBezTo>
                  <a:pt x="15720" y="6245"/>
                  <a:pt x="15757" y="6254"/>
                  <a:pt x="15812" y="6267"/>
                </a:cubicBezTo>
                <a:lnTo>
                  <a:pt x="15789" y="6267"/>
                </a:lnTo>
                <a:lnTo>
                  <a:pt x="15836" y="6279"/>
                </a:lnTo>
                <a:lnTo>
                  <a:pt x="16039" y="6327"/>
                </a:lnTo>
                <a:lnTo>
                  <a:pt x="16432" y="6422"/>
                </a:lnTo>
                <a:cubicBezTo>
                  <a:pt x="16539" y="6446"/>
                  <a:pt x="16646" y="6482"/>
                  <a:pt x="16753" y="6529"/>
                </a:cubicBezTo>
                <a:cubicBezTo>
                  <a:pt x="16884" y="6589"/>
                  <a:pt x="17015" y="6637"/>
                  <a:pt x="17158" y="6684"/>
                </a:cubicBezTo>
                <a:lnTo>
                  <a:pt x="17670" y="6934"/>
                </a:lnTo>
                <a:cubicBezTo>
                  <a:pt x="18360" y="7303"/>
                  <a:pt x="19003" y="7768"/>
                  <a:pt x="19563" y="8327"/>
                </a:cubicBezTo>
                <a:cubicBezTo>
                  <a:pt x="20396" y="9173"/>
                  <a:pt x="21111" y="10101"/>
                  <a:pt x="21718" y="11125"/>
                </a:cubicBezTo>
                <a:lnTo>
                  <a:pt x="21718" y="2172"/>
                </a:lnTo>
                <a:cubicBezTo>
                  <a:pt x="21325" y="1910"/>
                  <a:pt x="20932" y="1672"/>
                  <a:pt x="20515" y="1457"/>
                </a:cubicBezTo>
                <a:cubicBezTo>
                  <a:pt x="20194" y="1303"/>
                  <a:pt x="19884" y="1148"/>
                  <a:pt x="19551" y="993"/>
                </a:cubicBezTo>
                <a:cubicBezTo>
                  <a:pt x="19182" y="850"/>
                  <a:pt x="18801" y="719"/>
                  <a:pt x="18420" y="588"/>
                </a:cubicBezTo>
                <a:lnTo>
                  <a:pt x="18146" y="493"/>
                </a:lnTo>
                <a:lnTo>
                  <a:pt x="17944" y="445"/>
                </a:lnTo>
                <a:lnTo>
                  <a:pt x="17551" y="350"/>
                </a:lnTo>
                <a:lnTo>
                  <a:pt x="17158" y="255"/>
                </a:lnTo>
                <a:cubicBezTo>
                  <a:pt x="17063" y="219"/>
                  <a:pt x="16967" y="207"/>
                  <a:pt x="16860" y="195"/>
                </a:cubicBezTo>
                <a:lnTo>
                  <a:pt x="16729" y="171"/>
                </a:lnTo>
                <a:lnTo>
                  <a:pt x="16455" y="136"/>
                </a:lnTo>
                <a:cubicBezTo>
                  <a:pt x="15888" y="44"/>
                  <a:pt x="15316" y="1"/>
                  <a:pt x="14745" y="1"/>
                </a:cubicBezTo>
                <a:close/>
              </a:path>
            </a:pathLst>
          </a:custGeom>
          <a:solidFill>
            <a:srgbClr val="DFC09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a:off x="4373313" y="1678965"/>
            <a:ext cx="140500" cy="35150"/>
          </a:xfrm>
          <a:custGeom>
            <a:rect b="b" l="l" r="r" t="t"/>
            <a:pathLst>
              <a:path extrusionOk="0" h="1406" w="5620">
                <a:moveTo>
                  <a:pt x="2762" y="0"/>
                </a:moveTo>
                <a:cubicBezTo>
                  <a:pt x="2262" y="0"/>
                  <a:pt x="1774" y="12"/>
                  <a:pt x="1286" y="36"/>
                </a:cubicBezTo>
                <a:lnTo>
                  <a:pt x="72" y="60"/>
                </a:lnTo>
                <a:cubicBezTo>
                  <a:pt x="72" y="512"/>
                  <a:pt x="36" y="965"/>
                  <a:pt x="0" y="1405"/>
                </a:cubicBezTo>
                <a:lnTo>
                  <a:pt x="1310" y="1381"/>
                </a:lnTo>
                <a:cubicBezTo>
                  <a:pt x="1834" y="1357"/>
                  <a:pt x="2298" y="1346"/>
                  <a:pt x="2762" y="1346"/>
                </a:cubicBezTo>
                <a:lnTo>
                  <a:pt x="5620" y="1346"/>
                </a:lnTo>
                <a:lnTo>
                  <a:pt x="5620"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a:off x="3870863" y="1683415"/>
            <a:ext cx="642950" cy="2920025"/>
          </a:xfrm>
          <a:custGeom>
            <a:rect b="b" l="l" r="r" t="t"/>
            <a:pathLst>
              <a:path extrusionOk="0" h="116801" w="25718">
                <a:moveTo>
                  <a:pt x="14633" y="1"/>
                </a:moveTo>
                <a:lnTo>
                  <a:pt x="9359" y="108"/>
                </a:lnTo>
                <a:cubicBezTo>
                  <a:pt x="7811" y="108"/>
                  <a:pt x="6466" y="1144"/>
                  <a:pt x="6073" y="2632"/>
                </a:cubicBezTo>
                <a:cubicBezTo>
                  <a:pt x="4346" y="9157"/>
                  <a:pt x="0" y="26742"/>
                  <a:pt x="215" y="37553"/>
                </a:cubicBezTo>
                <a:cubicBezTo>
                  <a:pt x="489" y="51019"/>
                  <a:pt x="5525" y="51721"/>
                  <a:pt x="15443" y="58317"/>
                </a:cubicBezTo>
                <a:cubicBezTo>
                  <a:pt x="24182" y="64116"/>
                  <a:pt x="22789" y="66723"/>
                  <a:pt x="23003" y="69164"/>
                </a:cubicBezTo>
                <a:cubicBezTo>
                  <a:pt x="23706" y="77177"/>
                  <a:pt x="22694" y="99406"/>
                  <a:pt x="22587" y="101942"/>
                </a:cubicBezTo>
                <a:cubicBezTo>
                  <a:pt x="22551" y="102692"/>
                  <a:pt x="22491" y="103383"/>
                  <a:pt x="22122" y="104883"/>
                </a:cubicBezTo>
                <a:cubicBezTo>
                  <a:pt x="21789" y="106288"/>
                  <a:pt x="20884" y="110264"/>
                  <a:pt x="10311" y="112241"/>
                </a:cubicBezTo>
                <a:cubicBezTo>
                  <a:pt x="5704" y="112717"/>
                  <a:pt x="2810" y="113408"/>
                  <a:pt x="2810" y="114170"/>
                </a:cubicBezTo>
                <a:cubicBezTo>
                  <a:pt x="2810" y="115622"/>
                  <a:pt x="13026" y="116801"/>
                  <a:pt x="25623" y="116801"/>
                </a:cubicBezTo>
                <a:lnTo>
                  <a:pt x="25718" y="116801"/>
                </a:lnTo>
                <a:lnTo>
                  <a:pt x="25718" y="63187"/>
                </a:lnTo>
                <a:cubicBezTo>
                  <a:pt x="24170" y="63044"/>
                  <a:pt x="22694" y="62235"/>
                  <a:pt x="21444" y="61330"/>
                </a:cubicBezTo>
                <a:cubicBezTo>
                  <a:pt x="19622" y="60008"/>
                  <a:pt x="18074" y="58437"/>
                  <a:pt x="16193" y="57186"/>
                </a:cubicBezTo>
                <a:cubicBezTo>
                  <a:pt x="15562" y="56770"/>
                  <a:pt x="14955" y="56377"/>
                  <a:pt x="14359" y="55996"/>
                </a:cubicBezTo>
                <a:cubicBezTo>
                  <a:pt x="13859" y="55710"/>
                  <a:pt x="13383" y="55412"/>
                  <a:pt x="12907" y="55091"/>
                </a:cubicBezTo>
                <a:lnTo>
                  <a:pt x="11919" y="54472"/>
                </a:lnTo>
                <a:cubicBezTo>
                  <a:pt x="4953" y="50150"/>
                  <a:pt x="1775" y="48185"/>
                  <a:pt x="1572" y="37529"/>
                </a:cubicBezTo>
                <a:cubicBezTo>
                  <a:pt x="1548" y="36767"/>
                  <a:pt x="1572" y="35969"/>
                  <a:pt x="1584" y="35148"/>
                </a:cubicBezTo>
                <a:cubicBezTo>
                  <a:pt x="1560" y="34481"/>
                  <a:pt x="1560" y="33803"/>
                  <a:pt x="1596" y="33136"/>
                </a:cubicBezTo>
                <a:cubicBezTo>
                  <a:pt x="1644" y="32005"/>
                  <a:pt x="1775" y="30886"/>
                  <a:pt x="2001" y="29766"/>
                </a:cubicBezTo>
                <a:cubicBezTo>
                  <a:pt x="3096" y="19920"/>
                  <a:pt x="5954" y="8335"/>
                  <a:pt x="7370" y="2977"/>
                </a:cubicBezTo>
                <a:cubicBezTo>
                  <a:pt x="7609" y="2084"/>
                  <a:pt x="8430" y="1453"/>
                  <a:pt x="9359" y="1453"/>
                </a:cubicBezTo>
                <a:lnTo>
                  <a:pt x="15002" y="1334"/>
                </a:lnTo>
                <a:cubicBezTo>
                  <a:pt x="14919" y="882"/>
                  <a:pt x="14800" y="429"/>
                  <a:pt x="1463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8"/>
          <p:cNvSpPr/>
          <p:nvPr/>
        </p:nvSpPr>
        <p:spPr>
          <a:xfrm>
            <a:off x="4193513" y="3060665"/>
            <a:ext cx="36350" cy="22650"/>
          </a:xfrm>
          <a:custGeom>
            <a:rect b="b" l="l" r="r" t="t"/>
            <a:pathLst>
              <a:path extrusionOk="0" h="906" w="1454">
                <a:moveTo>
                  <a:pt x="1" y="1"/>
                </a:moveTo>
                <a:lnTo>
                  <a:pt x="1" y="1"/>
                </a:lnTo>
                <a:cubicBezTo>
                  <a:pt x="477" y="322"/>
                  <a:pt x="965" y="620"/>
                  <a:pt x="1453" y="906"/>
                </a:cubicBezTo>
                <a:cubicBezTo>
                  <a:pt x="953" y="596"/>
                  <a:pt x="465" y="287"/>
                  <a:pt x="1"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8"/>
          <p:cNvSpPr/>
          <p:nvPr/>
        </p:nvSpPr>
        <p:spPr>
          <a:xfrm>
            <a:off x="4117613" y="2294740"/>
            <a:ext cx="396200" cy="590350"/>
          </a:xfrm>
          <a:custGeom>
            <a:rect b="b" l="l" r="r" t="t"/>
            <a:pathLst>
              <a:path extrusionOk="0" h="23614" w="15848">
                <a:moveTo>
                  <a:pt x="8802" y="0"/>
                </a:moveTo>
                <a:cubicBezTo>
                  <a:pt x="8397" y="0"/>
                  <a:pt x="7993" y="49"/>
                  <a:pt x="7597" y="146"/>
                </a:cubicBezTo>
                <a:cubicBezTo>
                  <a:pt x="6894" y="301"/>
                  <a:pt x="6216" y="587"/>
                  <a:pt x="5597" y="979"/>
                </a:cubicBezTo>
                <a:cubicBezTo>
                  <a:pt x="4299" y="1753"/>
                  <a:pt x="3156" y="2992"/>
                  <a:pt x="2275" y="4361"/>
                </a:cubicBezTo>
                <a:cubicBezTo>
                  <a:pt x="1870" y="5016"/>
                  <a:pt x="1513" y="5706"/>
                  <a:pt x="1215" y="6421"/>
                </a:cubicBezTo>
                <a:lnTo>
                  <a:pt x="965" y="7135"/>
                </a:lnTo>
                <a:lnTo>
                  <a:pt x="906" y="7314"/>
                </a:lnTo>
                <a:lnTo>
                  <a:pt x="894" y="7337"/>
                </a:lnTo>
                <a:cubicBezTo>
                  <a:pt x="894" y="7349"/>
                  <a:pt x="894" y="7361"/>
                  <a:pt x="894" y="7373"/>
                </a:cubicBezTo>
                <a:lnTo>
                  <a:pt x="822" y="7659"/>
                </a:lnTo>
                <a:cubicBezTo>
                  <a:pt x="739" y="8052"/>
                  <a:pt x="596" y="8433"/>
                  <a:pt x="560" y="8814"/>
                </a:cubicBezTo>
                <a:cubicBezTo>
                  <a:pt x="1" y="11886"/>
                  <a:pt x="858" y="14898"/>
                  <a:pt x="2632" y="17410"/>
                </a:cubicBezTo>
                <a:cubicBezTo>
                  <a:pt x="3525" y="18672"/>
                  <a:pt x="4585" y="19803"/>
                  <a:pt x="5799" y="20780"/>
                </a:cubicBezTo>
                <a:cubicBezTo>
                  <a:pt x="6073" y="21041"/>
                  <a:pt x="6406" y="21256"/>
                  <a:pt x="6716" y="21494"/>
                </a:cubicBezTo>
                <a:cubicBezTo>
                  <a:pt x="7002" y="21720"/>
                  <a:pt x="7311" y="21923"/>
                  <a:pt x="7633" y="22125"/>
                </a:cubicBezTo>
                <a:cubicBezTo>
                  <a:pt x="7942" y="22339"/>
                  <a:pt x="8276" y="22542"/>
                  <a:pt x="8621" y="22732"/>
                </a:cubicBezTo>
                <a:lnTo>
                  <a:pt x="9192" y="23054"/>
                </a:lnTo>
                <a:lnTo>
                  <a:pt x="9454" y="23208"/>
                </a:lnTo>
                <a:lnTo>
                  <a:pt x="9514" y="23232"/>
                </a:lnTo>
                <a:lnTo>
                  <a:pt x="9645" y="23292"/>
                </a:lnTo>
                <a:cubicBezTo>
                  <a:pt x="9859" y="23411"/>
                  <a:pt x="10085" y="23506"/>
                  <a:pt x="10312" y="23613"/>
                </a:cubicBezTo>
                <a:cubicBezTo>
                  <a:pt x="9192" y="23018"/>
                  <a:pt x="8145" y="22304"/>
                  <a:pt x="7192" y="21470"/>
                </a:cubicBezTo>
                <a:cubicBezTo>
                  <a:pt x="4930" y="19494"/>
                  <a:pt x="3180" y="16886"/>
                  <a:pt x="2346" y="13910"/>
                </a:cubicBezTo>
                <a:cubicBezTo>
                  <a:pt x="1513" y="10921"/>
                  <a:pt x="1620" y="7516"/>
                  <a:pt x="2882" y="4801"/>
                </a:cubicBezTo>
                <a:cubicBezTo>
                  <a:pt x="2954" y="4635"/>
                  <a:pt x="3049" y="4468"/>
                  <a:pt x="3132" y="4301"/>
                </a:cubicBezTo>
                <a:lnTo>
                  <a:pt x="3192" y="4182"/>
                </a:lnTo>
                <a:lnTo>
                  <a:pt x="3215" y="4147"/>
                </a:lnTo>
                <a:lnTo>
                  <a:pt x="3418" y="3801"/>
                </a:lnTo>
                <a:lnTo>
                  <a:pt x="3632" y="3444"/>
                </a:lnTo>
                <a:cubicBezTo>
                  <a:pt x="3692" y="3337"/>
                  <a:pt x="3716" y="3325"/>
                  <a:pt x="3763" y="3265"/>
                </a:cubicBezTo>
                <a:cubicBezTo>
                  <a:pt x="3835" y="3158"/>
                  <a:pt x="3906" y="3051"/>
                  <a:pt x="3989" y="2944"/>
                </a:cubicBezTo>
                <a:cubicBezTo>
                  <a:pt x="4251" y="2587"/>
                  <a:pt x="4585" y="2277"/>
                  <a:pt x="4978" y="2051"/>
                </a:cubicBezTo>
                <a:cubicBezTo>
                  <a:pt x="5275" y="1872"/>
                  <a:pt x="5775" y="1718"/>
                  <a:pt x="6561" y="1611"/>
                </a:cubicBezTo>
                <a:cubicBezTo>
                  <a:pt x="7514" y="1480"/>
                  <a:pt x="8478" y="1408"/>
                  <a:pt x="9442" y="1396"/>
                </a:cubicBezTo>
                <a:lnTo>
                  <a:pt x="9847" y="1384"/>
                </a:lnTo>
                <a:lnTo>
                  <a:pt x="10014" y="1384"/>
                </a:lnTo>
                <a:cubicBezTo>
                  <a:pt x="10276" y="1396"/>
                  <a:pt x="10752" y="1396"/>
                  <a:pt x="10609" y="1420"/>
                </a:cubicBezTo>
                <a:cubicBezTo>
                  <a:pt x="10621" y="1420"/>
                  <a:pt x="10681" y="1444"/>
                  <a:pt x="10704" y="1456"/>
                </a:cubicBezTo>
                <a:cubicBezTo>
                  <a:pt x="10788" y="1468"/>
                  <a:pt x="10871" y="1491"/>
                  <a:pt x="10943" y="1527"/>
                </a:cubicBezTo>
                <a:cubicBezTo>
                  <a:pt x="11264" y="1646"/>
                  <a:pt x="11562" y="1872"/>
                  <a:pt x="11776" y="2146"/>
                </a:cubicBezTo>
                <a:cubicBezTo>
                  <a:pt x="12371" y="2789"/>
                  <a:pt x="12848" y="4194"/>
                  <a:pt x="12800" y="5575"/>
                </a:cubicBezTo>
                <a:cubicBezTo>
                  <a:pt x="12788" y="5956"/>
                  <a:pt x="12764" y="6528"/>
                  <a:pt x="12705" y="7183"/>
                </a:cubicBezTo>
                <a:cubicBezTo>
                  <a:pt x="12645" y="7897"/>
                  <a:pt x="12538" y="8599"/>
                  <a:pt x="12395" y="9290"/>
                </a:cubicBezTo>
                <a:cubicBezTo>
                  <a:pt x="12252" y="10052"/>
                  <a:pt x="12026" y="10862"/>
                  <a:pt x="11836" y="11778"/>
                </a:cubicBezTo>
                <a:cubicBezTo>
                  <a:pt x="11669" y="12683"/>
                  <a:pt x="11526" y="13672"/>
                  <a:pt x="11943" y="14743"/>
                </a:cubicBezTo>
                <a:cubicBezTo>
                  <a:pt x="12121" y="15231"/>
                  <a:pt x="12467" y="15660"/>
                  <a:pt x="12907" y="15969"/>
                </a:cubicBezTo>
                <a:cubicBezTo>
                  <a:pt x="13395" y="16279"/>
                  <a:pt x="13967" y="16458"/>
                  <a:pt x="14562" y="16458"/>
                </a:cubicBezTo>
                <a:cubicBezTo>
                  <a:pt x="14605" y="16459"/>
                  <a:pt x="14648" y="16459"/>
                  <a:pt x="14691" y="16459"/>
                </a:cubicBezTo>
                <a:cubicBezTo>
                  <a:pt x="15076" y="16459"/>
                  <a:pt x="15462" y="16411"/>
                  <a:pt x="15848" y="16315"/>
                </a:cubicBezTo>
                <a:lnTo>
                  <a:pt x="15848" y="4956"/>
                </a:lnTo>
                <a:cubicBezTo>
                  <a:pt x="15241" y="3932"/>
                  <a:pt x="14526" y="3004"/>
                  <a:pt x="13693" y="2158"/>
                </a:cubicBezTo>
                <a:cubicBezTo>
                  <a:pt x="13133" y="1599"/>
                  <a:pt x="12490" y="1134"/>
                  <a:pt x="11800" y="765"/>
                </a:cubicBezTo>
                <a:lnTo>
                  <a:pt x="11288" y="515"/>
                </a:lnTo>
                <a:cubicBezTo>
                  <a:pt x="11145" y="468"/>
                  <a:pt x="11014" y="420"/>
                  <a:pt x="10883" y="360"/>
                </a:cubicBezTo>
                <a:cubicBezTo>
                  <a:pt x="10776" y="313"/>
                  <a:pt x="10669" y="277"/>
                  <a:pt x="10562" y="265"/>
                </a:cubicBezTo>
                <a:lnTo>
                  <a:pt x="10169" y="158"/>
                </a:lnTo>
                <a:lnTo>
                  <a:pt x="9966" y="110"/>
                </a:lnTo>
                <a:lnTo>
                  <a:pt x="9919" y="98"/>
                </a:lnTo>
                <a:lnTo>
                  <a:pt x="9669" y="75"/>
                </a:lnTo>
                <a:cubicBezTo>
                  <a:pt x="9381" y="25"/>
                  <a:pt x="9091" y="0"/>
                  <a:pt x="8802" y="0"/>
                </a:cubicBezTo>
                <a:close/>
              </a:path>
            </a:pathLst>
          </a:custGeom>
          <a:solidFill>
            <a:srgbClr val="DFC09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a:off x="3910463" y="1409915"/>
            <a:ext cx="603650" cy="1758250"/>
          </a:xfrm>
          <a:custGeom>
            <a:rect b="b" l="l" r="r" t="t"/>
            <a:pathLst>
              <a:path extrusionOk="0" h="70330" w="24146">
                <a:moveTo>
                  <a:pt x="9065" y="0"/>
                </a:moveTo>
                <a:cubicBezTo>
                  <a:pt x="6303" y="0"/>
                  <a:pt x="3485" y="968"/>
                  <a:pt x="3203" y="3702"/>
                </a:cubicBezTo>
                <a:cubicBezTo>
                  <a:pt x="3096" y="5119"/>
                  <a:pt x="3929" y="6452"/>
                  <a:pt x="5263" y="6976"/>
                </a:cubicBezTo>
                <a:cubicBezTo>
                  <a:pt x="5840" y="7180"/>
                  <a:pt x="6448" y="7211"/>
                  <a:pt x="7062" y="7211"/>
                </a:cubicBezTo>
                <a:cubicBezTo>
                  <a:pt x="7336" y="7211"/>
                  <a:pt x="7611" y="7205"/>
                  <a:pt x="7885" y="7205"/>
                </a:cubicBezTo>
                <a:cubicBezTo>
                  <a:pt x="8288" y="7205"/>
                  <a:pt x="8690" y="7219"/>
                  <a:pt x="9084" y="7286"/>
                </a:cubicBezTo>
                <a:cubicBezTo>
                  <a:pt x="9323" y="7321"/>
                  <a:pt x="9549" y="7381"/>
                  <a:pt x="9775" y="7452"/>
                </a:cubicBezTo>
                <a:cubicBezTo>
                  <a:pt x="11299" y="7988"/>
                  <a:pt x="12454" y="9357"/>
                  <a:pt x="13049" y="10929"/>
                </a:cubicBezTo>
                <a:cubicBezTo>
                  <a:pt x="13216" y="11369"/>
                  <a:pt x="13335" y="11810"/>
                  <a:pt x="13418" y="12274"/>
                </a:cubicBezTo>
                <a:cubicBezTo>
                  <a:pt x="13442" y="12453"/>
                  <a:pt x="13466" y="12620"/>
                  <a:pt x="13490" y="12798"/>
                </a:cubicBezTo>
                <a:cubicBezTo>
                  <a:pt x="13668" y="14667"/>
                  <a:pt x="13228" y="16489"/>
                  <a:pt x="12680" y="18263"/>
                </a:cubicBezTo>
                <a:cubicBezTo>
                  <a:pt x="12228" y="19692"/>
                  <a:pt x="12097" y="21109"/>
                  <a:pt x="11632" y="22537"/>
                </a:cubicBezTo>
                <a:cubicBezTo>
                  <a:pt x="11513" y="22918"/>
                  <a:pt x="11382" y="23299"/>
                  <a:pt x="11251" y="23680"/>
                </a:cubicBezTo>
                <a:cubicBezTo>
                  <a:pt x="10716" y="25145"/>
                  <a:pt x="10085" y="26586"/>
                  <a:pt x="9358" y="27967"/>
                </a:cubicBezTo>
                <a:cubicBezTo>
                  <a:pt x="9037" y="28121"/>
                  <a:pt x="8703" y="28264"/>
                  <a:pt x="8382" y="28455"/>
                </a:cubicBezTo>
                <a:cubicBezTo>
                  <a:pt x="7501" y="28931"/>
                  <a:pt x="6679" y="29526"/>
                  <a:pt x="5941" y="30193"/>
                </a:cubicBezTo>
                <a:cubicBezTo>
                  <a:pt x="5334" y="30753"/>
                  <a:pt x="4774" y="31360"/>
                  <a:pt x="4274" y="32015"/>
                </a:cubicBezTo>
                <a:cubicBezTo>
                  <a:pt x="4012" y="32348"/>
                  <a:pt x="3762" y="32693"/>
                  <a:pt x="3536" y="33051"/>
                </a:cubicBezTo>
                <a:lnTo>
                  <a:pt x="3179" y="33598"/>
                </a:lnTo>
                <a:lnTo>
                  <a:pt x="3096" y="33729"/>
                </a:lnTo>
                <a:lnTo>
                  <a:pt x="2965" y="33967"/>
                </a:lnTo>
                <a:lnTo>
                  <a:pt x="2750" y="34325"/>
                </a:lnTo>
                <a:lnTo>
                  <a:pt x="2572" y="34658"/>
                </a:lnTo>
                <a:lnTo>
                  <a:pt x="2441" y="34896"/>
                </a:lnTo>
                <a:lnTo>
                  <a:pt x="2262" y="35229"/>
                </a:lnTo>
                <a:cubicBezTo>
                  <a:pt x="2155" y="35444"/>
                  <a:pt x="2048" y="35670"/>
                  <a:pt x="1941" y="35884"/>
                </a:cubicBezTo>
                <a:cubicBezTo>
                  <a:pt x="1250" y="37432"/>
                  <a:pt x="738" y="39051"/>
                  <a:pt x="417" y="40706"/>
                </a:cubicBezTo>
                <a:cubicBezTo>
                  <a:pt x="202" y="42576"/>
                  <a:pt x="60" y="44385"/>
                  <a:pt x="0" y="46076"/>
                </a:cubicBezTo>
                <a:cubicBezTo>
                  <a:pt x="24" y="46755"/>
                  <a:pt x="83" y="47421"/>
                  <a:pt x="167" y="48088"/>
                </a:cubicBezTo>
                <a:cubicBezTo>
                  <a:pt x="321" y="49386"/>
                  <a:pt x="583" y="50672"/>
                  <a:pt x="953" y="51922"/>
                </a:cubicBezTo>
                <a:cubicBezTo>
                  <a:pt x="1095" y="52505"/>
                  <a:pt x="1369" y="53267"/>
                  <a:pt x="1584" y="53875"/>
                </a:cubicBezTo>
                <a:lnTo>
                  <a:pt x="1869" y="54577"/>
                </a:lnTo>
                <a:lnTo>
                  <a:pt x="1941" y="54756"/>
                </a:lnTo>
                <a:cubicBezTo>
                  <a:pt x="2060" y="55041"/>
                  <a:pt x="2000" y="54899"/>
                  <a:pt x="2048" y="54994"/>
                </a:cubicBezTo>
                <a:lnTo>
                  <a:pt x="2096" y="55101"/>
                </a:lnTo>
                <a:lnTo>
                  <a:pt x="2298" y="55530"/>
                </a:lnTo>
                <a:cubicBezTo>
                  <a:pt x="2560" y="56113"/>
                  <a:pt x="2846" y="56673"/>
                  <a:pt x="3167" y="57232"/>
                </a:cubicBezTo>
                <a:cubicBezTo>
                  <a:pt x="3465" y="57780"/>
                  <a:pt x="3798" y="58316"/>
                  <a:pt x="4143" y="58828"/>
                </a:cubicBezTo>
                <a:cubicBezTo>
                  <a:pt x="5501" y="60852"/>
                  <a:pt x="7120" y="62673"/>
                  <a:pt x="8977" y="64245"/>
                </a:cubicBezTo>
                <a:cubicBezTo>
                  <a:pt x="9727" y="64888"/>
                  <a:pt x="10513" y="65483"/>
                  <a:pt x="11323" y="66031"/>
                </a:cubicBezTo>
                <a:cubicBezTo>
                  <a:pt x="11787" y="66317"/>
                  <a:pt x="12275" y="66626"/>
                  <a:pt x="12775" y="66936"/>
                </a:cubicBezTo>
                <a:cubicBezTo>
                  <a:pt x="15419" y="68495"/>
                  <a:pt x="18336" y="69555"/>
                  <a:pt x="21372" y="70055"/>
                </a:cubicBezTo>
                <a:cubicBezTo>
                  <a:pt x="21943" y="70150"/>
                  <a:pt x="22598" y="70210"/>
                  <a:pt x="23205" y="70269"/>
                </a:cubicBezTo>
                <a:cubicBezTo>
                  <a:pt x="23348" y="70293"/>
                  <a:pt x="23527" y="70305"/>
                  <a:pt x="23646" y="70317"/>
                </a:cubicBezTo>
                <a:lnTo>
                  <a:pt x="23979" y="70329"/>
                </a:lnTo>
                <a:lnTo>
                  <a:pt x="24134" y="70329"/>
                </a:lnTo>
                <a:lnTo>
                  <a:pt x="24134" y="66305"/>
                </a:lnTo>
                <a:cubicBezTo>
                  <a:pt x="21015" y="66126"/>
                  <a:pt x="17967" y="65317"/>
                  <a:pt x="15169" y="63912"/>
                </a:cubicBezTo>
                <a:lnTo>
                  <a:pt x="15002" y="63828"/>
                </a:lnTo>
                <a:lnTo>
                  <a:pt x="14788" y="63709"/>
                </a:lnTo>
                <a:lnTo>
                  <a:pt x="14502" y="63566"/>
                </a:lnTo>
                <a:lnTo>
                  <a:pt x="13930" y="63245"/>
                </a:lnTo>
                <a:cubicBezTo>
                  <a:pt x="13573" y="63066"/>
                  <a:pt x="13097" y="62757"/>
                  <a:pt x="12668" y="62483"/>
                </a:cubicBezTo>
                <a:cubicBezTo>
                  <a:pt x="12216" y="62221"/>
                  <a:pt x="11799" y="61935"/>
                  <a:pt x="11406" y="61637"/>
                </a:cubicBezTo>
                <a:cubicBezTo>
                  <a:pt x="11013" y="61340"/>
                  <a:pt x="10597" y="61054"/>
                  <a:pt x="10216" y="60721"/>
                </a:cubicBezTo>
                <a:cubicBezTo>
                  <a:pt x="8596" y="59411"/>
                  <a:pt x="7156" y="57887"/>
                  <a:pt x="5941" y="56184"/>
                </a:cubicBezTo>
                <a:cubicBezTo>
                  <a:pt x="4632" y="54363"/>
                  <a:pt x="3679" y="52315"/>
                  <a:pt x="3108" y="50136"/>
                </a:cubicBezTo>
                <a:cubicBezTo>
                  <a:pt x="2524" y="47838"/>
                  <a:pt x="2429" y="45445"/>
                  <a:pt x="2846" y="43111"/>
                </a:cubicBezTo>
                <a:cubicBezTo>
                  <a:pt x="2929" y="42516"/>
                  <a:pt x="3096" y="41956"/>
                  <a:pt x="3239" y="41373"/>
                </a:cubicBezTo>
                <a:lnTo>
                  <a:pt x="3286" y="41159"/>
                </a:lnTo>
                <a:lnTo>
                  <a:pt x="3310" y="41052"/>
                </a:lnTo>
                <a:cubicBezTo>
                  <a:pt x="3334" y="40968"/>
                  <a:pt x="3298" y="41075"/>
                  <a:pt x="3381" y="40837"/>
                </a:cubicBezTo>
                <a:lnTo>
                  <a:pt x="3500" y="40480"/>
                </a:lnTo>
                <a:cubicBezTo>
                  <a:pt x="3584" y="40242"/>
                  <a:pt x="3643" y="40040"/>
                  <a:pt x="3750" y="39754"/>
                </a:cubicBezTo>
                <a:cubicBezTo>
                  <a:pt x="4191" y="38599"/>
                  <a:pt x="4751" y="37492"/>
                  <a:pt x="5405" y="36432"/>
                </a:cubicBezTo>
                <a:cubicBezTo>
                  <a:pt x="6715" y="34396"/>
                  <a:pt x="8418" y="32491"/>
                  <a:pt x="10728" y="31086"/>
                </a:cubicBezTo>
                <a:cubicBezTo>
                  <a:pt x="12535" y="29948"/>
                  <a:pt x="14834" y="29225"/>
                  <a:pt x="17168" y="29225"/>
                </a:cubicBezTo>
                <a:cubicBezTo>
                  <a:pt x="17740" y="29225"/>
                  <a:pt x="18314" y="29268"/>
                  <a:pt x="18883" y="29360"/>
                </a:cubicBezTo>
                <a:lnTo>
                  <a:pt x="19157" y="29395"/>
                </a:lnTo>
                <a:lnTo>
                  <a:pt x="19288" y="29419"/>
                </a:lnTo>
                <a:cubicBezTo>
                  <a:pt x="19383" y="29431"/>
                  <a:pt x="19491" y="29455"/>
                  <a:pt x="19586" y="29479"/>
                </a:cubicBezTo>
                <a:lnTo>
                  <a:pt x="19979" y="29574"/>
                </a:lnTo>
                <a:lnTo>
                  <a:pt x="20372" y="29669"/>
                </a:lnTo>
                <a:lnTo>
                  <a:pt x="20574" y="29717"/>
                </a:lnTo>
                <a:lnTo>
                  <a:pt x="20848" y="29812"/>
                </a:lnTo>
                <a:cubicBezTo>
                  <a:pt x="21229" y="29943"/>
                  <a:pt x="21598" y="30074"/>
                  <a:pt x="21979" y="30217"/>
                </a:cubicBezTo>
                <a:cubicBezTo>
                  <a:pt x="22312" y="30372"/>
                  <a:pt x="22622" y="30527"/>
                  <a:pt x="22943" y="30681"/>
                </a:cubicBezTo>
                <a:cubicBezTo>
                  <a:pt x="23360" y="30896"/>
                  <a:pt x="23753" y="31134"/>
                  <a:pt x="24146" y="31396"/>
                </a:cubicBezTo>
                <a:lnTo>
                  <a:pt x="24146" y="27871"/>
                </a:lnTo>
                <a:cubicBezTo>
                  <a:pt x="23765" y="27669"/>
                  <a:pt x="23360" y="27502"/>
                  <a:pt x="22955" y="27348"/>
                </a:cubicBezTo>
                <a:cubicBezTo>
                  <a:pt x="22479" y="27157"/>
                  <a:pt x="21991" y="27002"/>
                  <a:pt x="21479" y="26883"/>
                </a:cubicBezTo>
                <a:cubicBezTo>
                  <a:pt x="21229" y="26824"/>
                  <a:pt x="20991" y="26764"/>
                  <a:pt x="20729" y="26705"/>
                </a:cubicBezTo>
                <a:cubicBezTo>
                  <a:pt x="20431" y="26657"/>
                  <a:pt x="20133" y="26621"/>
                  <a:pt x="19836" y="26586"/>
                </a:cubicBezTo>
                <a:lnTo>
                  <a:pt x="19383" y="26550"/>
                </a:lnTo>
                <a:lnTo>
                  <a:pt x="19169" y="26526"/>
                </a:lnTo>
                <a:lnTo>
                  <a:pt x="19062" y="26526"/>
                </a:lnTo>
                <a:lnTo>
                  <a:pt x="18609" y="26514"/>
                </a:lnTo>
                <a:lnTo>
                  <a:pt x="17895" y="26514"/>
                </a:lnTo>
                <a:lnTo>
                  <a:pt x="17419" y="26526"/>
                </a:lnTo>
                <a:cubicBezTo>
                  <a:pt x="16050" y="26562"/>
                  <a:pt x="14680" y="26669"/>
                  <a:pt x="13323" y="26871"/>
                </a:cubicBezTo>
                <a:cubicBezTo>
                  <a:pt x="13097" y="26907"/>
                  <a:pt x="12859" y="26943"/>
                  <a:pt x="12621" y="26990"/>
                </a:cubicBezTo>
                <a:cubicBezTo>
                  <a:pt x="12799" y="26728"/>
                  <a:pt x="12978" y="26466"/>
                  <a:pt x="13156" y="26205"/>
                </a:cubicBezTo>
                <a:cubicBezTo>
                  <a:pt x="14418" y="24311"/>
                  <a:pt x="15502" y="22323"/>
                  <a:pt x="16383" y="20228"/>
                </a:cubicBezTo>
                <a:cubicBezTo>
                  <a:pt x="17109" y="18537"/>
                  <a:pt x="17669" y="16787"/>
                  <a:pt x="18074" y="14989"/>
                </a:cubicBezTo>
                <a:cubicBezTo>
                  <a:pt x="18288" y="14060"/>
                  <a:pt x="18431" y="13120"/>
                  <a:pt x="18502" y="12179"/>
                </a:cubicBezTo>
                <a:cubicBezTo>
                  <a:pt x="18538" y="11727"/>
                  <a:pt x="18562" y="11274"/>
                  <a:pt x="18574" y="10834"/>
                </a:cubicBezTo>
                <a:cubicBezTo>
                  <a:pt x="18621" y="6809"/>
                  <a:pt x="17312" y="2833"/>
                  <a:pt x="13430" y="880"/>
                </a:cubicBezTo>
                <a:cubicBezTo>
                  <a:pt x="12374" y="352"/>
                  <a:pt x="10729" y="0"/>
                  <a:pt x="9065" y="0"/>
                </a:cubicBezTo>
                <a:close/>
              </a:path>
            </a:pathLst>
          </a:custGeom>
          <a:solidFill>
            <a:srgbClr val="DFC09F"/>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a:off x="4541988" y="2930465"/>
            <a:ext cx="6075" cy="150"/>
          </a:xfrm>
          <a:custGeom>
            <a:rect b="b" l="l" r="r" t="t"/>
            <a:pathLst>
              <a:path extrusionOk="0" h="6" w="243">
                <a:moveTo>
                  <a:pt x="29" y="1"/>
                </a:moveTo>
                <a:cubicBezTo>
                  <a:pt x="1" y="1"/>
                  <a:pt x="0" y="2"/>
                  <a:pt x="64" y="6"/>
                </a:cubicBezTo>
                <a:lnTo>
                  <a:pt x="195" y="6"/>
                </a:lnTo>
                <a:cubicBezTo>
                  <a:pt x="242" y="6"/>
                  <a:pt x="83" y="1"/>
                  <a:pt x="29"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8"/>
          <p:cNvSpPr/>
          <p:nvPr/>
        </p:nvSpPr>
        <p:spPr>
          <a:xfrm>
            <a:off x="4588513" y="1222553"/>
            <a:ext cx="386675" cy="319500"/>
          </a:xfrm>
          <a:custGeom>
            <a:rect b="b" l="l" r="r" t="t"/>
            <a:pathLst>
              <a:path extrusionOk="0" h="12780" w="15467">
                <a:moveTo>
                  <a:pt x="15359" y="1"/>
                </a:moveTo>
                <a:cubicBezTo>
                  <a:pt x="13598" y="1"/>
                  <a:pt x="11861" y="286"/>
                  <a:pt x="10204" y="846"/>
                </a:cubicBezTo>
                <a:lnTo>
                  <a:pt x="9585" y="1085"/>
                </a:lnTo>
                <a:cubicBezTo>
                  <a:pt x="9478" y="1120"/>
                  <a:pt x="9406" y="1144"/>
                  <a:pt x="9252" y="1216"/>
                </a:cubicBezTo>
                <a:lnTo>
                  <a:pt x="8978" y="1335"/>
                </a:lnTo>
                <a:lnTo>
                  <a:pt x="8418" y="1585"/>
                </a:lnTo>
                <a:lnTo>
                  <a:pt x="7823" y="1882"/>
                </a:lnTo>
                <a:cubicBezTo>
                  <a:pt x="7073" y="2287"/>
                  <a:pt x="6358" y="2740"/>
                  <a:pt x="5680" y="3251"/>
                </a:cubicBezTo>
                <a:cubicBezTo>
                  <a:pt x="3584" y="4823"/>
                  <a:pt x="1882" y="6847"/>
                  <a:pt x="667" y="9181"/>
                </a:cubicBezTo>
                <a:cubicBezTo>
                  <a:pt x="477" y="9526"/>
                  <a:pt x="358" y="9824"/>
                  <a:pt x="262" y="10014"/>
                </a:cubicBezTo>
                <a:lnTo>
                  <a:pt x="120" y="10312"/>
                </a:lnTo>
                <a:cubicBezTo>
                  <a:pt x="0" y="10705"/>
                  <a:pt x="0" y="11133"/>
                  <a:pt x="120" y="11538"/>
                </a:cubicBezTo>
                <a:cubicBezTo>
                  <a:pt x="286" y="12050"/>
                  <a:pt x="691" y="12515"/>
                  <a:pt x="1584" y="12705"/>
                </a:cubicBezTo>
                <a:cubicBezTo>
                  <a:pt x="1826" y="12757"/>
                  <a:pt x="2044" y="12780"/>
                  <a:pt x="2241" y="12780"/>
                </a:cubicBezTo>
                <a:cubicBezTo>
                  <a:pt x="2763" y="12780"/>
                  <a:pt x="3138" y="12621"/>
                  <a:pt x="3406" y="12431"/>
                </a:cubicBezTo>
                <a:cubicBezTo>
                  <a:pt x="3679" y="12241"/>
                  <a:pt x="3894" y="11979"/>
                  <a:pt x="4013" y="11669"/>
                </a:cubicBezTo>
                <a:cubicBezTo>
                  <a:pt x="4013" y="11669"/>
                  <a:pt x="4037" y="11586"/>
                  <a:pt x="4072" y="11431"/>
                </a:cubicBezTo>
                <a:cubicBezTo>
                  <a:pt x="4120" y="11264"/>
                  <a:pt x="4180" y="11026"/>
                  <a:pt x="4287" y="10741"/>
                </a:cubicBezTo>
                <a:cubicBezTo>
                  <a:pt x="4549" y="9919"/>
                  <a:pt x="4906" y="9121"/>
                  <a:pt x="5323" y="8371"/>
                </a:cubicBezTo>
                <a:cubicBezTo>
                  <a:pt x="6644" y="5990"/>
                  <a:pt x="8609" y="4037"/>
                  <a:pt x="11002" y="2740"/>
                </a:cubicBezTo>
                <a:cubicBezTo>
                  <a:pt x="11335" y="2573"/>
                  <a:pt x="11669" y="2406"/>
                  <a:pt x="12014" y="2263"/>
                </a:cubicBezTo>
                <a:cubicBezTo>
                  <a:pt x="13050" y="1347"/>
                  <a:pt x="14217" y="585"/>
                  <a:pt x="15467" y="1"/>
                </a:cubicBezTo>
                <a:cubicBezTo>
                  <a:pt x="15431" y="1"/>
                  <a:pt x="15395" y="1"/>
                  <a:pt x="15359" y="1"/>
                </a:cubicBezTo>
                <a:close/>
              </a:path>
            </a:pathLst>
          </a:custGeom>
          <a:solidFill>
            <a:srgbClr val="98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8"/>
          <p:cNvSpPr/>
          <p:nvPr/>
        </p:nvSpPr>
        <p:spPr>
          <a:xfrm>
            <a:off x="5104938" y="1249953"/>
            <a:ext cx="18775" cy="5675"/>
          </a:xfrm>
          <a:custGeom>
            <a:rect b="b" l="l" r="r" t="t"/>
            <a:pathLst>
              <a:path extrusionOk="0" h="227" w="751">
                <a:moveTo>
                  <a:pt x="668" y="0"/>
                </a:moveTo>
                <a:cubicBezTo>
                  <a:pt x="453" y="60"/>
                  <a:pt x="227" y="120"/>
                  <a:pt x="1" y="191"/>
                </a:cubicBezTo>
                <a:lnTo>
                  <a:pt x="215" y="227"/>
                </a:lnTo>
                <a:cubicBezTo>
                  <a:pt x="394" y="155"/>
                  <a:pt x="572" y="96"/>
                  <a:pt x="751" y="36"/>
                </a:cubicBezTo>
                <a:lnTo>
                  <a:pt x="668" y="0"/>
                </a:ln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a:off x="4570063" y="1842578"/>
            <a:ext cx="103000" cy="152425"/>
          </a:xfrm>
          <a:custGeom>
            <a:rect b="b" l="l" r="r" t="t"/>
            <a:pathLst>
              <a:path extrusionOk="0" h="6097" w="4120">
                <a:moveTo>
                  <a:pt x="0" y="1"/>
                </a:moveTo>
                <a:lnTo>
                  <a:pt x="0" y="6097"/>
                </a:lnTo>
                <a:lnTo>
                  <a:pt x="596" y="6049"/>
                </a:lnTo>
                <a:cubicBezTo>
                  <a:pt x="965" y="5966"/>
                  <a:pt x="4120" y="5216"/>
                  <a:pt x="3632" y="2549"/>
                </a:cubicBezTo>
                <a:cubicBezTo>
                  <a:pt x="3263" y="525"/>
                  <a:pt x="1167" y="60"/>
                  <a:pt x="0" y="1"/>
                </a:cubicBezTo>
                <a:close/>
              </a:path>
            </a:pathLst>
          </a:custGeom>
          <a:solidFill>
            <a:srgbClr val="98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a:off x="4570063" y="1715178"/>
            <a:ext cx="612300" cy="1452600"/>
          </a:xfrm>
          <a:custGeom>
            <a:rect b="b" l="l" r="r" t="t"/>
            <a:pathLst>
              <a:path extrusionOk="0" h="58104" w="24492">
                <a:moveTo>
                  <a:pt x="9359" y="1"/>
                </a:moveTo>
                <a:cubicBezTo>
                  <a:pt x="8739" y="2942"/>
                  <a:pt x="8739" y="5978"/>
                  <a:pt x="9359" y="8919"/>
                </a:cubicBezTo>
                <a:cubicBezTo>
                  <a:pt x="10037" y="12145"/>
                  <a:pt x="11656" y="15539"/>
                  <a:pt x="13692" y="19337"/>
                </a:cubicBezTo>
                <a:cubicBezTo>
                  <a:pt x="14704" y="21242"/>
                  <a:pt x="15824" y="23278"/>
                  <a:pt x="16824" y="25540"/>
                </a:cubicBezTo>
                <a:cubicBezTo>
                  <a:pt x="17872" y="27850"/>
                  <a:pt x="18753" y="30338"/>
                  <a:pt x="19265" y="33172"/>
                </a:cubicBezTo>
                <a:cubicBezTo>
                  <a:pt x="19753" y="35970"/>
                  <a:pt x="19788" y="39184"/>
                  <a:pt x="18717" y="42363"/>
                </a:cubicBezTo>
                <a:cubicBezTo>
                  <a:pt x="17657" y="45542"/>
                  <a:pt x="15478" y="48435"/>
                  <a:pt x="12633" y="50507"/>
                </a:cubicBezTo>
                <a:cubicBezTo>
                  <a:pt x="11180" y="51579"/>
                  <a:pt x="9585" y="52424"/>
                  <a:pt x="7882" y="53019"/>
                </a:cubicBezTo>
                <a:cubicBezTo>
                  <a:pt x="7442" y="53174"/>
                  <a:pt x="7037" y="53305"/>
                  <a:pt x="6525" y="53436"/>
                </a:cubicBezTo>
                <a:lnTo>
                  <a:pt x="5953" y="53579"/>
                </a:lnTo>
                <a:lnTo>
                  <a:pt x="5239" y="53734"/>
                </a:lnTo>
                <a:cubicBezTo>
                  <a:pt x="4322" y="53912"/>
                  <a:pt x="3382" y="54031"/>
                  <a:pt x="2441" y="54067"/>
                </a:cubicBezTo>
                <a:cubicBezTo>
                  <a:pt x="2088" y="54083"/>
                  <a:pt x="1732" y="54091"/>
                  <a:pt x="1376" y="54091"/>
                </a:cubicBezTo>
                <a:cubicBezTo>
                  <a:pt x="916" y="54091"/>
                  <a:pt x="456" y="54077"/>
                  <a:pt x="0" y="54043"/>
                </a:cubicBezTo>
                <a:lnTo>
                  <a:pt x="0" y="58068"/>
                </a:lnTo>
                <a:lnTo>
                  <a:pt x="155" y="58068"/>
                </a:lnTo>
                <a:lnTo>
                  <a:pt x="822" y="58091"/>
                </a:lnTo>
                <a:lnTo>
                  <a:pt x="1155" y="58103"/>
                </a:lnTo>
                <a:lnTo>
                  <a:pt x="1536" y="58103"/>
                </a:lnTo>
                <a:lnTo>
                  <a:pt x="1739" y="58091"/>
                </a:lnTo>
                <a:lnTo>
                  <a:pt x="2584" y="58056"/>
                </a:lnTo>
                <a:cubicBezTo>
                  <a:pt x="3132" y="58032"/>
                  <a:pt x="3679" y="57972"/>
                  <a:pt x="4227" y="57889"/>
                </a:cubicBezTo>
                <a:cubicBezTo>
                  <a:pt x="5608" y="57710"/>
                  <a:pt x="6954" y="57401"/>
                  <a:pt x="8275" y="56984"/>
                </a:cubicBezTo>
                <a:cubicBezTo>
                  <a:pt x="8787" y="56603"/>
                  <a:pt x="9299" y="56234"/>
                  <a:pt x="9835" y="55889"/>
                </a:cubicBezTo>
                <a:cubicBezTo>
                  <a:pt x="11323" y="54924"/>
                  <a:pt x="12704" y="54067"/>
                  <a:pt x="13942" y="53305"/>
                </a:cubicBezTo>
                <a:cubicBezTo>
                  <a:pt x="15955" y="52067"/>
                  <a:pt x="17657" y="51019"/>
                  <a:pt x="19062" y="49912"/>
                </a:cubicBezTo>
                <a:cubicBezTo>
                  <a:pt x="19312" y="49614"/>
                  <a:pt x="19562" y="49328"/>
                  <a:pt x="19800" y="49019"/>
                </a:cubicBezTo>
                <a:cubicBezTo>
                  <a:pt x="20408" y="48269"/>
                  <a:pt x="20955" y="47483"/>
                  <a:pt x="21467" y="46673"/>
                </a:cubicBezTo>
                <a:cubicBezTo>
                  <a:pt x="21932" y="45828"/>
                  <a:pt x="22396" y="45066"/>
                  <a:pt x="22813" y="44054"/>
                </a:cubicBezTo>
                <a:cubicBezTo>
                  <a:pt x="23003" y="43637"/>
                  <a:pt x="23182" y="43197"/>
                  <a:pt x="23337" y="42756"/>
                </a:cubicBezTo>
                <a:lnTo>
                  <a:pt x="23753" y="41518"/>
                </a:lnTo>
                <a:lnTo>
                  <a:pt x="24087" y="40208"/>
                </a:lnTo>
                <a:cubicBezTo>
                  <a:pt x="24170" y="39815"/>
                  <a:pt x="24241" y="39434"/>
                  <a:pt x="24313" y="39041"/>
                </a:cubicBezTo>
                <a:cubicBezTo>
                  <a:pt x="24396" y="38172"/>
                  <a:pt x="24444" y="37244"/>
                  <a:pt x="24468" y="36220"/>
                </a:cubicBezTo>
                <a:cubicBezTo>
                  <a:pt x="24491" y="33696"/>
                  <a:pt x="24349" y="31183"/>
                  <a:pt x="24063" y="28683"/>
                </a:cubicBezTo>
                <a:cubicBezTo>
                  <a:pt x="23527" y="26111"/>
                  <a:pt x="22765" y="23587"/>
                  <a:pt x="21777" y="21134"/>
                </a:cubicBezTo>
                <a:cubicBezTo>
                  <a:pt x="19848" y="16289"/>
                  <a:pt x="17717" y="12395"/>
                  <a:pt x="16121" y="8812"/>
                </a:cubicBezTo>
                <a:cubicBezTo>
                  <a:pt x="15728" y="7919"/>
                  <a:pt x="15347" y="7049"/>
                  <a:pt x="15014" y="6204"/>
                </a:cubicBezTo>
                <a:cubicBezTo>
                  <a:pt x="14835" y="5775"/>
                  <a:pt x="14704" y="5383"/>
                  <a:pt x="14550" y="4990"/>
                </a:cubicBezTo>
                <a:cubicBezTo>
                  <a:pt x="14395" y="4561"/>
                  <a:pt x="14252" y="4144"/>
                  <a:pt x="14097" y="3728"/>
                </a:cubicBezTo>
                <a:cubicBezTo>
                  <a:pt x="13704" y="2525"/>
                  <a:pt x="13371" y="1311"/>
                  <a:pt x="13109" y="72"/>
                </a:cubicBezTo>
                <a:lnTo>
                  <a:pt x="9359" y="1"/>
                </a:lnTo>
                <a:close/>
              </a:path>
            </a:pathLst>
          </a:custGeom>
          <a:solidFill>
            <a:srgbClr val="98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a:off x="4812338" y="1513678"/>
            <a:ext cx="79500" cy="169675"/>
          </a:xfrm>
          <a:custGeom>
            <a:rect b="b" l="l" r="r" t="t"/>
            <a:pathLst>
              <a:path extrusionOk="0" h="6787" w="3180">
                <a:moveTo>
                  <a:pt x="3132" y="0"/>
                </a:moveTo>
                <a:lnTo>
                  <a:pt x="3132" y="0"/>
                </a:lnTo>
                <a:cubicBezTo>
                  <a:pt x="2894" y="358"/>
                  <a:pt x="2644" y="750"/>
                  <a:pt x="2394" y="1131"/>
                </a:cubicBezTo>
                <a:cubicBezTo>
                  <a:pt x="1334" y="2870"/>
                  <a:pt x="525" y="4751"/>
                  <a:pt x="1" y="6715"/>
                </a:cubicBezTo>
                <a:lnTo>
                  <a:pt x="3180" y="6787"/>
                </a:lnTo>
                <a:cubicBezTo>
                  <a:pt x="2787" y="4275"/>
                  <a:pt x="2799" y="1989"/>
                  <a:pt x="3132" y="0"/>
                </a:cubicBezTo>
                <a:close/>
              </a:path>
            </a:pathLst>
          </a:cu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a:off x="4740313" y="1188603"/>
            <a:ext cx="532825" cy="431350"/>
          </a:xfrm>
          <a:custGeom>
            <a:rect b="b" l="l" r="r" t="t"/>
            <a:pathLst>
              <a:path extrusionOk="0" h="17254" w="21313">
                <a:moveTo>
                  <a:pt x="15140" y="0"/>
                </a:moveTo>
                <a:cubicBezTo>
                  <a:pt x="13706" y="0"/>
                  <a:pt x="12286" y="250"/>
                  <a:pt x="10942" y="728"/>
                </a:cubicBezTo>
                <a:cubicBezTo>
                  <a:pt x="9097" y="1359"/>
                  <a:pt x="7394" y="2335"/>
                  <a:pt x="5930" y="3633"/>
                </a:cubicBezTo>
                <a:lnTo>
                  <a:pt x="5668" y="3871"/>
                </a:lnTo>
                <a:cubicBezTo>
                  <a:pt x="4692" y="4740"/>
                  <a:pt x="3834" y="5752"/>
                  <a:pt x="3132" y="6860"/>
                </a:cubicBezTo>
                <a:cubicBezTo>
                  <a:pt x="2977" y="7122"/>
                  <a:pt x="2822" y="7336"/>
                  <a:pt x="2644" y="7646"/>
                </a:cubicBezTo>
                <a:lnTo>
                  <a:pt x="2120" y="8646"/>
                </a:lnTo>
                <a:cubicBezTo>
                  <a:pt x="1787" y="9324"/>
                  <a:pt x="1501" y="10015"/>
                  <a:pt x="1251" y="10717"/>
                </a:cubicBezTo>
                <a:cubicBezTo>
                  <a:pt x="525" y="12825"/>
                  <a:pt x="96" y="15016"/>
                  <a:pt x="1" y="17254"/>
                </a:cubicBezTo>
                <a:cubicBezTo>
                  <a:pt x="727" y="15492"/>
                  <a:pt x="1668" y="13825"/>
                  <a:pt x="2799" y="12289"/>
                </a:cubicBezTo>
                <a:cubicBezTo>
                  <a:pt x="5478" y="8741"/>
                  <a:pt x="8133" y="6491"/>
                  <a:pt x="10419" y="4979"/>
                </a:cubicBezTo>
                <a:cubicBezTo>
                  <a:pt x="10954" y="4514"/>
                  <a:pt x="11538" y="4109"/>
                  <a:pt x="12157" y="3752"/>
                </a:cubicBezTo>
                <a:cubicBezTo>
                  <a:pt x="12919" y="3300"/>
                  <a:pt x="13740" y="2931"/>
                  <a:pt x="14586" y="2657"/>
                </a:cubicBezTo>
                <a:cubicBezTo>
                  <a:pt x="14812" y="2574"/>
                  <a:pt x="15038" y="2514"/>
                  <a:pt x="15253" y="2454"/>
                </a:cubicBezTo>
                <a:lnTo>
                  <a:pt x="15467" y="2395"/>
                </a:lnTo>
                <a:cubicBezTo>
                  <a:pt x="15657" y="2347"/>
                  <a:pt x="15848" y="2300"/>
                  <a:pt x="16038" y="2264"/>
                </a:cubicBezTo>
                <a:cubicBezTo>
                  <a:pt x="16396" y="2169"/>
                  <a:pt x="16729" y="2085"/>
                  <a:pt x="17027" y="2014"/>
                </a:cubicBezTo>
                <a:cubicBezTo>
                  <a:pt x="18085" y="1782"/>
                  <a:pt x="18781" y="1731"/>
                  <a:pt x="19228" y="1731"/>
                </a:cubicBezTo>
                <a:cubicBezTo>
                  <a:pt x="19355" y="1731"/>
                  <a:pt x="19461" y="1735"/>
                  <a:pt x="19551" y="1740"/>
                </a:cubicBezTo>
                <a:cubicBezTo>
                  <a:pt x="19578" y="1738"/>
                  <a:pt x="19606" y="1737"/>
                  <a:pt x="19634" y="1737"/>
                </a:cubicBezTo>
                <a:cubicBezTo>
                  <a:pt x="19765" y="1737"/>
                  <a:pt x="19902" y="1758"/>
                  <a:pt x="20039" y="1788"/>
                </a:cubicBezTo>
                <a:cubicBezTo>
                  <a:pt x="19896" y="1871"/>
                  <a:pt x="19741" y="1943"/>
                  <a:pt x="19575" y="1990"/>
                </a:cubicBezTo>
                <a:lnTo>
                  <a:pt x="19253" y="2109"/>
                </a:lnTo>
                <a:cubicBezTo>
                  <a:pt x="19408" y="2133"/>
                  <a:pt x="19563" y="2157"/>
                  <a:pt x="19694" y="2169"/>
                </a:cubicBezTo>
                <a:cubicBezTo>
                  <a:pt x="20039" y="2204"/>
                  <a:pt x="20372" y="2252"/>
                  <a:pt x="20718" y="2324"/>
                </a:cubicBezTo>
                <a:cubicBezTo>
                  <a:pt x="20974" y="2368"/>
                  <a:pt x="21127" y="2379"/>
                  <a:pt x="21213" y="2379"/>
                </a:cubicBezTo>
                <a:cubicBezTo>
                  <a:pt x="21287" y="2379"/>
                  <a:pt x="21313" y="2371"/>
                  <a:pt x="21313" y="2371"/>
                </a:cubicBezTo>
                <a:cubicBezTo>
                  <a:pt x="21313" y="2371"/>
                  <a:pt x="21265" y="2276"/>
                  <a:pt x="20920" y="1943"/>
                </a:cubicBezTo>
                <a:cubicBezTo>
                  <a:pt x="20682" y="1704"/>
                  <a:pt x="20408" y="1478"/>
                  <a:pt x="20098" y="1311"/>
                </a:cubicBezTo>
                <a:cubicBezTo>
                  <a:pt x="19896" y="1181"/>
                  <a:pt x="19646" y="1038"/>
                  <a:pt x="19360" y="883"/>
                </a:cubicBezTo>
                <a:cubicBezTo>
                  <a:pt x="19063" y="764"/>
                  <a:pt x="18729" y="633"/>
                  <a:pt x="18348" y="490"/>
                </a:cubicBezTo>
                <a:cubicBezTo>
                  <a:pt x="17955" y="347"/>
                  <a:pt x="17515" y="264"/>
                  <a:pt x="17015" y="157"/>
                </a:cubicBezTo>
                <a:cubicBezTo>
                  <a:pt x="16538" y="111"/>
                  <a:pt x="16008" y="1"/>
                  <a:pt x="15423" y="1"/>
                </a:cubicBezTo>
                <a:cubicBezTo>
                  <a:pt x="15394" y="1"/>
                  <a:pt x="15365" y="1"/>
                  <a:pt x="15336" y="2"/>
                </a:cubicBezTo>
                <a:cubicBezTo>
                  <a:pt x="15271" y="1"/>
                  <a:pt x="15205" y="0"/>
                  <a:pt x="15140" y="0"/>
                </a:cubicBezTo>
                <a:close/>
              </a:path>
            </a:pathLst>
          </a:custGeom>
          <a:solidFill>
            <a:srgbClr val="98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8"/>
          <p:cNvSpPr/>
          <p:nvPr/>
        </p:nvSpPr>
        <p:spPr>
          <a:xfrm>
            <a:off x="4570063" y="2101853"/>
            <a:ext cx="189925" cy="601275"/>
          </a:xfrm>
          <a:custGeom>
            <a:rect b="b" l="l" r="r" t="t"/>
            <a:pathLst>
              <a:path extrusionOk="0" h="24051" w="7597">
                <a:moveTo>
                  <a:pt x="0" y="0"/>
                </a:moveTo>
                <a:lnTo>
                  <a:pt x="0" y="3477"/>
                </a:lnTo>
                <a:cubicBezTo>
                  <a:pt x="917" y="4048"/>
                  <a:pt x="1774" y="4727"/>
                  <a:pt x="2548" y="5489"/>
                </a:cubicBezTo>
                <a:cubicBezTo>
                  <a:pt x="3322" y="6287"/>
                  <a:pt x="3989" y="7191"/>
                  <a:pt x="4513" y="8180"/>
                </a:cubicBezTo>
                <a:cubicBezTo>
                  <a:pt x="5191" y="9442"/>
                  <a:pt x="5608" y="10835"/>
                  <a:pt x="5751" y="12263"/>
                </a:cubicBezTo>
                <a:cubicBezTo>
                  <a:pt x="5858" y="13680"/>
                  <a:pt x="5620" y="14990"/>
                  <a:pt x="5156" y="15859"/>
                </a:cubicBezTo>
                <a:cubicBezTo>
                  <a:pt x="4737" y="16623"/>
                  <a:pt x="4199" y="17038"/>
                  <a:pt x="3630" y="17038"/>
                </a:cubicBezTo>
                <a:cubicBezTo>
                  <a:pt x="3551" y="17038"/>
                  <a:pt x="3473" y="17030"/>
                  <a:pt x="3394" y="17014"/>
                </a:cubicBezTo>
                <a:cubicBezTo>
                  <a:pt x="2739" y="16895"/>
                  <a:pt x="2286" y="16347"/>
                  <a:pt x="1905" y="15692"/>
                </a:cubicBezTo>
                <a:cubicBezTo>
                  <a:pt x="1524" y="15038"/>
                  <a:pt x="1167" y="14240"/>
                  <a:pt x="774" y="13454"/>
                </a:cubicBezTo>
                <a:cubicBezTo>
                  <a:pt x="536" y="13002"/>
                  <a:pt x="286" y="12561"/>
                  <a:pt x="0" y="12133"/>
                </a:cubicBezTo>
                <a:lnTo>
                  <a:pt x="0" y="24051"/>
                </a:lnTo>
                <a:cubicBezTo>
                  <a:pt x="1108" y="23860"/>
                  <a:pt x="2358" y="23277"/>
                  <a:pt x="3465" y="22348"/>
                </a:cubicBezTo>
                <a:cubicBezTo>
                  <a:pt x="4906" y="21110"/>
                  <a:pt x="6013" y="19526"/>
                  <a:pt x="6692" y="17752"/>
                </a:cubicBezTo>
                <a:cubicBezTo>
                  <a:pt x="7204" y="16407"/>
                  <a:pt x="7489" y="14978"/>
                  <a:pt x="7537" y="13537"/>
                </a:cubicBezTo>
                <a:cubicBezTo>
                  <a:pt x="7596" y="11728"/>
                  <a:pt x="7346" y="9906"/>
                  <a:pt x="6799" y="8180"/>
                </a:cubicBezTo>
                <a:cubicBezTo>
                  <a:pt x="6239" y="6346"/>
                  <a:pt x="5322" y="4655"/>
                  <a:pt x="4084" y="3191"/>
                </a:cubicBezTo>
                <a:cubicBezTo>
                  <a:pt x="2965" y="1857"/>
                  <a:pt x="1572" y="762"/>
                  <a:pt x="0" y="0"/>
                </a:cubicBezTo>
                <a:close/>
              </a:path>
            </a:pathLst>
          </a:custGeom>
          <a:solidFill>
            <a:srgbClr val="98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8"/>
          <p:cNvSpPr/>
          <p:nvPr/>
        </p:nvSpPr>
        <p:spPr>
          <a:xfrm>
            <a:off x="4718888" y="1231678"/>
            <a:ext cx="522400" cy="449900"/>
          </a:xfrm>
          <a:custGeom>
            <a:rect b="b" l="l" r="r" t="t"/>
            <a:pathLst>
              <a:path extrusionOk="0" h="17996" w="20896">
                <a:moveTo>
                  <a:pt x="20127" y="1"/>
                </a:moveTo>
                <a:cubicBezTo>
                  <a:pt x="19681" y="1"/>
                  <a:pt x="18975" y="40"/>
                  <a:pt x="17884" y="279"/>
                </a:cubicBezTo>
                <a:cubicBezTo>
                  <a:pt x="17586" y="350"/>
                  <a:pt x="17253" y="434"/>
                  <a:pt x="16895" y="541"/>
                </a:cubicBezTo>
                <a:cubicBezTo>
                  <a:pt x="16669" y="601"/>
                  <a:pt x="16443" y="684"/>
                  <a:pt x="16193" y="767"/>
                </a:cubicBezTo>
                <a:cubicBezTo>
                  <a:pt x="16014" y="827"/>
                  <a:pt x="15836" y="886"/>
                  <a:pt x="15645" y="958"/>
                </a:cubicBezTo>
                <a:cubicBezTo>
                  <a:pt x="14431" y="1422"/>
                  <a:pt x="13252" y="2005"/>
                  <a:pt x="12145" y="2696"/>
                </a:cubicBezTo>
                <a:cubicBezTo>
                  <a:pt x="11859" y="2863"/>
                  <a:pt x="11573" y="3053"/>
                  <a:pt x="11276" y="3244"/>
                </a:cubicBezTo>
                <a:cubicBezTo>
                  <a:pt x="8990" y="4768"/>
                  <a:pt x="6335" y="7018"/>
                  <a:pt x="3656" y="10566"/>
                </a:cubicBezTo>
                <a:cubicBezTo>
                  <a:pt x="2525" y="12102"/>
                  <a:pt x="1584" y="13757"/>
                  <a:pt x="858" y="15519"/>
                </a:cubicBezTo>
                <a:cubicBezTo>
                  <a:pt x="548" y="16281"/>
                  <a:pt x="262" y="17079"/>
                  <a:pt x="0" y="17912"/>
                </a:cubicBezTo>
                <a:lnTo>
                  <a:pt x="846" y="17936"/>
                </a:lnTo>
                <a:lnTo>
                  <a:pt x="3739" y="17995"/>
                </a:lnTo>
                <a:cubicBezTo>
                  <a:pt x="4263" y="16031"/>
                  <a:pt x="5072" y="14150"/>
                  <a:pt x="6132" y="12411"/>
                </a:cubicBezTo>
                <a:cubicBezTo>
                  <a:pt x="6370" y="12019"/>
                  <a:pt x="6620" y="11638"/>
                  <a:pt x="6870" y="11280"/>
                </a:cubicBezTo>
                <a:cubicBezTo>
                  <a:pt x="8621" y="8673"/>
                  <a:pt x="10752" y="6339"/>
                  <a:pt x="13181" y="4351"/>
                </a:cubicBezTo>
                <a:cubicBezTo>
                  <a:pt x="14538" y="3232"/>
                  <a:pt x="16026" y="2267"/>
                  <a:pt x="17610" y="1482"/>
                </a:cubicBezTo>
                <a:lnTo>
                  <a:pt x="17669" y="1446"/>
                </a:lnTo>
                <a:cubicBezTo>
                  <a:pt x="17836" y="1362"/>
                  <a:pt x="17991" y="1291"/>
                  <a:pt x="18146" y="1220"/>
                </a:cubicBezTo>
                <a:cubicBezTo>
                  <a:pt x="19050" y="791"/>
                  <a:pt x="19681" y="553"/>
                  <a:pt x="20110" y="398"/>
                </a:cubicBezTo>
                <a:lnTo>
                  <a:pt x="20432" y="279"/>
                </a:lnTo>
                <a:cubicBezTo>
                  <a:pt x="20598" y="220"/>
                  <a:pt x="20753" y="148"/>
                  <a:pt x="20896" y="53"/>
                </a:cubicBezTo>
                <a:cubicBezTo>
                  <a:pt x="20729" y="17"/>
                  <a:pt x="20562" y="5"/>
                  <a:pt x="20408" y="5"/>
                </a:cubicBezTo>
                <a:cubicBezTo>
                  <a:pt x="20328" y="3"/>
                  <a:pt x="20235" y="1"/>
                  <a:pt x="20127" y="1"/>
                </a:cubicBezTo>
                <a:close/>
              </a:path>
            </a:pathLst>
          </a:custGeom>
          <a:solidFill>
            <a:srgbClr val="98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a:off x="4570363" y="1712803"/>
            <a:ext cx="494425" cy="1354675"/>
          </a:xfrm>
          <a:custGeom>
            <a:rect b="b" l="l" r="r" t="t"/>
            <a:pathLst>
              <a:path extrusionOk="0" h="54187" w="19777">
                <a:moveTo>
                  <a:pt x="5596" y="1"/>
                </a:moveTo>
                <a:cubicBezTo>
                  <a:pt x="4822" y="3144"/>
                  <a:pt x="4691" y="6406"/>
                  <a:pt x="5179" y="9597"/>
                </a:cubicBezTo>
                <a:cubicBezTo>
                  <a:pt x="5763" y="13550"/>
                  <a:pt x="7477" y="17491"/>
                  <a:pt x="9382" y="21408"/>
                </a:cubicBezTo>
                <a:cubicBezTo>
                  <a:pt x="10335" y="23384"/>
                  <a:pt x="11323" y="25361"/>
                  <a:pt x="12192" y="27468"/>
                </a:cubicBezTo>
                <a:cubicBezTo>
                  <a:pt x="13014" y="29480"/>
                  <a:pt x="13740" y="31695"/>
                  <a:pt x="14085" y="33933"/>
                </a:cubicBezTo>
                <a:cubicBezTo>
                  <a:pt x="14431" y="36172"/>
                  <a:pt x="14359" y="38470"/>
                  <a:pt x="13621" y="40565"/>
                </a:cubicBezTo>
                <a:lnTo>
                  <a:pt x="13561" y="40768"/>
                </a:lnTo>
                <a:lnTo>
                  <a:pt x="13549" y="40803"/>
                </a:lnTo>
                <a:lnTo>
                  <a:pt x="13502" y="40899"/>
                </a:lnTo>
                <a:lnTo>
                  <a:pt x="13311" y="41387"/>
                </a:lnTo>
                <a:cubicBezTo>
                  <a:pt x="13252" y="41518"/>
                  <a:pt x="13192" y="41637"/>
                  <a:pt x="13121" y="41756"/>
                </a:cubicBezTo>
                <a:lnTo>
                  <a:pt x="12966" y="42089"/>
                </a:lnTo>
                <a:cubicBezTo>
                  <a:pt x="12680" y="42577"/>
                  <a:pt x="12371" y="43065"/>
                  <a:pt x="12025" y="43518"/>
                </a:cubicBezTo>
                <a:cubicBezTo>
                  <a:pt x="11299" y="44458"/>
                  <a:pt x="10430" y="45292"/>
                  <a:pt x="9454" y="45982"/>
                </a:cubicBezTo>
                <a:cubicBezTo>
                  <a:pt x="8442" y="46721"/>
                  <a:pt x="7323" y="47292"/>
                  <a:pt x="6144" y="47697"/>
                </a:cubicBezTo>
                <a:cubicBezTo>
                  <a:pt x="5989" y="47757"/>
                  <a:pt x="5846" y="47792"/>
                  <a:pt x="5691" y="47852"/>
                </a:cubicBezTo>
                <a:lnTo>
                  <a:pt x="5465" y="47911"/>
                </a:lnTo>
                <a:lnTo>
                  <a:pt x="5346" y="47947"/>
                </a:lnTo>
                <a:lnTo>
                  <a:pt x="5322" y="47947"/>
                </a:lnTo>
                <a:lnTo>
                  <a:pt x="5287" y="47959"/>
                </a:lnTo>
                <a:cubicBezTo>
                  <a:pt x="4917" y="48042"/>
                  <a:pt x="4489" y="48161"/>
                  <a:pt x="4239" y="48185"/>
                </a:cubicBezTo>
                <a:cubicBezTo>
                  <a:pt x="3608" y="48304"/>
                  <a:pt x="2953" y="48376"/>
                  <a:pt x="2310" y="48399"/>
                </a:cubicBezTo>
                <a:cubicBezTo>
                  <a:pt x="2122" y="48405"/>
                  <a:pt x="1934" y="48408"/>
                  <a:pt x="1747" y="48408"/>
                </a:cubicBezTo>
                <a:cubicBezTo>
                  <a:pt x="1161" y="48408"/>
                  <a:pt x="577" y="48379"/>
                  <a:pt x="0" y="48316"/>
                </a:cubicBezTo>
                <a:lnTo>
                  <a:pt x="0" y="54138"/>
                </a:lnTo>
                <a:cubicBezTo>
                  <a:pt x="456" y="54172"/>
                  <a:pt x="913" y="54186"/>
                  <a:pt x="1371" y="54186"/>
                </a:cubicBezTo>
                <a:cubicBezTo>
                  <a:pt x="1726" y="54186"/>
                  <a:pt x="2082" y="54178"/>
                  <a:pt x="2441" y="54162"/>
                </a:cubicBezTo>
                <a:cubicBezTo>
                  <a:pt x="3370" y="54126"/>
                  <a:pt x="4310" y="54007"/>
                  <a:pt x="5239" y="53829"/>
                </a:cubicBezTo>
                <a:lnTo>
                  <a:pt x="5953" y="53674"/>
                </a:lnTo>
                <a:lnTo>
                  <a:pt x="6525" y="53531"/>
                </a:lnTo>
                <a:cubicBezTo>
                  <a:pt x="7037" y="53400"/>
                  <a:pt x="7430" y="53257"/>
                  <a:pt x="7882" y="53114"/>
                </a:cubicBezTo>
                <a:cubicBezTo>
                  <a:pt x="9573" y="52519"/>
                  <a:pt x="11180" y="51674"/>
                  <a:pt x="12633" y="50602"/>
                </a:cubicBezTo>
                <a:cubicBezTo>
                  <a:pt x="15478" y="48530"/>
                  <a:pt x="17645" y="45661"/>
                  <a:pt x="18717" y="42458"/>
                </a:cubicBezTo>
                <a:cubicBezTo>
                  <a:pt x="19776" y="39255"/>
                  <a:pt x="19753" y="36065"/>
                  <a:pt x="19253" y="33255"/>
                </a:cubicBezTo>
                <a:cubicBezTo>
                  <a:pt x="18741" y="30433"/>
                  <a:pt x="17860" y="27945"/>
                  <a:pt x="16824" y="25623"/>
                </a:cubicBezTo>
                <a:cubicBezTo>
                  <a:pt x="15812" y="23373"/>
                  <a:pt x="14704" y="21337"/>
                  <a:pt x="13704" y="19432"/>
                </a:cubicBezTo>
                <a:cubicBezTo>
                  <a:pt x="11656" y="15634"/>
                  <a:pt x="10037" y="12240"/>
                  <a:pt x="9370" y="9014"/>
                </a:cubicBezTo>
                <a:cubicBezTo>
                  <a:pt x="8739" y="6061"/>
                  <a:pt x="8739" y="3025"/>
                  <a:pt x="9370" y="84"/>
                </a:cubicBezTo>
                <a:lnTo>
                  <a:pt x="6870" y="36"/>
                </a:lnTo>
                <a:lnTo>
                  <a:pt x="5596" y="1"/>
                </a:lnTo>
                <a:close/>
              </a:path>
            </a:pathLst>
          </a:custGeom>
          <a:solidFill>
            <a:srgbClr val="98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a:off x="4570063" y="2188753"/>
            <a:ext cx="146475" cy="339075"/>
          </a:xfrm>
          <a:custGeom>
            <a:rect b="b" l="l" r="r" t="t"/>
            <a:pathLst>
              <a:path extrusionOk="0" h="13563" w="5859">
                <a:moveTo>
                  <a:pt x="0" y="1"/>
                </a:moveTo>
                <a:lnTo>
                  <a:pt x="0" y="8657"/>
                </a:lnTo>
                <a:cubicBezTo>
                  <a:pt x="286" y="9085"/>
                  <a:pt x="536" y="9526"/>
                  <a:pt x="774" y="9978"/>
                </a:cubicBezTo>
                <a:cubicBezTo>
                  <a:pt x="1167" y="10764"/>
                  <a:pt x="1536" y="11550"/>
                  <a:pt x="1905" y="12216"/>
                </a:cubicBezTo>
                <a:cubicBezTo>
                  <a:pt x="2286" y="12871"/>
                  <a:pt x="2727" y="13419"/>
                  <a:pt x="3394" y="13538"/>
                </a:cubicBezTo>
                <a:cubicBezTo>
                  <a:pt x="3477" y="13554"/>
                  <a:pt x="3559" y="13562"/>
                  <a:pt x="3641" y="13562"/>
                </a:cubicBezTo>
                <a:cubicBezTo>
                  <a:pt x="4220" y="13562"/>
                  <a:pt x="4738" y="13156"/>
                  <a:pt x="5156" y="12383"/>
                </a:cubicBezTo>
                <a:cubicBezTo>
                  <a:pt x="5632" y="11514"/>
                  <a:pt x="5858" y="10204"/>
                  <a:pt x="5751" y="8787"/>
                </a:cubicBezTo>
                <a:cubicBezTo>
                  <a:pt x="5620" y="7359"/>
                  <a:pt x="5191" y="5966"/>
                  <a:pt x="4513" y="4704"/>
                </a:cubicBezTo>
                <a:cubicBezTo>
                  <a:pt x="3989" y="3715"/>
                  <a:pt x="3322" y="2811"/>
                  <a:pt x="2548" y="2013"/>
                </a:cubicBezTo>
                <a:cubicBezTo>
                  <a:pt x="1774" y="1251"/>
                  <a:pt x="917" y="572"/>
                  <a:pt x="0" y="1"/>
                </a:cubicBezTo>
                <a:close/>
              </a:path>
            </a:pathLst>
          </a:custGeom>
          <a:solidFill>
            <a:srgbClr val="980000"/>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a:off x="4570063" y="1677978"/>
            <a:ext cx="149150" cy="35150"/>
          </a:xfrm>
          <a:custGeom>
            <a:rect b="b" l="l" r="r" t="t"/>
            <a:pathLst>
              <a:path extrusionOk="0" h="1406" w="5966">
                <a:moveTo>
                  <a:pt x="0" y="1"/>
                </a:moveTo>
                <a:lnTo>
                  <a:pt x="0" y="1334"/>
                </a:lnTo>
                <a:lnTo>
                  <a:pt x="3191" y="1346"/>
                </a:lnTo>
                <a:cubicBezTo>
                  <a:pt x="3655" y="1346"/>
                  <a:pt x="4120" y="1358"/>
                  <a:pt x="4584" y="1382"/>
                </a:cubicBezTo>
                <a:lnTo>
                  <a:pt x="5596" y="1406"/>
                </a:lnTo>
                <a:cubicBezTo>
                  <a:pt x="5680" y="1060"/>
                  <a:pt x="5763" y="715"/>
                  <a:pt x="5870" y="382"/>
                </a:cubicBezTo>
                <a:cubicBezTo>
                  <a:pt x="5894" y="274"/>
                  <a:pt x="5930" y="167"/>
                  <a:pt x="5965" y="60"/>
                </a:cubicBezTo>
                <a:lnTo>
                  <a:pt x="4668" y="36"/>
                </a:lnTo>
                <a:cubicBezTo>
                  <a:pt x="4167" y="13"/>
                  <a:pt x="3679" y="1"/>
                  <a:pt x="319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8"/>
          <p:cNvSpPr/>
          <p:nvPr/>
        </p:nvSpPr>
        <p:spPr>
          <a:xfrm>
            <a:off x="4570063" y="1683328"/>
            <a:ext cx="650700" cy="2919450"/>
          </a:xfrm>
          <a:custGeom>
            <a:rect b="b" l="l" r="r" t="t"/>
            <a:pathLst>
              <a:path extrusionOk="0" h="116778" w="26028">
                <a:moveTo>
                  <a:pt x="12871" y="1"/>
                </a:moveTo>
                <a:lnTo>
                  <a:pt x="12871" y="1"/>
                </a:lnTo>
                <a:cubicBezTo>
                  <a:pt x="12895" y="132"/>
                  <a:pt x="12907" y="263"/>
                  <a:pt x="12930" y="394"/>
                </a:cubicBezTo>
                <a:cubicBezTo>
                  <a:pt x="12990" y="703"/>
                  <a:pt x="13050" y="1025"/>
                  <a:pt x="13121" y="1346"/>
                </a:cubicBezTo>
                <a:lnTo>
                  <a:pt x="16657" y="1430"/>
                </a:lnTo>
                <a:cubicBezTo>
                  <a:pt x="16666" y="1430"/>
                  <a:pt x="16675" y="1430"/>
                  <a:pt x="16683" y="1430"/>
                </a:cubicBezTo>
                <a:cubicBezTo>
                  <a:pt x="17613" y="1430"/>
                  <a:pt x="18433" y="2057"/>
                  <a:pt x="18669" y="2954"/>
                </a:cubicBezTo>
                <a:cubicBezTo>
                  <a:pt x="20098" y="8347"/>
                  <a:pt x="22991" y="20075"/>
                  <a:pt x="24063" y="29969"/>
                </a:cubicBezTo>
                <a:cubicBezTo>
                  <a:pt x="24087" y="30136"/>
                  <a:pt x="24122" y="30302"/>
                  <a:pt x="24158" y="30457"/>
                </a:cubicBezTo>
                <a:cubicBezTo>
                  <a:pt x="24694" y="33410"/>
                  <a:pt x="24920" y="36696"/>
                  <a:pt x="24349" y="40184"/>
                </a:cubicBezTo>
                <a:cubicBezTo>
                  <a:pt x="24337" y="40232"/>
                  <a:pt x="24325" y="40280"/>
                  <a:pt x="24313" y="40327"/>
                </a:cubicBezTo>
                <a:cubicBezTo>
                  <a:pt x="23825" y="46042"/>
                  <a:pt x="22134" y="48769"/>
                  <a:pt x="19062" y="51198"/>
                </a:cubicBezTo>
                <a:cubicBezTo>
                  <a:pt x="16669" y="53900"/>
                  <a:pt x="13704" y="56044"/>
                  <a:pt x="10383" y="57472"/>
                </a:cubicBezTo>
                <a:cubicBezTo>
                  <a:pt x="9704" y="57770"/>
                  <a:pt x="9001" y="58032"/>
                  <a:pt x="8275" y="58258"/>
                </a:cubicBezTo>
                <a:cubicBezTo>
                  <a:pt x="7442" y="58889"/>
                  <a:pt x="6632" y="59544"/>
                  <a:pt x="5834" y="60223"/>
                </a:cubicBezTo>
                <a:cubicBezTo>
                  <a:pt x="4703" y="61175"/>
                  <a:pt x="3679" y="62473"/>
                  <a:pt x="2215" y="62949"/>
                </a:cubicBezTo>
                <a:cubicBezTo>
                  <a:pt x="1741" y="63099"/>
                  <a:pt x="1252" y="63176"/>
                  <a:pt x="758" y="63176"/>
                </a:cubicBezTo>
                <a:cubicBezTo>
                  <a:pt x="506" y="63176"/>
                  <a:pt x="253" y="63156"/>
                  <a:pt x="0" y="63116"/>
                </a:cubicBezTo>
                <a:lnTo>
                  <a:pt x="0" y="116777"/>
                </a:lnTo>
                <a:lnTo>
                  <a:pt x="215" y="116777"/>
                </a:lnTo>
                <a:cubicBezTo>
                  <a:pt x="12799" y="116777"/>
                  <a:pt x="23015" y="115598"/>
                  <a:pt x="23015" y="114158"/>
                </a:cubicBezTo>
                <a:cubicBezTo>
                  <a:pt x="23015" y="113384"/>
                  <a:pt x="20122" y="112693"/>
                  <a:pt x="15514" y="112205"/>
                </a:cubicBezTo>
                <a:cubicBezTo>
                  <a:pt x="4941" y="110241"/>
                  <a:pt x="4048" y="106252"/>
                  <a:pt x="3703" y="104859"/>
                </a:cubicBezTo>
                <a:cubicBezTo>
                  <a:pt x="3489" y="103954"/>
                  <a:pt x="3370" y="103049"/>
                  <a:pt x="3346" y="102121"/>
                </a:cubicBezTo>
                <a:cubicBezTo>
                  <a:pt x="3346" y="101156"/>
                  <a:pt x="3108" y="77487"/>
                  <a:pt x="3108" y="69140"/>
                </a:cubicBezTo>
                <a:cubicBezTo>
                  <a:pt x="3108" y="66676"/>
                  <a:pt x="2131" y="63818"/>
                  <a:pt x="10573" y="58294"/>
                </a:cubicBezTo>
                <a:cubicBezTo>
                  <a:pt x="20539" y="51769"/>
                  <a:pt x="25527" y="51007"/>
                  <a:pt x="25813" y="37529"/>
                </a:cubicBezTo>
                <a:cubicBezTo>
                  <a:pt x="26027" y="26719"/>
                  <a:pt x="21693" y="9133"/>
                  <a:pt x="19979" y="2608"/>
                </a:cubicBezTo>
                <a:cubicBezTo>
                  <a:pt x="19574" y="1120"/>
                  <a:pt x="18229" y="84"/>
                  <a:pt x="16693" y="84"/>
                </a:cubicBezTo>
                <a:lnTo>
                  <a:pt x="1287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8"/>
          <p:cNvSpPr/>
          <p:nvPr/>
        </p:nvSpPr>
        <p:spPr>
          <a:xfrm>
            <a:off x="4777238" y="2963253"/>
            <a:ext cx="269400" cy="176550"/>
          </a:xfrm>
          <a:custGeom>
            <a:rect b="b" l="l" r="r" t="t"/>
            <a:pathLst>
              <a:path extrusionOk="0" h="7062" w="10776">
                <a:moveTo>
                  <a:pt x="10775" y="1"/>
                </a:moveTo>
                <a:lnTo>
                  <a:pt x="10775" y="1"/>
                </a:lnTo>
                <a:cubicBezTo>
                  <a:pt x="9370" y="1108"/>
                  <a:pt x="7668" y="2156"/>
                  <a:pt x="5655" y="3394"/>
                </a:cubicBezTo>
                <a:cubicBezTo>
                  <a:pt x="4417" y="4144"/>
                  <a:pt x="3024" y="5001"/>
                  <a:pt x="1548" y="5978"/>
                </a:cubicBezTo>
                <a:cubicBezTo>
                  <a:pt x="1024" y="6323"/>
                  <a:pt x="512" y="6692"/>
                  <a:pt x="0" y="7061"/>
                </a:cubicBezTo>
                <a:cubicBezTo>
                  <a:pt x="714" y="6835"/>
                  <a:pt x="1417" y="6573"/>
                  <a:pt x="2107" y="6275"/>
                </a:cubicBezTo>
                <a:cubicBezTo>
                  <a:pt x="5417" y="4847"/>
                  <a:pt x="8382" y="2703"/>
                  <a:pt x="1077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a:off x="4804313" y="1681553"/>
            <a:ext cx="93775" cy="35450"/>
          </a:xfrm>
          <a:custGeom>
            <a:rect b="b" l="l" r="r" t="t"/>
            <a:pathLst>
              <a:path extrusionOk="0" h="1418" w="3751">
                <a:moveTo>
                  <a:pt x="322" y="0"/>
                </a:moveTo>
                <a:cubicBezTo>
                  <a:pt x="203" y="429"/>
                  <a:pt x="108" y="858"/>
                  <a:pt x="12" y="1298"/>
                </a:cubicBezTo>
                <a:lnTo>
                  <a:pt x="0" y="1346"/>
                </a:lnTo>
                <a:lnTo>
                  <a:pt x="3751" y="1417"/>
                </a:lnTo>
                <a:cubicBezTo>
                  <a:pt x="3680" y="1096"/>
                  <a:pt x="3620" y="774"/>
                  <a:pt x="3560" y="453"/>
                </a:cubicBezTo>
                <a:cubicBezTo>
                  <a:pt x="3549" y="322"/>
                  <a:pt x="3525" y="203"/>
                  <a:pt x="3501" y="72"/>
                </a:cubicBezTo>
                <a:lnTo>
                  <a:pt x="32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a:off x="5171313" y="2432528"/>
            <a:ext cx="21775" cy="259300"/>
          </a:xfrm>
          <a:custGeom>
            <a:rect b="b" l="l" r="r" t="t"/>
            <a:pathLst>
              <a:path extrusionOk="0" h="10372" w="871">
                <a:moveTo>
                  <a:pt x="1" y="1"/>
                </a:moveTo>
                <a:lnTo>
                  <a:pt x="1" y="1"/>
                </a:lnTo>
                <a:cubicBezTo>
                  <a:pt x="299" y="2501"/>
                  <a:pt x="430" y="5025"/>
                  <a:pt x="406" y="7538"/>
                </a:cubicBezTo>
                <a:cubicBezTo>
                  <a:pt x="394" y="8561"/>
                  <a:pt x="346" y="9490"/>
                  <a:pt x="263" y="10371"/>
                </a:cubicBezTo>
                <a:cubicBezTo>
                  <a:pt x="275" y="10312"/>
                  <a:pt x="275" y="10264"/>
                  <a:pt x="287" y="10216"/>
                </a:cubicBezTo>
                <a:cubicBezTo>
                  <a:pt x="870" y="6728"/>
                  <a:pt x="632" y="3442"/>
                  <a:pt x="96" y="489"/>
                </a:cubicBezTo>
                <a:cubicBezTo>
                  <a:pt x="72" y="334"/>
                  <a:pt x="37" y="168"/>
                  <a:pt x="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8"/>
          <p:cNvSpPr/>
          <p:nvPr/>
        </p:nvSpPr>
        <p:spPr>
          <a:xfrm>
            <a:off x="4709963" y="1679478"/>
            <a:ext cx="31875" cy="34250"/>
          </a:xfrm>
          <a:custGeom>
            <a:rect b="b" l="l" r="r" t="t"/>
            <a:pathLst>
              <a:path extrusionOk="0" h="1370" w="1275">
                <a:moveTo>
                  <a:pt x="369" y="0"/>
                </a:moveTo>
                <a:cubicBezTo>
                  <a:pt x="334" y="107"/>
                  <a:pt x="298" y="214"/>
                  <a:pt x="274" y="322"/>
                </a:cubicBezTo>
                <a:cubicBezTo>
                  <a:pt x="167" y="667"/>
                  <a:pt x="84" y="1000"/>
                  <a:pt x="0" y="1346"/>
                </a:cubicBezTo>
                <a:lnTo>
                  <a:pt x="1274" y="1369"/>
                </a:lnTo>
                <a:cubicBezTo>
                  <a:pt x="1274" y="1262"/>
                  <a:pt x="1262" y="1155"/>
                  <a:pt x="1250" y="1036"/>
                </a:cubicBezTo>
                <a:cubicBezTo>
                  <a:pt x="1227" y="703"/>
                  <a:pt x="1215" y="357"/>
                  <a:pt x="1203" y="24"/>
                </a:cubicBezTo>
                <a:lnTo>
                  <a:pt x="369"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8"/>
          <p:cNvSpPr/>
          <p:nvPr/>
        </p:nvSpPr>
        <p:spPr>
          <a:xfrm>
            <a:off x="4740013" y="1680053"/>
            <a:ext cx="72350" cy="35150"/>
          </a:xfrm>
          <a:custGeom>
            <a:rect b="b" l="l" r="r" t="t"/>
            <a:pathLst>
              <a:path extrusionOk="0" h="1406" w="2894">
                <a:moveTo>
                  <a:pt x="1" y="1"/>
                </a:moveTo>
                <a:lnTo>
                  <a:pt x="1" y="1"/>
                </a:lnTo>
                <a:cubicBezTo>
                  <a:pt x="13" y="334"/>
                  <a:pt x="25" y="680"/>
                  <a:pt x="48" y="1013"/>
                </a:cubicBezTo>
                <a:cubicBezTo>
                  <a:pt x="60" y="1132"/>
                  <a:pt x="72" y="1239"/>
                  <a:pt x="72" y="1346"/>
                </a:cubicBezTo>
                <a:lnTo>
                  <a:pt x="2572" y="1406"/>
                </a:lnTo>
                <a:lnTo>
                  <a:pt x="2584" y="1358"/>
                </a:lnTo>
                <a:cubicBezTo>
                  <a:pt x="2680" y="906"/>
                  <a:pt x="2775" y="477"/>
                  <a:pt x="2894" y="60"/>
                </a:cubicBezTo>
                <a:lnTo>
                  <a:pt x="1"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a:off x="4446838" y="2322490"/>
            <a:ext cx="25" cy="25"/>
          </a:xfrm>
          <a:custGeom>
            <a:rect b="b" l="l" r="r" t="t"/>
            <a:pathLst>
              <a:path extrusionOk="0" h="1" w="1">
                <a:moveTo>
                  <a:pt x="0" y="0"/>
                </a:moveTo>
                <a:lnTo>
                  <a:pt x="0" y="0"/>
                </a:lnTo>
                <a:cubicBezTo>
                  <a:pt x="0" y="0"/>
                  <a:pt x="0" y="0"/>
                  <a:pt x="0"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txBox="1"/>
          <p:nvPr/>
        </p:nvSpPr>
        <p:spPr>
          <a:xfrm>
            <a:off x="498252" y="2703123"/>
            <a:ext cx="2757300" cy="53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latin typeface="Times New Roman"/>
                <a:ea typeface="Times New Roman"/>
                <a:cs typeface="Times New Roman"/>
                <a:sym typeface="Times New Roman"/>
              </a:rPr>
              <a:t>Q1: </a:t>
            </a:r>
            <a:r>
              <a:rPr b="1" lang="en" sz="1200">
                <a:solidFill>
                  <a:schemeClr val="dk1"/>
                </a:solidFill>
                <a:latin typeface="Times New Roman"/>
                <a:ea typeface="Times New Roman"/>
                <a:cs typeface="Times New Roman"/>
                <a:sym typeface="Times New Roman"/>
              </a:rPr>
              <a:t>How does th</a:t>
            </a:r>
            <a:r>
              <a:rPr b="1" lang="en" sz="1200">
                <a:solidFill>
                  <a:schemeClr val="dk1"/>
                </a:solidFill>
                <a:highlight>
                  <a:schemeClr val="lt1"/>
                </a:highlight>
                <a:latin typeface="Times New Roman"/>
                <a:ea typeface="Times New Roman"/>
                <a:cs typeface="Times New Roman"/>
                <a:sym typeface="Times New Roman"/>
              </a:rPr>
              <a:t>e sentiments of </a:t>
            </a:r>
            <a:r>
              <a:rPr b="1" lang="en" sz="1200">
                <a:solidFill>
                  <a:schemeClr val="dk1"/>
                </a:solidFill>
                <a:latin typeface="Times New Roman"/>
                <a:ea typeface="Times New Roman"/>
                <a:cs typeface="Times New Roman"/>
                <a:sym typeface="Times New Roman"/>
              </a:rPr>
              <a:t>consumers affect their likelihood of the wine? </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182" name="Google Shape;182;p18"/>
          <p:cNvSpPr txBox="1"/>
          <p:nvPr/>
        </p:nvSpPr>
        <p:spPr>
          <a:xfrm>
            <a:off x="574576" y="3300225"/>
            <a:ext cx="2757300" cy="1611300"/>
          </a:xfrm>
          <a:prstGeom prst="rect">
            <a:avLst/>
          </a:prstGeom>
          <a:noFill/>
          <a:ln>
            <a:noFill/>
          </a:ln>
        </p:spPr>
        <p:txBody>
          <a:bodyPr anchorCtr="0" anchor="t" bIns="91425" lIns="91425" spcFirstLastPara="1" rIns="91425" wrap="square" tIns="91425">
            <a:noAutofit/>
          </a:bodyPr>
          <a:lstStyle/>
          <a:p>
            <a:pPr indent="-198600" lvl="0" marL="244800" marR="0"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Correlation between positive reviews and wine points </a:t>
            </a:r>
            <a:endParaRPr sz="12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198600" lvl="0" marL="244800" marR="0" rtl="0" algn="l">
              <a:lnSpc>
                <a:spcPct val="100000"/>
              </a:lnSpc>
              <a:spcBef>
                <a:spcPts val="0"/>
              </a:spcBef>
              <a:spcAft>
                <a:spcPts val="0"/>
              </a:spcAft>
              <a:buClr>
                <a:schemeClr val="dk1"/>
              </a:buClr>
              <a:buSzPts val="1200"/>
              <a:buFont typeface="Times New Roman"/>
              <a:buChar char="●"/>
            </a:pPr>
            <a:r>
              <a:rPr b="1" lang="en" sz="1200">
                <a:solidFill>
                  <a:schemeClr val="dk1"/>
                </a:solidFill>
                <a:latin typeface="Times New Roman"/>
                <a:ea typeface="Times New Roman"/>
                <a:cs typeface="Times New Roman"/>
                <a:sym typeface="Times New Roman"/>
              </a:rPr>
              <a:t>Hypothesis :  positive correlation between wine points and amount of positive words in reviews</a:t>
            </a:r>
            <a:endParaRPr b="1" sz="1200">
              <a:solidFill>
                <a:srgbClr val="202124"/>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1200">
              <a:solidFill>
                <a:schemeClr val="dk1"/>
              </a:solidFill>
              <a:latin typeface="Times New Roman"/>
              <a:ea typeface="Times New Roman"/>
              <a:cs typeface="Times New Roman"/>
              <a:sym typeface="Times New Roman"/>
            </a:endParaRPr>
          </a:p>
        </p:txBody>
      </p:sp>
      <p:sp>
        <p:nvSpPr>
          <p:cNvPr id="183" name="Google Shape;183;p18"/>
          <p:cNvSpPr txBox="1"/>
          <p:nvPr/>
        </p:nvSpPr>
        <p:spPr>
          <a:xfrm>
            <a:off x="5633675" y="2477475"/>
            <a:ext cx="3262800" cy="1611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rgbClr val="202124"/>
                </a:solidFill>
                <a:highlight>
                  <a:srgbClr val="FFFFFF"/>
                </a:highlight>
                <a:latin typeface="Times New Roman"/>
                <a:ea typeface="Times New Roman"/>
                <a:cs typeface="Times New Roman"/>
                <a:sym typeface="Times New Roman"/>
              </a:rPr>
              <a:t>Q2: </a:t>
            </a:r>
            <a:r>
              <a:rPr b="1" lang="en" sz="1200">
                <a:solidFill>
                  <a:srgbClr val="202124"/>
                </a:solidFill>
                <a:highlight>
                  <a:srgbClr val="FFFFFF"/>
                </a:highlight>
                <a:latin typeface="Times New Roman"/>
                <a:ea typeface="Times New Roman"/>
                <a:cs typeface="Times New Roman"/>
                <a:sym typeface="Times New Roman"/>
              </a:rPr>
              <a:t>What are the overall performance of the classification models（Regression model, Decision Tree and </a:t>
            </a:r>
            <a:r>
              <a:rPr b="1" lang="en" sz="1200">
                <a:solidFill>
                  <a:schemeClr val="dk1"/>
                </a:solidFill>
                <a:latin typeface="Times New Roman"/>
                <a:ea typeface="Times New Roman"/>
                <a:cs typeface="Times New Roman"/>
                <a:sym typeface="Times New Roman"/>
              </a:rPr>
              <a:t>User-Based Collaborative Filtering</a:t>
            </a:r>
            <a:r>
              <a:rPr b="1" lang="en" sz="1200">
                <a:solidFill>
                  <a:srgbClr val="202124"/>
                </a:solidFill>
                <a:highlight>
                  <a:srgbClr val="FFFFFF"/>
                </a:highlight>
                <a:latin typeface="Times New Roman"/>
                <a:ea typeface="Times New Roman"/>
                <a:cs typeface="Times New Roman"/>
                <a:sym typeface="Times New Roman"/>
              </a:rPr>
              <a:t>) in predicting wine variety ? </a:t>
            </a:r>
            <a:endParaRPr b="1" sz="1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200">
              <a:solidFill>
                <a:srgbClr val="202124"/>
              </a:solidFill>
              <a:highlight>
                <a:srgbClr val="FFFFFF"/>
              </a:highlight>
              <a:latin typeface="Times New Roman"/>
              <a:ea typeface="Times New Roman"/>
              <a:cs typeface="Times New Roman"/>
              <a:sym typeface="Times New Roman"/>
            </a:endParaRPr>
          </a:p>
          <a:p>
            <a:pPr indent="-198600" lvl="0" marL="244800" rtl="0" algn="l">
              <a:spcBef>
                <a:spcPts val="0"/>
              </a:spcBef>
              <a:spcAft>
                <a:spcPts val="0"/>
              </a:spcAft>
              <a:buClr>
                <a:schemeClr val="dk1"/>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Accuracy, Precision and Sensitivity</a:t>
            </a:r>
            <a:endParaRPr sz="1200">
              <a:solidFill>
                <a:srgbClr val="202124"/>
              </a:solidFill>
              <a:highlight>
                <a:srgbClr val="FFFFFF"/>
              </a:highlight>
              <a:latin typeface="Times New Roman"/>
              <a:ea typeface="Times New Roman"/>
              <a:cs typeface="Times New Roman"/>
              <a:sym typeface="Times New Roman"/>
            </a:endParaRPr>
          </a:p>
          <a:p>
            <a:pPr indent="-198600" lvl="0" marL="244800" rtl="0" algn="l">
              <a:spcBef>
                <a:spcPts val="0"/>
              </a:spcBef>
              <a:spcAft>
                <a:spcPts val="0"/>
              </a:spcAft>
              <a:buClr>
                <a:schemeClr val="dk1"/>
              </a:buClr>
              <a:buSzPts val="1200"/>
              <a:buFont typeface="Times New Roman"/>
              <a:buChar char="●"/>
            </a:pPr>
            <a:r>
              <a:rPr lang="en" sz="1200">
                <a:solidFill>
                  <a:srgbClr val="202124"/>
                </a:solidFill>
                <a:highlight>
                  <a:srgbClr val="FFFFFF"/>
                </a:highlight>
                <a:latin typeface="Times New Roman"/>
                <a:ea typeface="Times New Roman"/>
                <a:cs typeface="Times New Roman"/>
                <a:sym typeface="Times New Roman"/>
              </a:rPr>
              <a:t>Confusion Matrix(Type I and Type II error)</a:t>
            </a:r>
            <a:endParaRPr sz="1200">
              <a:solidFill>
                <a:srgbClr val="202124"/>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rgbClr val="202124"/>
              </a:solidFill>
              <a:highlight>
                <a:srgbClr val="FFFFFF"/>
              </a:highlight>
              <a:latin typeface="Times New Roman"/>
              <a:ea typeface="Times New Roman"/>
              <a:cs typeface="Times New Roman"/>
              <a:sym typeface="Times New Roman"/>
            </a:endParaRPr>
          </a:p>
          <a:p>
            <a:pPr indent="-198600" lvl="0" marL="244800" rtl="0" algn="l">
              <a:spcBef>
                <a:spcPts val="0"/>
              </a:spcBef>
              <a:spcAft>
                <a:spcPts val="0"/>
              </a:spcAft>
              <a:buClr>
                <a:srgbClr val="202124"/>
              </a:buClr>
              <a:buSzPts val="1200"/>
              <a:buFont typeface="Times New Roman"/>
              <a:buChar char="●"/>
            </a:pPr>
            <a:r>
              <a:rPr b="1" lang="en" sz="1200">
                <a:solidFill>
                  <a:srgbClr val="202124"/>
                </a:solidFill>
                <a:highlight>
                  <a:srgbClr val="FFFFFF"/>
                </a:highlight>
                <a:latin typeface="Times New Roman"/>
                <a:ea typeface="Times New Roman"/>
                <a:cs typeface="Times New Roman"/>
                <a:sym typeface="Times New Roman"/>
              </a:rPr>
              <a:t>Hypothesis: UBCF perform best among all the classification models </a:t>
            </a:r>
            <a:endParaRPr sz="1500">
              <a:solidFill>
                <a:srgbClr val="666056"/>
              </a:solidFill>
              <a:latin typeface="Titillium Web"/>
              <a:ea typeface="Titillium Web"/>
              <a:cs typeface="Titillium Web"/>
              <a:sym typeface="Titillium Web"/>
            </a:endParaRPr>
          </a:p>
        </p:txBody>
      </p:sp>
      <p:sp>
        <p:nvSpPr>
          <p:cNvPr id="184" name="Google Shape;184;p18"/>
          <p:cNvSpPr/>
          <p:nvPr/>
        </p:nvSpPr>
        <p:spPr>
          <a:xfrm rot="-5400000">
            <a:off x="2668523" y="1232810"/>
            <a:ext cx="573116" cy="1813662"/>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sm" w="sm" type="none"/>
            <a:tailEnd len="med" w="med" type="oval"/>
          </a:ln>
        </p:spPr>
      </p:sp>
      <p:sp>
        <p:nvSpPr>
          <p:cNvPr id="185" name="Google Shape;185;p18"/>
          <p:cNvSpPr/>
          <p:nvPr/>
        </p:nvSpPr>
        <p:spPr>
          <a:xfrm flipH="1" rot="5400000">
            <a:off x="5795066" y="1231931"/>
            <a:ext cx="585262" cy="1827676"/>
          </a:xfrm>
          <a:custGeom>
            <a:rect b="b" l="l" r="r" t="t"/>
            <a:pathLst>
              <a:path extrusionOk="0" h="20020" w="39498">
                <a:moveTo>
                  <a:pt x="0" y="0"/>
                </a:moveTo>
                <a:lnTo>
                  <a:pt x="39498" y="0"/>
                </a:lnTo>
                <a:lnTo>
                  <a:pt x="39498" y="20020"/>
                </a:lnTo>
              </a:path>
            </a:pathLst>
          </a:custGeom>
          <a:noFill/>
          <a:ln cap="flat" cmpd="sng" w="9525">
            <a:solidFill>
              <a:schemeClr val="dk2"/>
            </a:solidFill>
            <a:prstDash val="solid"/>
            <a:round/>
            <a:headEnd len="sm" w="sm" type="none"/>
            <a:tailEnd len="med" w="med" type="ova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9"/>
          <p:cNvSpPr txBox="1"/>
          <p:nvPr>
            <p:ph type="title"/>
          </p:nvPr>
        </p:nvSpPr>
        <p:spPr>
          <a:xfrm>
            <a:off x="6900" y="223650"/>
            <a:ext cx="5112000" cy="546900"/>
          </a:xfrm>
          <a:prstGeom prst="rect">
            <a:avLst/>
          </a:prstGeom>
          <a:solidFill>
            <a:schemeClr val="accent1"/>
          </a:solidFill>
        </p:spPr>
        <p:txBody>
          <a:bodyPr anchorCtr="0" anchor="b" bIns="91425" lIns="91425" spcFirstLastPara="1" rIns="91425" wrap="square" tIns="91425">
            <a:normAutofit fontScale="90000"/>
          </a:bodyPr>
          <a:lstStyle/>
          <a:p>
            <a:pPr indent="0" lvl="0" marL="0" rtl="0" algn="l">
              <a:lnSpc>
                <a:spcPct val="115000"/>
              </a:lnSpc>
              <a:spcBef>
                <a:spcPts val="1800"/>
              </a:spcBef>
              <a:spcAft>
                <a:spcPts val="600"/>
              </a:spcAft>
              <a:buNone/>
            </a:pPr>
            <a:r>
              <a:rPr lang="en" sz="3000">
                <a:solidFill>
                  <a:schemeClr val="lt1"/>
                </a:solidFill>
                <a:latin typeface="Times New Roman"/>
                <a:ea typeface="Times New Roman"/>
                <a:cs typeface="Times New Roman"/>
                <a:sym typeface="Times New Roman"/>
              </a:rPr>
              <a:t>Data Description </a:t>
            </a:r>
            <a:endParaRPr sz="3000">
              <a:solidFill>
                <a:schemeClr val="lt1"/>
              </a:solidFill>
              <a:latin typeface="Times New Roman"/>
              <a:ea typeface="Times New Roman"/>
              <a:cs typeface="Times New Roman"/>
              <a:sym typeface="Times New Roman"/>
            </a:endParaRPr>
          </a:p>
        </p:txBody>
      </p:sp>
      <p:sp>
        <p:nvSpPr>
          <p:cNvPr id="191" name="Google Shape;191;p19"/>
          <p:cNvSpPr txBox="1"/>
          <p:nvPr>
            <p:ph idx="1" type="body"/>
          </p:nvPr>
        </p:nvSpPr>
        <p:spPr>
          <a:xfrm>
            <a:off x="159300" y="996625"/>
            <a:ext cx="3763800" cy="1346400"/>
          </a:xfrm>
          <a:prstGeom prst="rect">
            <a:avLst/>
          </a:prstGeom>
        </p:spPr>
        <p:txBody>
          <a:bodyPr anchorCtr="0" anchor="t" bIns="91425" lIns="91425" spcFirstLastPara="1" rIns="91425" wrap="square" tIns="91425">
            <a:noAutofit/>
          </a:bodyPr>
          <a:lstStyle/>
          <a:p>
            <a:pPr indent="0" lvl="0" marL="457200" rtl="0" algn="ctr">
              <a:lnSpc>
                <a:spcPct val="105000"/>
              </a:lnSpc>
              <a:spcBef>
                <a:spcPts val="0"/>
              </a:spcBef>
              <a:spcAft>
                <a:spcPts val="0"/>
              </a:spcAft>
              <a:buNone/>
            </a:pPr>
            <a:r>
              <a:rPr b="1" lang="en" sz="1900">
                <a:latin typeface="Times New Roman"/>
                <a:ea typeface="Times New Roman"/>
                <a:cs typeface="Times New Roman"/>
                <a:sym typeface="Times New Roman"/>
              </a:rPr>
              <a:t>Overview</a:t>
            </a:r>
            <a:endParaRPr b="1" sz="1900">
              <a:latin typeface="Times New Roman"/>
              <a:ea typeface="Times New Roman"/>
              <a:cs typeface="Times New Roman"/>
              <a:sym typeface="Times New Roman"/>
            </a:endParaRPr>
          </a:p>
          <a:p>
            <a:pPr indent="-323850" lvl="1" marL="914400" rtl="0" algn="l">
              <a:lnSpc>
                <a:spcPct val="105000"/>
              </a:lnSpc>
              <a:spcBef>
                <a:spcPts val="1200"/>
              </a:spcBef>
              <a:spcAft>
                <a:spcPts val="0"/>
              </a:spcAft>
              <a:buClr>
                <a:srgbClr val="38761D"/>
              </a:buClr>
              <a:buSzPts val="1500"/>
              <a:buFont typeface="Times New Roman"/>
              <a:buChar char="○"/>
            </a:pPr>
            <a:r>
              <a:rPr lang="en" sz="1500">
                <a:solidFill>
                  <a:srgbClr val="38761D"/>
                </a:solidFill>
                <a:latin typeface="Times New Roman"/>
                <a:ea typeface="Times New Roman"/>
                <a:cs typeface="Times New Roman"/>
                <a:sym typeface="Times New Roman"/>
              </a:rPr>
              <a:t>Collected from Wine Enthusiast</a:t>
            </a:r>
            <a:endParaRPr sz="1500">
              <a:solidFill>
                <a:srgbClr val="38761D"/>
              </a:solidFill>
              <a:latin typeface="Times New Roman"/>
              <a:ea typeface="Times New Roman"/>
              <a:cs typeface="Times New Roman"/>
              <a:sym typeface="Times New Roman"/>
            </a:endParaRPr>
          </a:p>
          <a:p>
            <a:pPr indent="-323850" lvl="1" marL="914400" rtl="0" algn="l">
              <a:lnSpc>
                <a:spcPct val="105000"/>
              </a:lnSpc>
              <a:spcBef>
                <a:spcPts val="0"/>
              </a:spcBef>
              <a:spcAft>
                <a:spcPts val="0"/>
              </a:spcAft>
              <a:buClr>
                <a:srgbClr val="38761D"/>
              </a:buClr>
              <a:buSzPts val="1500"/>
              <a:buFont typeface="Times New Roman"/>
              <a:buChar char="○"/>
            </a:pPr>
            <a:r>
              <a:rPr lang="en" sz="1500">
                <a:solidFill>
                  <a:srgbClr val="38761D"/>
                </a:solidFill>
                <a:latin typeface="Times New Roman"/>
                <a:ea typeface="Times New Roman"/>
                <a:cs typeface="Times New Roman"/>
                <a:sym typeface="Times New Roman"/>
              </a:rPr>
              <a:t>Sample size: 130 thousands</a:t>
            </a:r>
            <a:endParaRPr sz="1500">
              <a:solidFill>
                <a:srgbClr val="38761D"/>
              </a:solidFill>
              <a:latin typeface="Times New Roman"/>
              <a:ea typeface="Times New Roman"/>
              <a:cs typeface="Times New Roman"/>
              <a:sym typeface="Times New Roman"/>
            </a:endParaRPr>
          </a:p>
          <a:p>
            <a:pPr indent="-323850" lvl="1" marL="914400" rtl="0" algn="l">
              <a:lnSpc>
                <a:spcPct val="105000"/>
              </a:lnSpc>
              <a:spcBef>
                <a:spcPts val="0"/>
              </a:spcBef>
              <a:spcAft>
                <a:spcPts val="0"/>
              </a:spcAft>
              <a:buClr>
                <a:srgbClr val="38761D"/>
              </a:buClr>
              <a:buSzPts val="1500"/>
              <a:buFont typeface="Times New Roman"/>
              <a:buChar char="○"/>
            </a:pPr>
            <a:r>
              <a:rPr lang="en" sz="1500">
                <a:solidFill>
                  <a:srgbClr val="38761D"/>
                </a:solidFill>
                <a:latin typeface="Times New Roman"/>
                <a:ea typeface="Times New Roman"/>
                <a:cs typeface="Times New Roman"/>
                <a:sym typeface="Times New Roman"/>
              </a:rPr>
              <a:t>US market focused</a:t>
            </a:r>
            <a:endParaRPr sz="1500">
              <a:solidFill>
                <a:srgbClr val="38761D"/>
              </a:solidFill>
              <a:latin typeface="Times New Roman"/>
              <a:ea typeface="Times New Roman"/>
              <a:cs typeface="Times New Roman"/>
              <a:sym typeface="Times New Roman"/>
            </a:endParaRPr>
          </a:p>
        </p:txBody>
      </p:sp>
      <p:sp>
        <p:nvSpPr>
          <p:cNvPr id="192" name="Google Shape;192;p19"/>
          <p:cNvSpPr txBox="1"/>
          <p:nvPr>
            <p:ph idx="1" type="body"/>
          </p:nvPr>
        </p:nvSpPr>
        <p:spPr>
          <a:xfrm>
            <a:off x="4572000" y="996625"/>
            <a:ext cx="4122000" cy="1346400"/>
          </a:xfrm>
          <a:prstGeom prst="rect">
            <a:avLst/>
          </a:prstGeom>
        </p:spPr>
        <p:txBody>
          <a:bodyPr anchorCtr="0" anchor="t" bIns="91425" lIns="91425" spcFirstLastPara="1" rIns="91425" wrap="square" tIns="91425">
            <a:normAutofit lnSpcReduction="20000"/>
          </a:bodyPr>
          <a:lstStyle/>
          <a:p>
            <a:pPr indent="0" lvl="0" marL="457200" rtl="0" algn="ctr">
              <a:spcBef>
                <a:spcPts val="0"/>
              </a:spcBef>
              <a:spcAft>
                <a:spcPts val="0"/>
              </a:spcAft>
              <a:buNone/>
            </a:pPr>
            <a:r>
              <a:rPr b="1" lang="en" sz="1900">
                <a:latin typeface="Times New Roman"/>
                <a:ea typeface="Times New Roman"/>
                <a:cs typeface="Times New Roman"/>
                <a:sym typeface="Times New Roman"/>
              </a:rPr>
              <a:t>2 Types of Variables</a:t>
            </a:r>
            <a:endParaRPr b="1" sz="1900">
              <a:latin typeface="Times New Roman"/>
              <a:ea typeface="Times New Roman"/>
              <a:cs typeface="Times New Roman"/>
              <a:sym typeface="Times New Roman"/>
            </a:endParaRPr>
          </a:p>
          <a:p>
            <a:pPr indent="-330200" lvl="1" marL="914400" rtl="0" algn="l">
              <a:spcBef>
                <a:spcPts val="1200"/>
              </a:spcBef>
              <a:spcAft>
                <a:spcPts val="0"/>
              </a:spcAft>
              <a:buClr>
                <a:srgbClr val="B45F06"/>
              </a:buClr>
              <a:buSzPts val="1600"/>
              <a:buFont typeface="Times New Roman"/>
              <a:buChar char="○"/>
            </a:pPr>
            <a:r>
              <a:rPr lang="en" sz="1600">
                <a:solidFill>
                  <a:srgbClr val="B45F06"/>
                </a:solidFill>
                <a:latin typeface="Times New Roman"/>
                <a:ea typeface="Times New Roman"/>
                <a:cs typeface="Times New Roman"/>
                <a:sym typeface="Times New Roman"/>
              </a:rPr>
              <a:t>Basic information and geographic information</a:t>
            </a:r>
            <a:endParaRPr sz="1600">
              <a:solidFill>
                <a:srgbClr val="B45F06"/>
              </a:solidFill>
              <a:latin typeface="Times New Roman"/>
              <a:ea typeface="Times New Roman"/>
              <a:cs typeface="Times New Roman"/>
              <a:sym typeface="Times New Roman"/>
            </a:endParaRPr>
          </a:p>
          <a:p>
            <a:pPr indent="-330200" lvl="1" marL="914400" rtl="0" algn="l">
              <a:spcBef>
                <a:spcPts val="0"/>
              </a:spcBef>
              <a:spcAft>
                <a:spcPts val="0"/>
              </a:spcAft>
              <a:buClr>
                <a:srgbClr val="B45F06"/>
              </a:buClr>
              <a:buSzPts val="1600"/>
              <a:buFont typeface="Times New Roman"/>
              <a:buChar char="○"/>
            </a:pPr>
            <a:r>
              <a:rPr lang="en" sz="1600">
                <a:solidFill>
                  <a:srgbClr val="B45F06"/>
                </a:solidFill>
                <a:latin typeface="Times New Roman"/>
                <a:ea typeface="Times New Roman"/>
                <a:cs typeface="Times New Roman"/>
                <a:sym typeface="Times New Roman"/>
              </a:rPr>
              <a:t>Reference for wine recommendation</a:t>
            </a:r>
            <a:endParaRPr sz="1600">
              <a:solidFill>
                <a:srgbClr val="B45F06"/>
              </a:solidFill>
              <a:latin typeface="Times New Roman"/>
              <a:ea typeface="Times New Roman"/>
              <a:cs typeface="Times New Roman"/>
              <a:sym typeface="Times New Roman"/>
            </a:endParaRPr>
          </a:p>
        </p:txBody>
      </p:sp>
      <p:pic>
        <p:nvPicPr>
          <p:cNvPr id="193" name="Google Shape;193;p19" title="Chart"/>
          <p:cNvPicPr preferRelativeResize="0"/>
          <p:nvPr/>
        </p:nvPicPr>
        <p:blipFill rotWithShape="1">
          <a:blip r:embed="rId3">
            <a:alphaModFix/>
          </a:blip>
          <a:srcRect b="17607" l="0" r="21402" t="0"/>
          <a:stretch/>
        </p:blipFill>
        <p:spPr>
          <a:xfrm>
            <a:off x="758672" y="2912225"/>
            <a:ext cx="1741800" cy="1767975"/>
          </a:xfrm>
          <a:prstGeom prst="rect">
            <a:avLst/>
          </a:prstGeom>
          <a:noFill/>
          <a:ln>
            <a:noFill/>
          </a:ln>
        </p:spPr>
      </p:pic>
      <p:sp>
        <p:nvSpPr>
          <p:cNvPr id="194" name="Google Shape;194;p19"/>
          <p:cNvSpPr txBox="1"/>
          <p:nvPr/>
        </p:nvSpPr>
        <p:spPr>
          <a:xfrm>
            <a:off x="3384300" y="2340900"/>
            <a:ext cx="20067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Basic Analysis</a:t>
            </a:r>
            <a:endParaRPr b="1" sz="1900">
              <a:latin typeface="Times New Roman"/>
              <a:ea typeface="Times New Roman"/>
              <a:cs typeface="Times New Roman"/>
              <a:sym typeface="Times New Roman"/>
            </a:endParaRPr>
          </a:p>
        </p:txBody>
      </p:sp>
      <p:sp>
        <p:nvSpPr>
          <p:cNvPr id="195" name="Google Shape;195;p19"/>
          <p:cNvSpPr txBox="1"/>
          <p:nvPr/>
        </p:nvSpPr>
        <p:spPr>
          <a:xfrm>
            <a:off x="980950" y="3611550"/>
            <a:ext cx="62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41%</a:t>
            </a:r>
            <a:endParaRPr sz="1200">
              <a:latin typeface="Open Sans"/>
              <a:ea typeface="Open Sans"/>
              <a:cs typeface="Open Sans"/>
              <a:sym typeface="Open Sans"/>
            </a:endParaRPr>
          </a:p>
        </p:txBody>
      </p:sp>
      <p:sp>
        <p:nvSpPr>
          <p:cNvPr id="196" name="Google Shape;196;p19"/>
          <p:cNvSpPr txBox="1"/>
          <p:nvPr/>
        </p:nvSpPr>
        <p:spPr>
          <a:xfrm>
            <a:off x="1785000" y="3687750"/>
            <a:ext cx="62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42%</a:t>
            </a:r>
            <a:endParaRPr sz="1200">
              <a:latin typeface="Open Sans"/>
              <a:ea typeface="Open Sans"/>
              <a:cs typeface="Open Sans"/>
              <a:sym typeface="Open Sans"/>
            </a:endParaRPr>
          </a:p>
        </p:txBody>
      </p:sp>
      <p:sp>
        <p:nvSpPr>
          <p:cNvPr id="197" name="Google Shape;197;p19"/>
          <p:cNvSpPr txBox="1"/>
          <p:nvPr/>
        </p:nvSpPr>
        <p:spPr>
          <a:xfrm>
            <a:off x="1361950" y="4068750"/>
            <a:ext cx="62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17</a:t>
            </a:r>
            <a:r>
              <a:rPr lang="en" sz="1200">
                <a:latin typeface="Open Sans"/>
                <a:ea typeface="Open Sans"/>
                <a:cs typeface="Open Sans"/>
                <a:sym typeface="Open Sans"/>
              </a:rPr>
              <a:t>%</a:t>
            </a:r>
            <a:endParaRPr sz="1200">
              <a:latin typeface="Open Sans"/>
              <a:ea typeface="Open Sans"/>
              <a:cs typeface="Open Sans"/>
              <a:sym typeface="Open Sans"/>
            </a:endParaRPr>
          </a:p>
        </p:txBody>
      </p:sp>
      <p:sp>
        <p:nvSpPr>
          <p:cNvPr id="198" name="Google Shape;198;p19"/>
          <p:cNvSpPr/>
          <p:nvPr/>
        </p:nvSpPr>
        <p:spPr>
          <a:xfrm>
            <a:off x="3877000" y="3840150"/>
            <a:ext cx="848100" cy="721800"/>
          </a:xfrm>
          <a:prstGeom prst="rect">
            <a:avLst/>
          </a:prstGeom>
          <a:solidFill>
            <a:srgbClr val="C27BA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Open Sans"/>
                <a:ea typeface="Open Sans"/>
                <a:cs typeface="Open Sans"/>
                <a:sym typeface="Open Sans"/>
              </a:rPr>
              <a:t>$</a:t>
            </a:r>
            <a:r>
              <a:rPr lang="en" sz="1200">
                <a:latin typeface="Open Sans"/>
                <a:ea typeface="Open Sans"/>
                <a:cs typeface="Open Sans"/>
                <a:sym typeface="Open Sans"/>
              </a:rPr>
              <a:t>35.36</a:t>
            </a:r>
            <a:endParaRPr sz="1200">
              <a:latin typeface="Open Sans"/>
              <a:ea typeface="Open Sans"/>
              <a:cs typeface="Open Sans"/>
              <a:sym typeface="Open Sans"/>
            </a:endParaRPr>
          </a:p>
        </p:txBody>
      </p:sp>
      <p:cxnSp>
        <p:nvCxnSpPr>
          <p:cNvPr id="199" name="Google Shape;199;p19"/>
          <p:cNvCxnSpPr/>
          <p:nvPr/>
        </p:nvCxnSpPr>
        <p:spPr>
          <a:xfrm>
            <a:off x="3959650" y="3293150"/>
            <a:ext cx="682800" cy="0"/>
          </a:xfrm>
          <a:prstGeom prst="straightConnector1">
            <a:avLst/>
          </a:prstGeom>
          <a:noFill/>
          <a:ln cap="flat" cmpd="sng" w="38100">
            <a:solidFill>
              <a:schemeClr val="dk2"/>
            </a:solidFill>
            <a:prstDash val="solid"/>
            <a:round/>
            <a:headEnd len="med" w="med" type="none"/>
            <a:tailEnd len="med" w="med" type="none"/>
          </a:ln>
        </p:spPr>
      </p:cxnSp>
      <p:cxnSp>
        <p:nvCxnSpPr>
          <p:cNvPr id="200" name="Google Shape;200;p19"/>
          <p:cNvCxnSpPr/>
          <p:nvPr/>
        </p:nvCxnSpPr>
        <p:spPr>
          <a:xfrm>
            <a:off x="3982350" y="4728725"/>
            <a:ext cx="682800" cy="0"/>
          </a:xfrm>
          <a:prstGeom prst="straightConnector1">
            <a:avLst/>
          </a:prstGeom>
          <a:noFill/>
          <a:ln cap="flat" cmpd="sng" w="38100">
            <a:solidFill>
              <a:schemeClr val="dk2"/>
            </a:solidFill>
            <a:prstDash val="solid"/>
            <a:round/>
            <a:headEnd len="med" w="med" type="none"/>
            <a:tailEnd len="med" w="med" type="none"/>
          </a:ln>
        </p:spPr>
      </p:cxnSp>
      <p:sp>
        <p:nvSpPr>
          <p:cNvPr id="201" name="Google Shape;201;p19"/>
          <p:cNvSpPr txBox="1"/>
          <p:nvPr/>
        </p:nvSpPr>
        <p:spPr>
          <a:xfrm>
            <a:off x="4013400" y="4666638"/>
            <a:ext cx="620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Open Sans"/>
                <a:ea typeface="Open Sans"/>
                <a:cs typeface="Open Sans"/>
                <a:sym typeface="Open Sans"/>
              </a:rPr>
              <a:t>$4</a:t>
            </a:r>
            <a:endParaRPr sz="1200">
              <a:latin typeface="Open Sans"/>
              <a:ea typeface="Open Sans"/>
              <a:cs typeface="Open Sans"/>
              <a:sym typeface="Open Sans"/>
            </a:endParaRPr>
          </a:p>
        </p:txBody>
      </p:sp>
      <p:cxnSp>
        <p:nvCxnSpPr>
          <p:cNvPr id="202" name="Google Shape;202;p19"/>
          <p:cNvCxnSpPr>
            <a:endCxn id="198" idx="0"/>
          </p:cNvCxnSpPr>
          <p:nvPr/>
        </p:nvCxnSpPr>
        <p:spPr>
          <a:xfrm>
            <a:off x="4301050" y="3293250"/>
            <a:ext cx="0" cy="546900"/>
          </a:xfrm>
          <a:prstGeom prst="straightConnector1">
            <a:avLst/>
          </a:prstGeom>
          <a:noFill/>
          <a:ln cap="flat" cmpd="sng" w="38100">
            <a:solidFill>
              <a:schemeClr val="dk2"/>
            </a:solidFill>
            <a:prstDash val="solid"/>
            <a:round/>
            <a:headEnd len="med" w="med" type="none"/>
            <a:tailEnd len="med" w="med" type="none"/>
          </a:ln>
        </p:spPr>
      </p:cxnSp>
      <p:sp>
        <p:nvSpPr>
          <p:cNvPr id="203" name="Google Shape;203;p19"/>
          <p:cNvSpPr txBox="1"/>
          <p:nvPr/>
        </p:nvSpPr>
        <p:spPr>
          <a:xfrm>
            <a:off x="3990700" y="3250814"/>
            <a:ext cx="62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Open Sans"/>
                <a:ea typeface="Open Sans"/>
                <a:cs typeface="Open Sans"/>
                <a:sym typeface="Open Sans"/>
              </a:rPr>
              <a:t>$3300</a:t>
            </a:r>
            <a:endParaRPr sz="1200">
              <a:latin typeface="Open Sans"/>
              <a:ea typeface="Open Sans"/>
              <a:cs typeface="Open Sans"/>
              <a:sym typeface="Open Sans"/>
            </a:endParaRPr>
          </a:p>
        </p:txBody>
      </p:sp>
      <p:cxnSp>
        <p:nvCxnSpPr>
          <p:cNvPr id="204" name="Google Shape;204;p19"/>
          <p:cNvCxnSpPr/>
          <p:nvPr/>
        </p:nvCxnSpPr>
        <p:spPr>
          <a:xfrm>
            <a:off x="4323750" y="4562075"/>
            <a:ext cx="0" cy="137700"/>
          </a:xfrm>
          <a:prstGeom prst="straightConnector1">
            <a:avLst/>
          </a:prstGeom>
          <a:noFill/>
          <a:ln cap="flat" cmpd="sng" w="38100">
            <a:solidFill>
              <a:schemeClr val="dk2"/>
            </a:solidFill>
            <a:prstDash val="solid"/>
            <a:round/>
            <a:headEnd len="med" w="med" type="none"/>
            <a:tailEnd len="med" w="med" type="none"/>
          </a:ln>
        </p:spPr>
      </p:cxnSp>
      <p:pic>
        <p:nvPicPr>
          <p:cNvPr id="205" name="Google Shape;205;p19"/>
          <p:cNvPicPr preferRelativeResize="0"/>
          <p:nvPr/>
        </p:nvPicPr>
        <p:blipFill>
          <a:blip r:embed="rId4">
            <a:alphaModFix/>
          </a:blip>
          <a:stretch>
            <a:fillRect/>
          </a:stretch>
        </p:blipFill>
        <p:spPr>
          <a:xfrm>
            <a:off x="5658100" y="3307666"/>
            <a:ext cx="3206625" cy="1542734"/>
          </a:xfrm>
          <a:prstGeom prst="rect">
            <a:avLst/>
          </a:prstGeom>
          <a:noFill/>
          <a:ln>
            <a:noFill/>
          </a:ln>
        </p:spPr>
      </p:pic>
      <p:pic>
        <p:nvPicPr>
          <p:cNvPr id="206" name="Google Shape;206;p19" title="Chart"/>
          <p:cNvPicPr preferRelativeResize="0"/>
          <p:nvPr/>
        </p:nvPicPr>
        <p:blipFill rotWithShape="1">
          <a:blip r:embed="rId3">
            <a:alphaModFix/>
          </a:blip>
          <a:srcRect b="78483" l="75019" r="0" t="0"/>
          <a:stretch/>
        </p:blipFill>
        <p:spPr>
          <a:xfrm>
            <a:off x="317975" y="4432400"/>
            <a:ext cx="553600" cy="461700"/>
          </a:xfrm>
          <a:prstGeom prst="rect">
            <a:avLst/>
          </a:prstGeom>
          <a:noFill/>
          <a:ln>
            <a:noFill/>
          </a:ln>
        </p:spPr>
      </p:pic>
      <p:sp>
        <p:nvSpPr>
          <p:cNvPr id="207" name="Google Shape;207;p19"/>
          <p:cNvSpPr txBox="1"/>
          <p:nvPr/>
        </p:nvSpPr>
        <p:spPr>
          <a:xfrm>
            <a:off x="6984663" y="4646300"/>
            <a:ext cx="553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88.45</a:t>
            </a:r>
            <a:endParaRPr sz="1000">
              <a:latin typeface="Open Sans"/>
              <a:ea typeface="Open Sans"/>
              <a:cs typeface="Open Sans"/>
              <a:sym typeface="Open Sans"/>
            </a:endParaRPr>
          </a:p>
        </p:txBody>
      </p:sp>
      <p:sp>
        <p:nvSpPr>
          <p:cNvPr id="208" name="Google Shape;208;p19"/>
          <p:cNvSpPr txBox="1"/>
          <p:nvPr/>
        </p:nvSpPr>
        <p:spPr>
          <a:xfrm>
            <a:off x="7447375" y="4646300"/>
            <a:ext cx="553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91.34</a:t>
            </a:r>
            <a:endParaRPr sz="1000">
              <a:latin typeface="Open Sans"/>
              <a:ea typeface="Open Sans"/>
              <a:cs typeface="Open Sans"/>
              <a:sym typeface="Open Sans"/>
            </a:endParaRPr>
          </a:p>
        </p:txBody>
      </p:sp>
      <p:sp>
        <p:nvSpPr>
          <p:cNvPr id="209" name="Google Shape;209;p19"/>
          <p:cNvSpPr txBox="1"/>
          <p:nvPr/>
        </p:nvSpPr>
        <p:spPr>
          <a:xfrm>
            <a:off x="6512438" y="4646300"/>
            <a:ext cx="553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Open Sans"/>
                <a:ea typeface="Open Sans"/>
                <a:cs typeface="Open Sans"/>
                <a:sym typeface="Open Sans"/>
              </a:rPr>
              <a:t>85.41</a:t>
            </a:r>
            <a:endParaRPr sz="1000">
              <a:latin typeface="Open Sans"/>
              <a:ea typeface="Open Sans"/>
              <a:cs typeface="Open Sans"/>
              <a:sym typeface="Open Sans"/>
            </a:endParaRPr>
          </a:p>
        </p:txBody>
      </p:sp>
      <p:sp>
        <p:nvSpPr>
          <p:cNvPr id="210" name="Google Shape;210;p19"/>
          <p:cNvSpPr txBox="1"/>
          <p:nvPr/>
        </p:nvSpPr>
        <p:spPr>
          <a:xfrm>
            <a:off x="317975" y="2680550"/>
            <a:ext cx="2182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latin typeface="Open Sans"/>
              <a:ea typeface="Open Sans"/>
              <a:cs typeface="Open Sans"/>
              <a:sym typeface="Open Sans"/>
            </a:endParaRPr>
          </a:p>
          <a:p>
            <a:pPr indent="0" lvl="0" marL="914400" rtl="0" algn="l">
              <a:spcBef>
                <a:spcPts val="0"/>
              </a:spcBef>
              <a:spcAft>
                <a:spcPts val="0"/>
              </a:spcAft>
              <a:buNone/>
            </a:pPr>
            <a:r>
              <a:rPr b="1" lang="en" sz="1500">
                <a:solidFill>
                  <a:schemeClr val="dk1"/>
                </a:solidFill>
                <a:latin typeface="Times New Roman"/>
                <a:ea typeface="Times New Roman"/>
                <a:cs typeface="Times New Roman"/>
                <a:sym typeface="Times New Roman"/>
              </a:rPr>
              <a:t>location</a:t>
            </a:r>
            <a:endParaRPr b="1" sz="1500">
              <a:solidFill>
                <a:schemeClr val="dk1"/>
              </a:solidFill>
              <a:latin typeface="Times New Roman"/>
              <a:ea typeface="Times New Roman"/>
              <a:cs typeface="Times New Roman"/>
              <a:sym typeface="Times New Roman"/>
            </a:endParaRPr>
          </a:p>
        </p:txBody>
      </p:sp>
      <p:sp>
        <p:nvSpPr>
          <p:cNvPr id="211" name="Google Shape;211;p19"/>
          <p:cNvSpPr txBox="1"/>
          <p:nvPr/>
        </p:nvSpPr>
        <p:spPr>
          <a:xfrm>
            <a:off x="3113600" y="2677438"/>
            <a:ext cx="2182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latin typeface="Open Sans"/>
              <a:ea typeface="Open Sans"/>
              <a:cs typeface="Open Sans"/>
              <a:sym typeface="Open Sans"/>
            </a:endParaRPr>
          </a:p>
          <a:p>
            <a:pPr indent="0" lvl="0" marL="914400" rtl="0" algn="l">
              <a:spcBef>
                <a:spcPts val="0"/>
              </a:spcBef>
              <a:spcAft>
                <a:spcPts val="0"/>
              </a:spcAft>
              <a:buNone/>
            </a:pPr>
            <a:r>
              <a:rPr b="1" lang="en" sz="1500">
                <a:solidFill>
                  <a:schemeClr val="dk1"/>
                </a:solidFill>
                <a:latin typeface="Times New Roman"/>
                <a:ea typeface="Times New Roman"/>
                <a:cs typeface="Times New Roman"/>
                <a:sym typeface="Times New Roman"/>
              </a:rPr>
              <a:t>price</a:t>
            </a:r>
            <a:endParaRPr b="1" sz="1500">
              <a:solidFill>
                <a:schemeClr val="dk1"/>
              </a:solidFill>
              <a:latin typeface="Times New Roman"/>
              <a:ea typeface="Times New Roman"/>
              <a:cs typeface="Times New Roman"/>
              <a:sym typeface="Times New Roman"/>
            </a:endParaRPr>
          </a:p>
        </p:txBody>
      </p:sp>
      <p:sp>
        <p:nvSpPr>
          <p:cNvPr id="212" name="Google Shape;212;p19"/>
          <p:cNvSpPr txBox="1"/>
          <p:nvPr/>
        </p:nvSpPr>
        <p:spPr>
          <a:xfrm>
            <a:off x="5720625" y="2680550"/>
            <a:ext cx="2182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a:solidFill>
                <a:schemeClr val="dk1"/>
              </a:solidFill>
              <a:latin typeface="Open Sans"/>
              <a:ea typeface="Open Sans"/>
              <a:cs typeface="Open Sans"/>
              <a:sym typeface="Open Sans"/>
            </a:endParaRPr>
          </a:p>
          <a:p>
            <a:pPr indent="0" lvl="0" marL="914400" rtl="0" algn="l">
              <a:spcBef>
                <a:spcPts val="0"/>
              </a:spcBef>
              <a:spcAft>
                <a:spcPts val="0"/>
              </a:spcAft>
              <a:buNone/>
            </a:pPr>
            <a:r>
              <a:rPr b="1" lang="en" sz="1500">
                <a:solidFill>
                  <a:schemeClr val="dk1"/>
                </a:solidFill>
                <a:latin typeface="Times New Roman"/>
                <a:ea typeface="Times New Roman"/>
                <a:cs typeface="Times New Roman"/>
                <a:sym typeface="Times New Roman"/>
              </a:rPr>
              <a:t>rating score</a:t>
            </a:r>
            <a:endParaRPr b="1" sz="1500">
              <a:solidFill>
                <a:schemeClr val="dk1"/>
              </a:solidFill>
              <a:latin typeface="Times New Roman"/>
              <a:ea typeface="Times New Roman"/>
              <a:cs typeface="Times New Roman"/>
              <a:sym typeface="Times New Roman"/>
            </a:endParaRPr>
          </a:p>
        </p:txBody>
      </p:sp>
      <p:cxnSp>
        <p:nvCxnSpPr>
          <p:cNvPr id="213" name="Google Shape;213;p19"/>
          <p:cNvCxnSpPr/>
          <p:nvPr/>
        </p:nvCxnSpPr>
        <p:spPr>
          <a:xfrm>
            <a:off x="234450" y="2424100"/>
            <a:ext cx="8675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0" y="283025"/>
            <a:ext cx="5570100" cy="480000"/>
          </a:xfrm>
          <a:prstGeom prst="rect">
            <a:avLst/>
          </a:prstGeom>
          <a:solidFill>
            <a:schemeClr val="accent1"/>
          </a:solidFill>
        </p:spPr>
        <p:txBody>
          <a:bodyPr anchorCtr="0" anchor="b" bIns="91425" lIns="91425" spcFirstLastPara="1" rIns="91425" wrap="square" tIns="91425">
            <a:normAutofit fontScale="90000"/>
          </a:bodyPr>
          <a:lstStyle/>
          <a:p>
            <a:pPr indent="0" lvl="0" marL="0" marR="50800" rtl="0" algn="l">
              <a:lnSpc>
                <a:spcPct val="115000"/>
              </a:lnSpc>
              <a:spcBef>
                <a:spcPts val="0"/>
              </a:spcBef>
              <a:spcAft>
                <a:spcPts val="2200"/>
              </a:spcAft>
              <a:buNone/>
            </a:pPr>
            <a:r>
              <a:rPr lang="en" sz="3000">
                <a:solidFill>
                  <a:schemeClr val="lt1"/>
                </a:solidFill>
                <a:latin typeface="Times New Roman"/>
                <a:ea typeface="Times New Roman"/>
                <a:cs typeface="Times New Roman"/>
                <a:sym typeface="Times New Roman"/>
              </a:rPr>
              <a:t>Choice of analytical technique</a:t>
            </a:r>
            <a:endParaRPr sz="3000">
              <a:solidFill>
                <a:schemeClr val="lt1"/>
              </a:solidFill>
              <a:latin typeface="Times New Roman"/>
              <a:ea typeface="Times New Roman"/>
              <a:cs typeface="Times New Roman"/>
              <a:sym typeface="Times New Roman"/>
            </a:endParaRPr>
          </a:p>
        </p:txBody>
      </p:sp>
      <p:sp>
        <p:nvSpPr>
          <p:cNvPr id="219" name="Google Shape;219;p20"/>
          <p:cNvSpPr/>
          <p:nvPr/>
        </p:nvSpPr>
        <p:spPr>
          <a:xfrm>
            <a:off x="311700" y="1316000"/>
            <a:ext cx="2469900" cy="33177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sz="1500"/>
          </a:p>
          <a:p>
            <a:pPr indent="0" lvl="0" marL="0" rtl="0" algn="ctr">
              <a:spcBef>
                <a:spcPts val="0"/>
              </a:spcBef>
              <a:spcAft>
                <a:spcPts val="0"/>
              </a:spcAft>
              <a:buNone/>
            </a:pPr>
            <a:r>
              <a:t/>
            </a:r>
            <a:endParaRPr sz="1500"/>
          </a:p>
          <a:p>
            <a:pPr indent="0" lvl="0" marL="0" rtl="0" algn="l">
              <a:spcBef>
                <a:spcPts val="0"/>
              </a:spcBef>
              <a:spcAft>
                <a:spcPts val="0"/>
              </a:spcAft>
              <a:buNone/>
            </a:pPr>
            <a:r>
              <a:t/>
            </a:r>
            <a:endParaRPr/>
          </a:p>
          <a:p>
            <a:pPr indent="-317500" lvl="0" marL="457200" rtl="0" algn="l">
              <a:lnSpc>
                <a:spcPct val="115000"/>
              </a:lnSpc>
              <a:spcBef>
                <a:spcPts val="0"/>
              </a:spcBef>
              <a:spcAft>
                <a:spcPts val="0"/>
              </a:spcAft>
              <a:buClr>
                <a:srgbClr val="202124"/>
              </a:buClr>
              <a:buSzPts val="1400"/>
              <a:buFont typeface="Times New Roman"/>
              <a:buChar char="●"/>
            </a:pPr>
            <a:r>
              <a:rPr lang="en">
                <a:solidFill>
                  <a:srgbClr val="202124"/>
                </a:solidFill>
                <a:latin typeface="Times New Roman"/>
                <a:ea typeface="Times New Roman"/>
                <a:cs typeface="Times New Roman"/>
                <a:sym typeface="Times New Roman"/>
              </a:rPr>
              <a:t>Binary sentiment analysis </a:t>
            </a:r>
            <a:endParaRPr>
              <a:solidFill>
                <a:srgbClr val="202124"/>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rgbClr val="202124"/>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02124"/>
              </a:buClr>
              <a:buSzPts val="1400"/>
              <a:buFont typeface="Times New Roman"/>
              <a:buChar char="●"/>
            </a:pPr>
            <a:r>
              <a:rPr lang="en">
                <a:solidFill>
                  <a:srgbClr val="202124"/>
                </a:solidFill>
                <a:latin typeface="Times New Roman"/>
                <a:ea typeface="Times New Roman"/>
                <a:cs typeface="Times New Roman"/>
                <a:sym typeface="Times New Roman"/>
              </a:rPr>
              <a:t>Sentiment Score </a:t>
            </a:r>
            <a:endParaRPr sz="1600"/>
          </a:p>
          <a:p>
            <a:pPr indent="0" lvl="0" marL="0" rtl="0" algn="l">
              <a:spcBef>
                <a:spcPts val="0"/>
              </a:spcBef>
              <a:spcAft>
                <a:spcPts val="0"/>
              </a:spcAft>
              <a:buNone/>
            </a:pPr>
            <a:r>
              <a:t/>
            </a:r>
            <a:endParaRPr/>
          </a:p>
          <a:p>
            <a:pPr indent="-317500" lvl="0" marL="457200" rtl="0" algn="l">
              <a:spcBef>
                <a:spcPts val="0"/>
              </a:spcBef>
              <a:spcAft>
                <a:spcPts val="0"/>
              </a:spcAft>
              <a:buClr>
                <a:srgbClr val="202124"/>
              </a:buClr>
              <a:buSzPts val="1400"/>
              <a:buFont typeface="Times New Roman"/>
              <a:buChar char="➔"/>
            </a:pPr>
            <a:r>
              <a:rPr lang="en">
                <a:solidFill>
                  <a:srgbClr val="202124"/>
                </a:solidFill>
                <a:latin typeface="Times New Roman"/>
                <a:ea typeface="Times New Roman"/>
                <a:cs typeface="Times New Roman"/>
                <a:sym typeface="Times New Roman"/>
              </a:rPr>
              <a:t>understand the reviews for top-rated wines</a:t>
            </a:r>
            <a:endParaRPr>
              <a:solidFill>
                <a:srgbClr val="202124"/>
              </a:solidFill>
              <a:latin typeface="Times New Roman"/>
              <a:ea typeface="Times New Roman"/>
              <a:cs typeface="Times New Roman"/>
              <a:sym typeface="Times New Roman"/>
            </a:endParaRPr>
          </a:p>
          <a:p>
            <a:pPr indent="0" lvl="0" marL="457200" rtl="0" algn="l">
              <a:spcBef>
                <a:spcPts val="0"/>
              </a:spcBef>
              <a:spcAft>
                <a:spcPts val="0"/>
              </a:spcAft>
              <a:buNone/>
            </a:pPr>
            <a:r>
              <a:t/>
            </a:r>
            <a:endParaRPr>
              <a:solidFill>
                <a:srgbClr val="202124"/>
              </a:solidFill>
              <a:latin typeface="Times New Roman"/>
              <a:ea typeface="Times New Roman"/>
              <a:cs typeface="Times New Roman"/>
              <a:sym typeface="Times New Roman"/>
            </a:endParaRPr>
          </a:p>
          <a:p>
            <a:pPr indent="-317500" lvl="0" marL="457200" rtl="0" algn="l">
              <a:spcBef>
                <a:spcPts val="0"/>
              </a:spcBef>
              <a:spcAft>
                <a:spcPts val="0"/>
              </a:spcAft>
              <a:buClr>
                <a:srgbClr val="202124"/>
              </a:buClr>
              <a:buSzPts val="1400"/>
              <a:buFont typeface="Times New Roman"/>
              <a:buChar char="➔"/>
            </a:pPr>
            <a:r>
              <a:rPr lang="en">
                <a:solidFill>
                  <a:srgbClr val="202124"/>
                </a:solidFill>
                <a:latin typeface="Times New Roman"/>
                <a:ea typeface="Times New Roman"/>
                <a:cs typeface="Times New Roman"/>
                <a:sym typeface="Times New Roman"/>
              </a:rPr>
              <a:t>analyze and discover customer feedback</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0" name="Google Shape;220;p20"/>
          <p:cNvSpPr/>
          <p:nvPr/>
        </p:nvSpPr>
        <p:spPr>
          <a:xfrm>
            <a:off x="3158600" y="1316100"/>
            <a:ext cx="2592300" cy="3317700"/>
          </a:xfrm>
          <a:prstGeom prst="rect">
            <a:avLst/>
          </a:prstGeom>
          <a:solidFill>
            <a:schemeClr val="lt1"/>
          </a:solid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t/>
            </a:r>
            <a:endParaRPr sz="800"/>
          </a:p>
          <a:p>
            <a:pPr indent="0" lvl="0" marL="0" marR="0" rtl="0" algn="ctr">
              <a:lnSpc>
                <a:spcPct val="100000"/>
              </a:lnSpc>
              <a:spcBef>
                <a:spcPts val="0"/>
              </a:spcBef>
              <a:spcAft>
                <a:spcPts val="0"/>
              </a:spcAft>
              <a:buNone/>
            </a:pPr>
            <a:r>
              <a:t/>
            </a:r>
            <a:endParaRPr sz="800"/>
          </a:p>
          <a:p>
            <a:pPr indent="0" lvl="0" marL="0" marR="0" rtl="0" algn="ctr">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a:p>
          <a:p>
            <a:pPr indent="-317500" lvl="0" marL="457200" rtl="0" algn="l">
              <a:lnSpc>
                <a:spcPct val="115000"/>
              </a:lnSpc>
              <a:spcBef>
                <a:spcPts val="0"/>
              </a:spcBef>
              <a:spcAft>
                <a:spcPts val="0"/>
              </a:spcAft>
              <a:buClr>
                <a:srgbClr val="202124"/>
              </a:buClr>
              <a:buSzPts val="1400"/>
              <a:buFont typeface="Times New Roman"/>
              <a:buChar char="●"/>
            </a:pPr>
            <a:r>
              <a:rPr lang="en">
                <a:solidFill>
                  <a:srgbClr val="202124"/>
                </a:solidFill>
                <a:latin typeface="Times New Roman"/>
                <a:ea typeface="Times New Roman"/>
                <a:cs typeface="Times New Roman"/>
                <a:sym typeface="Times New Roman"/>
              </a:rPr>
              <a:t>Mclust method</a:t>
            </a:r>
            <a:endParaRPr sz="1600"/>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Clr>
                <a:srgbClr val="202124"/>
              </a:buClr>
              <a:buSzPts val="1400"/>
              <a:buFont typeface="Times New Roman"/>
              <a:buChar char="➔"/>
            </a:pPr>
            <a:r>
              <a:rPr lang="en">
                <a:solidFill>
                  <a:srgbClr val="202124"/>
                </a:solidFill>
                <a:latin typeface="Times New Roman"/>
                <a:ea typeface="Times New Roman"/>
                <a:cs typeface="Times New Roman"/>
                <a:sym typeface="Times New Roman"/>
              </a:rPr>
              <a:t>group data with similar characteristics</a:t>
            </a:r>
            <a:endParaRPr>
              <a:solidFill>
                <a:srgbClr val="202124"/>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a:solidFill>
                <a:srgbClr val="202124"/>
              </a:solidFill>
              <a:latin typeface="Times New Roman"/>
              <a:ea typeface="Times New Roman"/>
              <a:cs typeface="Times New Roman"/>
              <a:sym typeface="Times New Roman"/>
            </a:endParaRPr>
          </a:p>
          <a:p>
            <a:pPr indent="-317500" lvl="0" marL="457200" rtl="0" algn="l">
              <a:spcBef>
                <a:spcPts val="0"/>
              </a:spcBef>
              <a:spcAft>
                <a:spcPts val="0"/>
              </a:spcAft>
              <a:buClr>
                <a:srgbClr val="202124"/>
              </a:buClr>
              <a:buSzPts val="1400"/>
              <a:buFont typeface="Times New Roman"/>
              <a:buChar char="➔"/>
            </a:pPr>
            <a:r>
              <a:rPr lang="en">
                <a:solidFill>
                  <a:srgbClr val="202124"/>
                </a:solidFill>
                <a:latin typeface="Times New Roman"/>
                <a:ea typeface="Times New Roman"/>
                <a:cs typeface="Times New Roman"/>
                <a:sym typeface="Times New Roman"/>
              </a:rPr>
              <a:t>understand the variety distributions</a:t>
            </a:r>
            <a:endParaRPr>
              <a:solidFill>
                <a:schemeClr val="dk1"/>
              </a:solidFill>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221" name="Google Shape;221;p20"/>
          <p:cNvSpPr/>
          <p:nvPr/>
        </p:nvSpPr>
        <p:spPr>
          <a:xfrm>
            <a:off x="6245675" y="1316100"/>
            <a:ext cx="2469900" cy="3317700"/>
          </a:xfrm>
          <a:prstGeom prst="rect">
            <a:avLst/>
          </a:prstGeom>
          <a:solidFill>
            <a:schemeClr val="lt1"/>
          </a:solid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a:t>     </a:t>
            </a:r>
            <a:endParaRPr/>
          </a:p>
          <a:p>
            <a:pPr indent="0" lvl="0" marL="0" marR="0" rtl="0" algn="l">
              <a:lnSpc>
                <a:spcPct val="100000"/>
              </a:lnSpc>
              <a:spcBef>
                <a:spcPts val="0"/>
              </a:spcBef>
              <a:spcAft>
                <a:spcPts val="0"/>
              </a:spcAft>
              <a:buNone/>
            </a:pPr>
            <a:r>
              <a:rPr lang="en"/>
              <a:t>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
              <a:t>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sz="1200"/>
          </a:p>
          <a:p>
            <a:pPr indent="0" lvl="0" marL="0" marR="0" rtl="0" algn="l">
              <a:lnSpc>
                <a:spcPct val="100000"/>
              </a:lnSpc>
              <a:spcBef>
                <a:spcPts val="0"/>
              </a:spcBef>
              <a:spcAft>
                <a:spcPts val="0"/>
              </a:spcAft>
              <a:buNone/>
            </a:pPr>
            <a:r>
              <a:t/>
            </a:r>
            <a:endParaRPr sz="1200"/>
          </a:p>
          <a:p>
            <a:pPr indent="0" lvl="0" marL="0" marR="0" rtl="0" algn="ctr">
              <a:lnSpc>
                <a:spcPct val="100000"/>
              </a:lnSpc>
              <a:spcBef>
                <a:spcPts val="0"/>
              </a:spcBef>
              <a:spcAft>
                <a:spcPts val="0"/>
              </a:spcAft>
              <a:buNone/>
            </a:pPr>
            <a:r>
              <a:t/>
            </a:r>
            <a:endParaRPr sz="1500"/>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Clr>
                <a:srgbClr val="202124"/>
              </a:buClr>
              <a:buSzPts val="1400"/>
              <a:buFont typeface="Times New Roman"/>
              <a:buChar char="●"/>
            </a:pPr>
            <a:r>
              <a:rPr lang="en">
                <a:solidFill>
                  <a:srgbClr val="202124"/>
                </a:solidFill>
                <a:latin typeface="Times New Roman"/>
                <a:ea typeface="Times New Roman"/>
                <a:cs typeface="Times New Roman"/>
                <a:sym typeface="Times New Roman"/>
              </a:rPr>
              <a:t>Regression model</a:t>
            </a:r>
            <a:endParaRPr>
              <a:solidFill>
                <a:srgbClr val="202124"/>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solidFill>
                <a:srgbClr val="202124"/>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202124"/>
              </a:buClr>
              <a:buSzPts val="1400"/>
              <a:buFont typeface="Times New Roman"/>
              <a:buChar char="●"/>
            </a:pPr>
            <a:r>
              <a:rPr lang="en">
                <a:solidFill>
                  <a:srgbClr val="202124"/>
                </a:solidFill>
                <a:latin typeface="Times New Roman"/>
                <a:ea typeface="Times New Roman"/>
                <a:cs typeface="Times New Roman"/>
                <a:sym typeface="Times New Roman"/>
              </a:rPr>
              <a:t>Decision Tree</a:t>
            </a:r>
            <a:endParaRPr>
              <a:solidFill>
                <a:srgbClr val="202124"/>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200">
              <a:solidFill>
                <a:srgbClr val="202124"/>
              </a:solidFill>
              <a:latin typeface="Times New Roman"/>
              <a:ea typeface="Times New Roman"/>
              <a:cs typeface="Times New Roman"/>
              <a:sym typeface="Times New Roman"/>
            </a:endParaRPr>
          </a:p>
          <a:p>
            <a:pPr indent="-317500" lvl="0" marL="457200" marR="0" rtl="0" algn="l">
              <a:lnSpc>
                <a:spcPct val="100000"/>
              </a:lnSpc>
              <a:spcBef>
                <a:spcPts val="0"/>
              </a:spcBef>
              <a:spcAft>
                <a:spcPts val="0"/>
              </a:spcAft>
              <a:buClr>
                <a:srgbClr val="202124"/>
              </a:buClr>
              <a:buSzPts val="1400"/>
              <a:buFont typeface="Times New Roman"/>
              <a:buChar char="●"/>
            </a:pPr>
            <a:r>
              <a:rPr b="1" lang="en">
                <a:solidFill>
                  <a:srgbClr val="202124"/>
                </a:solidFill>
                <a:latin typeface="Times New Roman"/>
                <a:ea typeface="Times New Roman"/>
                <a:cs typeface="Times New Roman"/>
                <a:sym typeface="Times New Roman"/>
              </a:rPr>
              <a:t>Recommendation Lab</a:t>
            </a:r>
            <a:endParaRPr b="1">
              <a:solidFill>
                <a:srgbClr val="202124"/>
              </a:solidFill>
              <a:latin typeface="Times New Roman"/>
              <a:ea typeface="Times New Roman"/>
              <a:cs typeface="Times New Roman"/>
              <a:sym typeface="Times New Roman"/>
            </a:endParaRPr>
          </a:p>
          <a:p>
            <a:pPr indent="-304800" lvl="1" marL="914400" marR="0" rtl="0" algn="l">
              <a:lnSpc>
                <a:spcPct val="100000"/>
              </a:lnSpc>
              <a:spcBef>
                <a:spcPts val="0"/>
              </a:spcBef>
              <a:spcAft>
                <a:spcPts val="0"/>
              </a:spcAft>
              <a:buClr>
                <a:srgbClr val="202124"/>
              </a:buClr>
              <a:buSzPts val="1200"/>
              <a:buFont typeface="Times New Roman"/>
              <a:buChar char="○"/>
            </a:pPr>
            <a:r>
              <a:rPr lang="en" sz="1200">
                <a:solidFill>
                  <a:srgbClr val="202124"/>
                </a:solidFill>
                <a:latin typeface="Times New Roman"/>
                <a:ea typeface="Times New Roman"/>
                <a:cs typeface="Times New Roman"/>
                <a:sym typeface="Times New Roman"/>
              </a:rPr>
              <a:t>User-Based </a:t>
            </a:r>
            <a:endParaRPr sz="1200">
              <a:solidFill>
                <a:srgbClr val="202124"/>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rgbClr val="202124"/>
              </a:buClr>
              <a:buSzPts val="1200"/>
              <a:buFont typeface="Times New Roman"/>
              <a:buChar char="○"/>
            </a:pPr>
            <a:r>
              <a:rPr lang="en" sz="1200">
                <a:solidFill>
                  <a:srgbClr val="202124"/>
                </a:solidFill>
                <a:latin typeface="Times New Roman"/>
                <a:ea typeface="Times New Roman"/>
                <a:cs typeface="Times New Roman"/>
                <a:sym typeface="Times New Roman"/>
              </a:rPr>
              <a:t>Item-Based </a:t>
            </a:r>
            <a:endParaRPr sz="1200">
              <a:solidFill>
                <a:srgbClr val="202124"/>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200">
              <a:solidFill>
                <a:srgbClr val="202124"/>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02124"/>
              </a:buClr>
              <a:buSzPts val="1200"/>
              <a:buFont typeface="Times New Roman"/>
              <a:buChar char="➔"/>
            </a:pPr>
            <a:r>
              <a:rPr lang="en" sz="1200">
                <a:solidFill>
                  <a:srgbClr val="202124"/>
                </a:solidFill>
                <a:latin typeface="Times New Roman"/>
                <a:ea typeface="Times New Roman"/>
                <a:cs typeface="Times New Roman"/>
                <a:sym typeface="Times New Roman"/>
              </a:rPr>
              <a:t>list top 5 recommended varieties for users</a:t>
            </a:r>
            <a:endParaRPr/>
          </a:p>
          <a:p>
            <a:pPr indent="0" lvl="0" marL="457200" marR="0" rtl="0" algn="l">
              <a:lnSpc>
                <a:spcPct val="100000"/>
              </a:lnSpc>
              <a:spcBef>
                <a:spcPts val="0"/>
              </a:spcBef>
              <a:spcAft>
                <a:spcPts val="0"/>
              </a:spcAft>
              <a:buNone/>
            </a:pPr>
            <a:r>
              <a:t/>
            </a:r>
            <a:endParaRPr sz="1200">
              <a:solidFill>
                <a:srgbClr val="202124"/>
              </a:solidFill>
              <a:latin typeface="Times New Roman"/>
              <a:ea typeface="Times New Roman"/>
              <a:cs typeface="Times New Roman"/>
              <a:sym typeface="Times New Roman"/>
            </a:endParaRPr>
          </a:p>
          <a:p>
            <a:pPr indent="-304800" lvl="0" marL="457200" marR="0" rtl="0" algn="l">
              <a:lnSpc>
                <a:spcPct val="100000"/>
              </a:lnSpc>
              <a:spcBef>
                <a:spcPts val="0"/>
              </a:spcBef>
              <a:spcAft>
                <a:spcPts val="0"/>
              </a:spcAft>
              <a:buClr>
                <a:srgbClr val="202124"/>
              </a:buClr>
              <a:buSzPts val="1200"/>
              <a:buFont typeface="Times New Roman"/>
              <a:buChar char="➔"/>
            </a:pPr>
            <a:r>
              <a:rPr lang="en" sz="1200">
                <a:solidFill>
                  <a:srgbClr val="202124"/>
                </a:solidFill>
                <a:latin typeface="Times New Roman"/>
                <a:ea typeface="Times New Roman"/>
                <a:cs typeface="Times New Roman"/>
                <a:sym typeface="Times New Roman"/>
              </a:rPr>
              <a:t>help users find the wine based on their preferences</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222" name="Google Shape;222;p20"/>
          <p:cNvSpPr/>
          <p:nvPr/>
        </p:nvSpPr>
        <p:spPr>
          <a:xfrm>
            <a:off x="806300" y="1538425"/>
            <a:ext cx="1371600" cy="389100"/>
          </a:xfrm>
          <a:prstGeom prst="roundRect">
            <a:avLst>
              <a:gd fmla="val 16667" name="adj"/>
            </a:avLst>
          </a:prstGeom>
          <a:solidFill>
            <a:srgbClr val="DFC09F"/>
          </a:solidFill>
          <a:ln cap="flat" cmpd="sng" w="19050">
            <a:solidFill>
              <a:srgbClr val="DFC09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Times New Roman"/>
                <a:ea typeface="Times New Roman"/>
                <a:cs typeface="Times New Roman"/>
                <a:sym typeface="Times New Roman"/>
              </a:rPr>
              <a:t>Text mining</a:t>
            </a:r>
            <a:endParaRPr b="1">
              <a:latin typeface="Times New Roman"/>
              <a:ea typeface="Times New Roman"/>
              <a:cs typeface="Times New Roman"/>
              <a:sym typeface="Times New Roman"/>
            </a:endParaRPr>
          </a:p>
        </p:txBody>
      </p:sp>
      <p:sp>
        <p:nvSpPr>
          <p:cNvPr id="223" name="Google Shape;223;p20"/>
          <p:cNvSpPr/>
          <p:nvPr/>
        </p:nvSpPr>
        <p:spPr>
          <a:xfrm>
            <a:off x="3768938" y="1538425"/>
            <a:ext cx="1371600" cy="389100"/>
          </a:xfrm>
          <a:prstGeom prst="roundRect">
            <a:avLst>
              <a:gd fmla="val 16667" name="adj"/>
            </a:avLst>
          </a:prstGeom>
          <a:solidFill>
            <a:srgbClr val="DFC09F"/>
          </a:solidFill>
          <a:ln cap="flat" cmpd="sng" w="19050">
            <a:solidFill>
              <a:srgbClr val="DFC09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500">
                <a:solidFill>
                  <a:schemeClr val="dk1"/>
                </a:solidFill>
                <a:latin typeface="Times New Roman"/>
                <a:ea typeface="Times New Roman"/>
                <a:cs typeface="Times New Roman"/>
                <a:sym typeface="Times New Roman"/>
              </a:rPr>
              <a:t>Clustering</a:t>
            </a:r>
            <a:endParaRPr b="1">
              <a:latin typeface="Times New Roman"/>
              <a:ea typeface="Times New Roman"/>
              <a:cs typeface="Times New Roman"/>
              <a:sym typeface="Times New Roman"/>
            </a:endParaRPr>
          </a:p>
        </p:txBody>
      </p:sp>
      <p:sp>
        <p:nvSpPr>
          <p:cNvPr id="224" name="Google Shape;224;p20"/>
          <p:cNvSpPr/>
          <p:nvPr/>
        </p:nvSpPr>
        <p:spPr>
          <a:xfrm>
            <a:off x="6794813" y="1538425"/>
            <a:ext cx="1371600" cy="389100"/>
          </a:xfrm>
          <a:prstGeom prst="roundRect">
            <a:avLst>
              <a:gd fmla="val 16667" name="adj"/>
            </a:avLst>
          </a:prstGeom>
          <a:solidFill>
            <a:srgbClr val="DFC09F"/>
          </a:solidFill>
          <a:ln cap="flat" cmpd="sng" w="19050">
            <a:solidFill>
              <a:srgbClr val="DFC09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dk1"/>
                </a:solidFill>
                <a:latin typeface="Times New Roman"/>
                <a:ea typeface="Times New Roman"/>
                <a:cs typeface="Times New Roman"/>
                <a:sym typeface="Times New Roman"/>
              </a:rPr>
              <a:t>Prediction</a:t>
            </a:r>
            <a:endParaRPr b="1">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ph type="title"/>
          </p:nvPr>
        </p:nvSpPr>
        <p:spPr>
          <a:xfrm>
            <a:off x="0" y="315925"/>
            <a:ext cx="5670900" cy="508500"/>
          </a:xfrm>
          <a:prstGeom prst="rect">
            <a:avLst/>
          </a:prstGeom>
          <a:solidFill>
            <a:schemeClr val="accent1"/>
          </a:solidFill>
        </p:spPr>
        <p:txBody>
          <a:bodyPr anchorCtr="0" anchor="b" bIns="91425" lIns="91425" spcFirstLastPara="1" rIns="91425" wrap="square" tIns="91425">
            <a:normAutofit fontScale="90000"/>
          </a:bodyPr>
          <a:lstStyle/>
          <a:p>
            <a:pPr indent="0" lvl="0" marL="0" marR="50800" rtl="0" algn="l">
              <a:lnSpc>
                <a:spcPct val="115000"/>
              </a:lnSpc>
              <a:spcBef>
                <a:spcPts val="0"/>
              </a:spcBef>
              <a:spcAft>
                <a:spcPts val="2200"/>
              </a:spcAft>
              <a:buNone/>
            </a:pPr>
            <a:r>
              <a:rPr lang="en" sz="3000">
                <a:solidFill>
                  <a:schemeClr val="lt1"/>
                </a:solidFill>
                <a:latin typeface="Times New Roman"/>
                <a:ea typeface="Times New Roman"/>
                <a:cs typeface="Times New Roman"/>
                <a:sym typeface="Times New Roman"/>
              </a:rPr>
              <a:t> Results Discussion</a:t>
            </a:r>
            <a:endParaRPr sz="3000">
              <a:solidFill>
                <a:schemeClr val="lt1"/>
              </a:solidFill>
              <a:latin typeface="Times New Roman"/>
              <a:ea typeface="Times New Roman"/>
              <a:cs typeface="Times New Roman"/>
              <a:sym typeface="Times New Roman"/>
            </a:endParaRPr>
          </a:p>
        </p:txBody>
      </p:sp>
      <p:sp>
        <p:nvSpPr>
          <p:cNvPr id="230" name="Google Shape;230;p21"/>
          <p:cNvSpPr txBox="1"/>
          <p:nvPr/>
        </p:nvSpPr>
        <p:spPr>
          <a:xfrm>
            <a:off x="122475" y="888225"/>
            <a:ext cx="4959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solidFill>
                  <a:srgbClr val="202124"/>
                </a:solidFill>
                <a:highlight>
                  <a:srgbClr val="FFFFFF"/>
                </a:highlight>
                <a:latin typeface="Times New Roman"/>
                <a:ea typeface="Times New Roman"/>
                <a:cs typeface="Times New Roman"/>
                <a:sym typeface="Times New Roman"/>
              </a:rPr>
              <a:t>Binary sentiment analysis</a:t>
            </a:r>
            <a:endParaRPr b="1" sz="1600">
              <a:latin typeface="Times New Roman"/>
              <a:ea typeface="Times New Roman"/>
              <a:cs typeface="Times New Roman"/>
              <a:sym typeface="Times New Roman"/>
            </a:endParaRPr>
          </a:p>
        </p:txBody>
      </p:sp>
      <p:sp>
        <p:nvSpPr>
          <p:cNvPr id="231" name="Google Shape;231;p21"/>
          <p:cNvSpPr txBox="1"/>
          <p:nvPr/>
        </p:nvSpPr>
        <p:spPr>
          <a:xfrm>
            <a:off x="109650" y="1196875"/>
            <a:ext cx="8924700" cy="6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There is no clear evidence showing that wines with higher score-point can have higher proportion of positive words in reviewers’ description. </a:t>
            </a:r>
            <a:endParaRPr sz="1200">
              <a:solidFill>
                <a:srgbClr val="202124"/>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solidFill>
                <a:srgbClr val="202124"/>
              </a:solidFill>
              <a:highlight>
                <a:srgbClr val="FFFFFF"/>
              </a:highlight>
              <a:latin typeface="Times New Roman"/>
              <a:ea typeface="Times New Roman"/>
              <a:cs typeface="Times New Roman"/>
              <a:sym typeface="Times New Roman"/>
            </a:endParaRPr>
          </a:p>
        </p:txBody>
      </p:sp>
      <p:sp>
        <p:nvSpPr>
          <p:cNvPr id="232" name="Google Shape;232;p21"/>
          <p:cNvSpPr txBox="1"/>
          <p:nvPr/>
        </p:nvSpPr>
        <p:spPr>
          <a:xfrm>
            <a:off x="122475" y="1574025"/>
            <a:ext cx="4959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202124"/>
                </a:solidFill>
                <a:highlight>
                  <a:srgbClr val="FFFFFF"/>
                </a:highlight>
                <a:latin typeface="Times New Roman"/>
                <a:ea typeface="Times New Roman"/>
                <a:cs typeface="Times New Roman"/>
                <a:sym typeface="Times New Roman"/>
              </a:rPr>
              <a:t>Sentiment score</a:t>
            </a:r>
            <a:endParaRPr b="1" sz="1600">
              <a:latin typeface="Times New Roman"/>
              <a:ea typeface="Times New Roman"/>
              <a:cs typeface="Times New Roman"/>
              <a:sym typeface="Times New Roman"/>
            </a:endParaRPr>
          </a:p>
        </p:txBody>
      </p:sp>
      <p:sp>
        <p:nvSpPr>
          <p:cNvPr id="233" name="Google Shape;233;p21"/>
          <p:cNvSpPr txBox="1"/>
          <p:nvPr/>
        </p:nvSpPr>
        <p:spPr>
          <a:xfrm>
            <a:off x="109650" y="1882675"/>
            <a:ext cx="8924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The results tells that a higher score has a larger value of sentiment.</a:t>
            </a:r>
            <a:endParaRPr>
              <a:solidFill>
                <a:srgbClr val="202124"/>
              </a:solidFill>
              <a:highlight>
                <a:srgbClr val="FFFFFF"/>
              </a:highlight>
              <a:latin typeface="Times New Roman"/>
              <a:ea typeface="Times New Roman"/>
              <a:cs typeface="Times New Roman"/>
              <a:sym typeface="Times New Roman"/>
            </a:endParaRPr>
          </a:p>
        </p:txBody>
      </p:sp>
      <p:sp>
        <p:nvSpPr>
          <p:cNvPr id="234" name="Google Shape;234;p21"/>
          <p:cNvSpPr txBox="1"/>
          <p:nvPr/>
        </p:nvSpPr>
        <p:spPr>
          <a:xfrm>
            <a:off x="122475" y="2259825"/>
            <a:ext cx="4959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202124"/>
                </a:solidFill>
                <a:highlight>
                  <a:srgbClr val="FFFFFF"/>
                </a:highlight>
                <a:latin typeface="Times New Roman"/>
                <a:ea typeface="Times New Roman"/>
                <a:cs typeface="Times New Roman"/>
                <a:sym typeface="Times New Roman"/>
              </a:rPr>
              <a:t>Binomial regression model</a:t>
            </a:r>
            <a:endParaRPr b="1" sz="1600">
              <a:latin typeface="Times New Roman"/>
              <a:ea typeface="Times New Roman"/>
              <a:cs typeface="Times New Roman"/>
              <a:sym typeface="Times New Roman"/>
            </a:endParaRPr>
          </a:p>
        </p:txBody>
      </p:sp>
      <p:sp>
        <p:nvSpPr>
          <p:cNvPr id="235" name="Google Shape;235;p21"/>
          <p:cNvSpPr txBox="1"/>
          <p:nvPr/>
        </p:nvSpPr>
        <p:spPr>
          <a:xfrm>
            <a:off x="109650" y="2568475"/>
            <a:ext cx="89247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rgbClr val="202124"/>
                </a:solidFill>
                <a:highlight>
                  <a:srgbClr val="FFFFFF"/>
                </a:highlight>
                <a:latin typeface="Times New Roman"/>
                <a:ea typeface="Times New Roman"/>
                <a:cs typeface="Times New Roman"/>
                <a:sym typeface="Times New Roman"/>
              </a:rPr>
              <a:t>There are 21 words that have certain relationships with the variety.</a:t>
            </a:r>
            <a:endParaRPr>
              <a:solidFill>
                <a:srgbClr val="202124"/>
              </a:solidFill>
              <a:highlight>
                <a:srgbClr val="FFFFFF"/>
              </a:highlight>
              <a:latin typeface="Times New Roman"/>
              <a:ea typeface="Times New Roman"/>
              <a:cs typeface="Times New Roman"/>
              <a:sym typeface="Times New Roman"/>
            </a:endParaRPr>
          </a:p>
        </p:txBody>
      </p:sp>
      <p:sp>
        <p:nvSpPr>
          <p:cNvPr id="236" name="Google Shape;236;p21"/>
          <p:cNvSpPr txBox="1"/>
          <p:nvPr/>
        </p:nvSpPr>
        <p:spPr>
          <a:xfrm>
            <a:off x="960700" y="3133563"/>
            <a:ext cx="32127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202124"/>
                </a:solidFill>
                <a:highlight>
                  <a:srgbClr val="FFFFFF"/>
                </a:highlight>
                <a:latin typeface="Times New Roman"/>
                <a:ea typeface="Times New Roman"/>
                <a:cs typeface="Times New Roman"/>
                <a:sym typeface="Times New Roman"/>
              </a:rPr>
              <a:t>User-based collaborative filtering </a:t>
            </a:r>
            <a:endParaRPr b="1" sz="1600">
              <a:latin typeface="Times New Roman"/>
              <a:ea typeface="Times New Roman"/>
              <a:cs typeface="Times New Roman"/>
              <a:sym typeface="Times New Roman"/>
            </a:endParaRPr>
          </a:p>
        </p:txBody>
      </p:sp>
      <p:sp>
        <p:nvSpPr>
          <p:cNvPr id="237" name="Google Shape;237;p21"/>
          <p:cNvSpPr txBox="1"/>
          <p:nvPr/>
        </p:nvSpPr>
        <p:spPr>
          <a:xfrm>
            <a:off x="4800200" y="3133563"/>
            <a:ext cx="49599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600">
                <a:solidFill>
                  <a:srgbClr val="202124"/>
                </a:solidFill>
                <a:highlight>
                  <a:srgbClr val="FFFFFF"/>
                </a:highlight>
                <a:latin typeface="Times New Roman"/>
                <a:ea typeface="Times New Roman"/>
                <a:cs typeface="Times New Roman"/>
                <a:sym typeface="Times New Roman"/>
              </a:rPr>
              <a:t>Item</a:t>
            </a:r>
            <a:r>
              <a:rPr b="1" lang="en" sz="1600">
                <a:solidFill>
                  <a:srgbClr val="202124"/>
                </a:solidFill>
                <a:highlight>
                  <a:srgbClr val="FFFFFF"/>
                </a:highlight>
                <a:latin typeface="Times New Roman"/>
                <a:ea typeface="Times New Roman"/>
                <a:cs typeface="Times New Roman"/>
                <a:sym typeface="Times New Roman"/>
              </a:rPr>
              <a:t>-based collaborative filtering </a:t>
            </a:r>
            <a:endParaRPr b="1" sz="1600">
              <a:latin typeface="Times New Roman"/>
              <a:ea typeface="Times New Roman"/>
              <a:cs typeface="Times New Roman"/>
              <a:sym typeface="Times New Roman"/>
            </a:endParaRPr>
          </a:p>
        </p:txBody>
      </p:sp>
      <p:sp>
        <p:nvSpPr>
          <p:cNvPr id="238" name="Google Shape;238;p21"/>
          <p:cNvSpPr/>
          <p:nvPr/>
        </p:nvSpPr>
        <p:spPr>
          <a:xfrm>
            <a:off x="109638" y="888225"/>
            <a:ext cx="8924700" cy="2029200"/>
          </a:xfrm>
          <a:prstGeom prst="rect">
            <a:avLst/>
          </a:prstGeom>
          <a:noFill/>
          <a:ln cap="flat" cmpd="sng" w="19050">
            <a:solidFill>
              <a:schemeClr val="accent4"/>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graphicFrame>
        <p:nvGraphicFramePr>
          <p:cNvPr id="239" name="Google Shape;239;p21"/>
          <p:cNvGraphicFramePr/>
          <p:nvPr/>
        </p:nvGraphicFramePr>
        <p:xfrm>
          <a:off x="122425" y="3564675"/>
          <a:ext cx="3000000" cy="3000000"/>
        </p:xfrm>
        <a:graphic>
          <a:graphicData uri="http://schemas.openxmlformats.org/drawingml/2006/table">
            <a:tbl>
              <a:tblPr>
                <a:noFill/>
                <a:tableStyleId>{B53E472D-E993-4C02-994D-963BEC1B7E2B}</a:tableStyleId>
              </a:tblPr>
              <a:tblGrid>
                <a:gridCol w="1782375"/>
                <a:gridCol w="1782375"/>
                <a:gridCol w="1782375"/>
                <a:gridCol w="1782375"/>
                <a:gridCol w="1782375"/>
              </a:tblGrid>
              <a:tr h="609575">
                <a:tc>
                  <a:txBody>
                    <a:bodyPr/>
                    <a:lstStyle/>
                    <a:p>
                      <a:pPr indent="0" lvl="0" marL="0" rtl="0" algn="l">
                        <a:spcBef>
                          <a:spcPts val="0"/>
                        </a:spcBef>
                        <a:spcAft>
                          <a:spcPts val="0"/>
                        </a:spcAft>
                        <a:buNone/>
                      </a:pPr>
                      <a:r>
                        <a:rPr lang="en"/>
                        <a:t>User_id</a:t>
                      </a:r>
                      <a:endParaRPr/>
                    </a:p>
                  </a:txBody>
                  <a:tcPr marT="91425" marB="91425" marR="91425" marL="91425"/>
                </a:tc>
                <a:tc>
                  <a:txBody>
                    <a:bodyPr/>
                    <a:lstStyle/>
                    <a:p>
                      <a:pPr indent="0" lvl="0" marL="0" rtl="0" algn="l">
                        <a:spcBef>
                          <a:spcPts val="0"/>
                        </a:spcBef>
                        <a:spcAft>
                          <a:spcPts val="0"/>
                        </a:spcAft>
                        <a:buNone/>
                      </a:pPr>
                      <a:r>
                        <a:rPr lang="en"/>
                        <a:t>Recommended Wine </a:t>
                      </a:r>
                      <a:endParaRPr/>
                    </a:p>
                  </a:txBody>
                  <a:tcPr marT="91425" marB="91425" marR="91425" marL="91425"/>
                </a:tc>
                <a:tc>
                  <a:txBody>
                    <a:bodyPr/>
                    <a:lstStyle/>
                    <a:p>
                      <a:pPr indent="0" lvl="0" marL="0" rtl="0" algn="l">
                        <a:spcBef>
                          <a:spcPts val="0"/>
                        </a:spcBef>
                        <a:spcAft>
                          <a:spcPts val="0"/>
                        </a:spcAft>
                        <a:buNone/>
                      </a:pPr>
                      <a:r>
                        <a:rPr lang="en"/>
                        <a:t>UBCF</a:t>
                      </a:r>
                      <a:endParaRPr/>
                    </a:p>
                  </a:txBody>
                  <a:tcPr marT="91425" marB="91425" marR="91425" marL="91425"/>
                </a:tc>
                <a:tc>
                  <a:txBody>
                    <a:bodyPr/>
                    <a:lstStyle/>
                    <a:p>
                      <a:pPr indent="0" lvl="0" marL="0" rtl="0" algn="l">
                        <a:spcBef>
                          <a:spcPts val="0"/>
                        </a:spcBef>
                        <a:spcAft>
                          <a:spcPts val="0"/>
                        </a:spcAft>
                        <a:buNone/>
                      </a:pPr>
                      <a:r>
                        <a:rPr lang="en"/>
                        <a:t>IBCF</a:t>
                      </a:r>
                      <a:endParaRPr/>
                    </a:p>
                  </a:txBody>
                  <a:tcPr marT="91425" marB="91425" marR="91425" marL="91425"/>
                </a:tc>
                <a:tc>
                  <a:txBody>
                    <a:bodyPr/>
                    <a:lstStyle/>
                    <a:p>
                      <a:pPr indent="0" lvl="0" marL="0" rtl="0" algn="l">
                        <a:spcBef>
                          <a:spcPts val="0"/>
                        </a:spcBef>
                        <a:spcAft>
                          <a:spcPts val="0"/>
                        </a:spcAft>
                        <a:buNone/>
                      </a:pPr>
                      <a:r>
                        <a:rPr lang="en"/>
                        <a:t>Avg User Ratings</a:t>
                      </a:r>
                      <a:endParaRPr/>
                    </a:p>
                  </a:txBody>
                  <a:tcPr marT="91425" marB="91425" marR="91425" marL="91425"/>
                </a:tc>
              </a:tr>
              <a:tr h="396225">
                <a:tc>
                  <a:txBody>
                    <a:bodyPr/>
                    <a:lstStyle/>
                    <a:p>
                      <a:pPr indent="0" lvl="0" marL="0" rtl="0" algn="l">
                        <a:spcBef>
                          <a:spcPts val="0"/>
                        </a:spcBef>
                        <a:spcAft>
                          <a:spcPts val="0"/>
                        </a:spcAft>
                        <a:buNone/>
                      </a:pPr>
                      <a:r>
                        <a:rPr lang="en"/>
                        <a:t>user_1025</a:t>
                      </a:r>
                      <a:endParaRPr/>
                    </a:p>
                  </a:txBody>
                  <a:tcPr marT="91425" marB="91425" marR="91425" marL="91425"/>
                </a:tc>
                <a:tc>
                  <a:txBody>
                    <a:bodyPr/>
                    <a:lstStyle/>
                    <a:p>
                      <a:pPr indent="0" lvl="0" marL="0" rtl="0" algn="l">
                        <a:spcBef>
                          <a:spcPts val="0"/>
                        </a:spcBef>
                        <a:spcAft>
                          <a:spcPts val="0"/>
                        </a:spcAft>
                        <a:buNone/>
                      </a:pPr>
                      <a:r>
                        <a:rPr lang="en"/>
                        <a:t>White Blend </a:t>
                      </a:r>
                      <a:endParaRPr/>
                    </a:p>
                  </a:txBody>
                  <a:tcPr marT="91425" marB="91425" marR="91425" marL="91425"/>
                </a:tc>
                <a:tc>
                  <a:txBody>
                    <a:bodyPr/>
                    <a:lstStyle/>
                    <a:p>
                      <a:pPr indent="0" lvl="0" marL="0" rtl="0" algn="l">
                        <a:spcBef>
                          <a:spcPts val="0"/>
                        </a:spcBef>
                        <a:spcAft>
                          <a:spcPts val="0"/>
                        </a:spcAft>
                        <a:buNone/>
                      </a:pPr>
                      <a:r>
                        <a:rPr lang="en"/>
                        <a:t>87.11111</a:t>
                      </a:r>
                      <a:endParaRPr/>
                    </a:p>
                  </a:txBody>
                  <a:tcPr marT="91425" marB="91425" marR="91425" marL="91425"/>
                </a:tc>
                <a:tc>
                  <a:txBody>
                    <a:bodyPr/>
                    <a:lstStyle/>
                    <a:p>
                      <a:pPr indent="0" lvl="0" marL="0" rtl="0" algn="l">
                        <a:spcBef>
                          <a:spcPts val="0"/>
                        </a:spcBef>
                        <a:spcAft>
                          <a:spcPts val="0"/>
                        </a:spcAft>
                        <a:buNone/>
                      </a:pPr>
                      <a:r>
                        <a:rPr lang="en"/>
                        <a:t>89.98232</a:t>
                      </a:r>
                      <a:endParaRPr/>
                    </a:p>
                  </a:txBody>
                  <a:tcPr marT="91425" marB="91425" marR="91425" marL="91425"/>
                </a:tc>
                <a:tc>
                  <a:txBody>
                    <a:bodyPr/>
                    <a:lstStyle/>
                    <a:p>
                      <a:pPr indent="0" lvl="0" marL="0" rtl="0" algn="l">
                        <a:spcBef>
                          <a:spcPts val="0"/>
                        </a:spcBef>
                        <a:spcAft>
                          <a:spcPts val="0"/>
                        </a:spcAft>
                        <a:buNone/>
                      </a:pPr>
                      <a:r>
                        <a:rPr lang="en"/>
                        <a:t>89.33</a:t>
                      </a:r>
                      <a:endParaRPr/>
                    </a:p>
                  </a:txBody>
                  <a:tcPr marT="91425" marB="91425" marR="91425" marL="91425"/>
                </a:tc>
              </a:tr>
              <a:tr h="396225">
                <a:tc>
                  <a:txBody>
                    <a:bodyPr/>
                    <a:lstStyle/>
                    <a:p>
                      <a:pPr indent="0" lvl="0" marL="0" rtl="0" algn="l">
                        <a:spcBef>
                          <a:spcPts val="0"/>
                        </a:spcBef>
                        <a:spcAft>
                          <a:spcPts val="0"/>
                        </a:spcAft>
                        <a:buClr>
                          <a:schemeClr val="dk1"/>
                        </a:buClr>
                        <a:buSzPts val="1100"/>
                        <a:buFont typeface="Arial"/>
                        <a:buNone/>
                      </a:pPr>
                      <a:r>
                        <a:rPr lang="en">
                          <a:solidFill>
                            <a:schemeClr val="dk1"/>
                          </a:solidFill>
                        </a:rPr>
                        <a:t>user_1040</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White </a:t>
                      </a:r>
                      <a:r>
                        <a:rPr lang="en">
                          <a:solidFill>
                            <a:schemeClr val="dk1"/>
                          </a:solidFill>
                        </a:rPr>
                        <a:t>Blend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t>80.90972</a:t>
                      </a:r>
                      <a:endParaRPr/>
                    </a:p>
                  </a:txBody>
                  <a:tcPr marT="91425" marB="91425" marR="91425" marL="91425"/>
                </a:tc>
                <a:tc>
                  <a:txBody>
                    <a:bodyPr/>
                    <a:lstStyle/>
                    <a:p>
                      <a:pPr indent="0" lvl="0" marL="0" rtl="0" algn="l">
                        <a:spcBef>
                          <a:spcPts val="0"/>
                        </a:spcBef>
                        <a:spcAft>
                          <a:spcPts val="0"/>
                        </a:spcAft>
                        <a:buNone/>
                      </a:pPr>
                      <a:r>
                        <a:rPr lang="en"/>
                        <a:t>85.00000       </a:t>
                      </a:r>
                      <a:endParaRPr/>
                    </a:p>
                  </a:txBody>
                  <a:tcPr marT="91425" marB="91425" marR="91425" marL="91425"/>
                </a:tc>
                <a:tc>
                  <a:txBody>
                    <a:bodyPr/>
                    <a:lstStyle/>
                    <a:p>
                      <a:pPr indent="0" lvl="0" marL="0" rtl="0" algn="l">
                        <a:spcBef>
                          <a:spcPts val="0"/>
                        </a:spcBef>
                        <a:spcAft>
                          <a:spcPts val="0"/>
                        </a:spcAft>
                        <a:buNone/>
                      </a:pPr>
                      <a:r>
                        <a:rPr lang="en"/>
                        <a:t>88.8</a:t>
                      </a:r>
                      <a:endParaRPr/>
                    </a:p>
                  </a:txBody>
                  <a:tcPr marT="91425" marB="91425" marR="91425" marL="91425"/>
                </a:tc>
              </a:tr>
            </a:tbl>
          </a:graphicData>
        </a:graphic>
      </p:graphicFrame>
      <p:sp>
        <p:nvSpPr>
          <p:cNvPr id="240" name="Google Shape;240;p21"/>
          <p:cNvSpPr txBox="1"/>
          <p:nvPr/>
        </p:nvSpPr>
        <p:spPr>
          <a:xfrm>
            <a:off x="4185438" y="3154263"/>
            <a:ext cx="602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latin typeface="Open Sans"/>
                <a:ea typeface="Open Sans"/>
                <a:cs typeface="Open Sans"/>
                <a:sym typeface="Open Sans"/>
              </a:rPr>
              <a:t>VS</a:t>
            </a:r>
            <a:endParaRPr b="1" sz="200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ph type="title"/>
          </p:nvPr>
        </p:nvSpPr>
        <p:spPr>
          <a:xfrm>
            <a:off x="0" y="246100"/>
            <a:ext cx="5668500" cy="581100"/>
          </a:xfrm>
          <a:prstGeom prst="rect">
            <a:avLst/>
          </a:prstGeom>
          <a:solidFill>
            <a:schemeClr val="accent1"/>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sz="3000">
                <a:solidFill>
                  <a:schemeClr val="lt1"/>
                </a:solidFill>
                <a:latin typeface="Times New Roman"/>
                <a:ea typeface="Times New Roman"/>
                <a:cs typeface="Times New Roman"/>
                <a:sym typeface="Times New Roman"/>
              </a:rPr>
              <a:t>C</a:t>
            </a:r>
            <a:r>
              <a:rPr lang="en" sz="3000">
                <a:solidFill>
                  <a:schemeClr val="lt1"/>
                </a:solidFill>
                <a:latin typeface="Times New Roman"/>
                <a:ea typeface="Times New Roman"/>
                <a:cs typeface="Times New Roman"/>
                <a:sym typeface="Times New Roman"/>
              </a:rPr>
              <a:t>onclusion and Recommendations	</a:t>
            </a:r>
            <a:endParaRPr sz="3000">
              <a:solidFill>
                <a:schemeClr val="lt1"/>
              </a:solidFill>
              <a:latin typeface="Times New Roman"/>
              <a:ea typeface="Times New Roman"/>
              <a:cs typeface="Times New Roman"/>
              <a:sym typeface="Times New Roman"/>
            </a:endParaRPr>
          </a:p>
        </p:txBody>
      </p:sp>
      <p:sp>
        <p:nvSpPr>
          <p:cNvPr id="246" name="Google Shape;246;p22"/>
          <p:cNvSpPr txBox="1"/>
          <p:nvPr>
            <p:ph idx="1" type="body"/>
          </p:nvPr>
        </p:nvSpPr>
        <p:spPr>
          <a:xfrm>
            <a:off x="2534250" y="3061800"/>
            <a:ext cx="6297900" cy="15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Recommendation</a:t>
            </a:r>
            <a:endParaRPr sz="19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Look at the description and t</a:t>
            </a:r>
            <a:r>
              <a:rPr lang="en" sz="1700">
                <a:latin typeface="Times New Roman"/>
                <a:ea typeface="Times New Roman"/>
                <a:cs typeface="Times New Roman"/>
                <a:sym typeface="Times New Roman"/>
              </a:rPr>
              <a:t>ake scores as reference</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Make </a:t>
            </a:r>
            <a:r>
              <a:rPr lang="en" sz="1700">
                <a:latin typeface="Times New Roman"/>
                <a:ea typeface="Times New Roman"/>
                <a:cs typeface="Times New Roman"/>
                <a:sym typeface="Times New Roman"/>
              </a:rPr>
              <a:t>prediction</a:t>
            </a:r>
            <a:r>
              <a:rPr lang="en" sz="1700">
                <a:latin typeface="Times New Roman"/>
                <a:ea typeface="Times New Roman"/>
                <a:cs typeface="Times New Roman"/>
                <a:sym typeface="Times New Roman"/>
              </a:rPr>
              <a:t> using both UBCF and IBCF</a:t>
            </a:r>
            <a:endParaRPr sz="1700">
              <a:latin typeface="Times New Roman"/>
              <a:ea typeface="Times New Roman"/>
              <a:cs typeface="Times New Roman"/>
              <a:sym typeface="Times New Roman"/>
            </a:endParaRPr>
          </a:p>
        </p:txBody>
      </p:sp>
      <p:pic>
        <p:nvPicPr>
          <p:cNvPr id="247" name="Google Shape;247;p22"/>
          <p:cNvPicPr preferRelativeResize="0"/>
          <p:nvPr/>
        </p:nvPicPr>
        <p:blipFill rotWithShape="1">
          <a:blip r:embed="rId3">
            <a:alphaModFix/>
          </a:blip>
          <a:srcRect b="17567" l="20233" r="20239" t="17222"/>
          <a:stretch/>
        </p:blipFill>
        <p:spPr>
          <a:xfrm>
            <a:off x="703075" y="2882150"/>
            <a:ext cx="1427900" cy="1564150"/>
          </a:xfrm>
          <a:prstGeom prst="rect">
            <a:avLst/>
          </a:prstGeom>
          <a:noFill/>
          <a:ln>
            <a:noFill/>
          </a:ln>
        </p:spPr>
      </p:pic>
      <p:pic>
        <p:nvPicPr>
          <p:cNvPr id="248" name="Google Shape;248;p22"/>
          <p:cNvPicPr preferRelativeResize="0"/>
          <p:nvPr/>
        </p:nvPicPr>
        <p:blipFill>
          <a:blip r:embed="rId4">
            <a:alphaModFix/>
          </a:blip>
          <a:stretch>
            <a:fillRect/>
          </a:stretch>
        </p:blipFill>
        <p:spPr>
          <a:xfrm>
            <a:off x="934800" y="1465125"/>
            <a:ext cx="1061575" cy="1061575"/>
          </a:xfrm>
          <a:prstGeom prst="rect">
            <a:avLst/>
          </a:prstGeom>
          <a:noFill/>
          <a:ln>
            <a:noFill/>
          </a:ln>
        </p:spPr>
      </p:pic>
      <p:sp>
        <p:nvSpPr>
          <p:cNvPr id="249" name="Google Shape;249;p22"/>
          <p:cNvSpPr txBox="1"/>
          <p:nvPr>
            <p:ph idx="1" type="body"/>
          </p:nvPr>
        </p:nvSpPr>
        <p:spPr>
          <a:xfrm>
            <a:off x="2534250" y="1409875"/>
            <a:ext cx="6297900" cy="151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latin typeface="Times New Roman"/>
                <a:ea typeface="Times New Roman"/>
                <a:cs typeface="Times New Roman"/>
                <a:sym typeface="Times New Roman"/>
              </a:rPr>
              <a:t>Conclusion</a:t>
            </a:r>
            <a:endParaRPr sz="1900">
              <a:latin typeface="Times New Roman"/>
              <a:ea typeface="Times New Roman"/>
              <a:cs typeface="Times New Roman"/>
              <a:sym typeface="Times New Roman"/>
            </a:endParaRPr>
          </a:p>
          <a:p>
            <a:pPr indent="-336550" lvl="0" marL="457200" rtl="0" algn="l">
              <a:spcBef>
                <a:spcPts val="1200"/>
              </a:spcBef>
              <a:spcAft>
                <a:spcPts val="0"/>
              </a:spcAft>
              <a:buSzPts val="1700"/>
              <a:buFont typeface="Times New Roman"/>
              <a:buChar char="●"/>
            </a:pPr>
            <a:r>
              <a:rPr lang="en" sz="1700">
                <a:latin typeface="Times New Roman"/>
                <a:ea typeface="Times New Roman"/>
                <a:cs typeface="Times New Roman"/>
                <a:sym typeface="Times New Roman"/>
              </a:rPr>
              <a:t>Score-points does not have a high influence to products</a:t>
            </a:r>
            <a:endParaRPr sz="17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700">
                <a:latin typeface="Times New Roman"/>
                <a:ea typeface="Times New Roman"/>
                <a:cs typeface="Times New Roman"/>
                <a:sym typeface="Times New Roman"/>
              </a:rPr>
              <a:t>UBCF and IBCF </a:t>
            </a:r>
            <a:r>
              <a:rPr lang="en" sz="1700">
                <a:latin typeface="Times New Roman"/>
                <a:ea typeface="Times New Roman"/>
                <a:cs typeface="Times New Roman"/>
                <a:sym typeface="Times New Roman"/>
              </a:rPr>
              <a:t>has completely different results</a:t>
            </a:r>
            <a:endParaRPr sz="1700">
              <a:latin typeface="Times New Roman"/>
              <a:ea typeface="Times New Roman"/>
              <a:cs typeface="Times New Roman"/>
              <a:sym typeface="Times New Roman"/>
            </a:endParaRPr>
          </a:p>
        </p:txBody>
      </p:sp>
      <p:cxnSp>
        <p:nvCxnSpPr>
          <p:cNvPr id="250" name="Google Shape;250;p22"/>
          <p:cNvCxnSpPr/>
          <p:nvPr/>
        </p:nvCxnSpPr>
        <p:spPr>
          <a:xfrm>
            <a:off x="234450" y="2805100"/>
            <a:ext cx="8675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