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1" d="100"/>
          <a:sy n="91" d="100"/>
        </p:scale>
        <p:origin x="-4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1331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3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4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pic>
          <p:nvPicPr>
            <p:cNvPr id="13344" name="Picture 32" descr="D:\FRONTPAGE THEMES\BLITZ\BTZBUL1A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</p:spPr>
        </p:pic>
      </p:grpSp>
      <p:sp>
        <p:nvSpPr>
          <p:cNvPr id="13345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1334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13347" name="Rectangle 3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3348" name="Rectangle 3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3349" name="Rectangle 3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4EB99C-5EBA-4D30-86A2-ADED953E12B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4F920-FCFB-4FA8-9E77-ADCA9645E0E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A1156-B762-4FDC-8E25-1FD27C222C3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52606-8C3D-489E-8FC6-6482E8E7852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65B18-C91E-4FB2-8F64-5333CC2E5E4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405B6-F89C-48DF-B26A-4D4CBDDB50C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FAA87-6897-4BDC-AF29-8563FFB1E3C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6078C-7DDB-4FF1-B5B9-8D399D35EEB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7009E-B6C7-493F-ACAF-248C888C56F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286C8-0FBC-4229-8108-DC52920FA02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AA58-6E01-485E-A32C-F911B432876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2291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292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293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295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296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297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298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299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1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3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4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5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6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8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10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11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13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16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17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231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2319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2320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2321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251E8DFE-A3C4-4506-806E-C9D3134F983F}" type="slidenum">
              <a:rPr lang="de-DE"/>
              <a:pPr/>
              <a:t>‹Nr.›</a:t>
            </a:fld>
            <a:endParaRPr 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www.nevada-computers.de/produkte-service/isdn/t-dsl-1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Times New Roman" pitchFamily="18" charset="0"/>
              </a:rPr>
              <a:t>Netzwerke Hardware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de-DE">
                <a:cs typeface="Times New Roman" pitchFamily="18" charset="0"/>
              </a:rPr>
              <a:t>Kabel II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/>
              <a:t>100Base-Tx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 dirty="0"/>
              <a:t>100Mbit (Fast-Ethernet) über UTP/STP Verkabelung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 dirty="0"/>
              <a:t>ein Kabel darf max. 100 m lang sein	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 dirty="0"/>
              <a:t>RJ-45 Stecker, Verbindung 1 zu 1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 dirty="0"/>
              <a:t>funktioniert nur mit Hub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 dirty="0"/>
              <a:t>Segmentierung möglich über </a:t>
            </a:r>
            <a:r>
              <a:rPr lang="de-DE" sz="2400" dirty="0" err="1"/>
              <a:t>Repeater</a:t>
            </a:r>
            <a:r>
              <a:rPr lang="de-DE" sz="2400" dirty="0"/>
              <a:t> (schiebt Signale einfach durch), Bridge oder Switch</a:t>
            </a:r>
          </a:p>
          <a:p>
            <a:pPr>
              <a:lnSpc>
                <a:spcPct val="90000"/>
              </a:lnSpc>
            </a:pPr>
            <a:r>
              <a:rPr lang="de-DE" sz="2800" dirty="0"/>
              <a:t>Nullmodemkabel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 dirty="0"/>
              <a:t>gekreuzte Kabel Eingang und Ausgang werden gedreht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imes New Roman" pitchFamily="18" charset="0"/>
              </a:rPr>
              <a:t>Ethernet – Netzwerkkarte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Times New Roman" pitchFamily="18" charset="0"/>
              </a:rPr>
              <a:t>je nach Verkabelung muss der entsprechende Anschluss oder Kombikarten gewählt werden</a:t>
            </a:r>
          </a:p>
          <a:p>
            <a:pPr>
              <a:buFontTx/>
              <a:buNone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96380"/>
            <a:ext cx="7772400" cy="769441"/>
          </a:xfrm>
        </p:spPr>
        <p:txBody>
          <a:bodyPr/>
          <a:lstStyle/>
          <a:p>
            <a:r>
              <a:rPr lang="de-DE" dirty="0" smtClean="0"/>
              <a:t>WLAN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Sender und Empfänger</a:t>
            </a:r>
          </a:p>
          <a:p>
            <a:pPr lvl="1"/>
            <a:r>
              <a:rPr lang="de-DE" dirty="0" smtClean="0"/>
              <a:t>Sender meistens WLAN-fähiger Router</a:t>
            </a:r>
          </a:p>
          <a:p>
            <a:pPr lvl="1"/>
            <a:r>
              <a:rPr lang="de-DE" dirty="0" smtClean="0"/>
              <a:t>Empfänger im PC meistens bereits eingebaut</a:t>
            </a:r>
          </a:p>
          <a:p>
            <a:pPr lvl="1"/>
            <a:r>
              <a:rPr lang="de-DE" dirty="0" smtClean="0"/>
              <a:t>Oder WLAN-Stick</a:t>
            </a:r>
          </a:p>
          <a:p>
            <a:r>
              <a:rPr lang="de-DE" dirty="0" smtClean="0"/>
              <a:t>Entfernung zum Router max. 50 m wenn keine Hindernisse dazwischen liegen</a:t>
            </a:r>
          </a:p>
          <a:p>
            <a:r>
              <a:rPr lang="de-DE" dirty="0" smtClean="0"/>
              <a:t>Sonst </a:t>
            </a:r>
            <a:r>
              <a:rPr lang="de-DE" dirty="0" err="1" smtClean="0"/>
              <a:t>Repeater</a:t>
            </a:r>
            <a:r>
              <a:rPr lang="de-DE" dirty="0" smtClean="0"/>
              <a:t> </a:t>
            </a:r>
            <a:r>
              <a:rPr lang="de-DE" smtClean="0"/>
              <a:t>oder Accesspoint 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imes New Roman" pitchFamily="18" charset="0"/>
              </a:rPr>
              <a:t>Prinzip der Datenkommunikation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990600" y="2132273"/>
            <a:ext cx="7543800" cy="3582726"/>
            <a:chOff x="1237" y="2676"/>
            <a:chExt cx="8280" cy="2701"/>
          </a:xfrm>
        </p:grpSpPr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532" y="2676"/>
              <a:ext cx="900" cy="5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de-DE" sz="1600" dirty="0">
                  <a:solidFill>
                    <a:schemeClr val="bg1"/>
                  </a:solidFill>
                </a:rPr>
                <a:t>DEE</a:t>
              </a: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2497" y="2857"/>
              <a:ext cx="54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3037" y="2677"/>
              <a:ext cx="900" cy="5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de-DE" sz="1600" dirty="0">
                  <a:solidFill>
                    <a:schemeClr val="bg1"/>
                  </a:solidFill>
                </a:rPr>
                <a:t>DÜE</a:t>
              </a: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7177" y="2677"/>
              <a:ext cx="900" cy="5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de-DE" sz="1600" dirty="0">
                  <a:solidFill>
                    <a:schemeClr val="bg1"/>
                  </a:solidFill>
                </a:rPr>
                <a:t>DÜE</a:t>
              </a: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8617" y="2677"/>
              <a:ext cx="900" cy="5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de-DE" sz="1600" b="1" dirty="0"/>
                <a:t>DEE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8077" y="2857"/>
              <a:ext cx="54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3937" y="2857"/>
              <a:ext cx="1800" cy="18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 flipV="1">
              <a:off x="5557" y="2857"/>
              <a:ext cx="180" cy="18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557" y="2857"/>
              <a:ext cx="162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2857" y="3037"/>
              <a:ext cx="0" cy="90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1237" y="3937"/>
              <a:ext cx="2880" cy="14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de-DE" sz="1600" b="1" dirty="0">
                  <a:solidFill>
                    <a:schemeClr val="bg1"/>
                  </a:solidFill>
                </a:rPr>
                <a:t>Standardschnittstelle</a:t>
              </a:r>
            </a:p>
            <a:p>
              <a:pPr eaLnBrk="0" hangingPunct="0">
                <a:buFont typeface="Symbol" pitchFamily="18" charset="2"/>
                <a:buChar char="·"/>
              </a:pPr>
              <a:r>
                <a:rPr lang="de-DE" sz="1600" dirty="0">
                  <a:solidFill>
                    <a:schemeClr val="bg1"/>
                  </a:solidFill>
                </a:rPr>
                <a:t>seriell synchron/asynchron</a:t>
              </a:r>
            </a:p>
            <a:p>
              <a:pPr eaLnBrk="0" hangingPunct="0">
                <a:buFont typeface="Symbol" pitchFamily="18" charset="2"/>
                <a:buChar char="·"/>
              </a:pPr>
              <a:r>
                <a:rPr lang="de-DE" sz="1600" dirty="0">
                  <a:solidFill>
                    <a:schemeClr val="bg1"/>
                  </a:solidFill>
                </a:rPr>
                <a:t>parallel</a:t>
              </a:r>
            </a:p>
            <a:p>
              <a:pPr eaLnBrk="0" hangingPunct="0">
                <a:buFont typeface="Symbol" pitchFamily="18" charset="2"/>
                <a:buChar char="·"/>
              </a:pPr>
              <a:r>
                <a:rPr lang="de-DE" sz="1600" dirty="0">
                  <a:solidFill>
                    <a:schemeClr val="bg1"/>
                  </a:solidFill>
                </a:rPr>
                <a:t>USB</a:t>
              </a:r>
            </a:p>
            <a:p>
              <a:pPr eaLnBrk="0" hangingPunct="0">
                <a:buFont typeface="Symbol" pitchFamily="18" charset="2"/>
                <a:buChar char="·"/>
              </a:pPr>
              <a:r>
                <a:rPr lang="de-DE" sz="1600" dirty="0">
                  <a:solidFill>
                    <a:schemeClr val="bg1"/>
                  </a:solidFill>
                </a:rPr>
                <a:t>Rechnerbussystem</a:t>
              </a:r>
            </a:p>
            <a:p>
              <a:pPr eaLnBrk="0" hangingPunct="0"/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4297" y="3217"/>
              <a:ext cx="2700" cy="10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de-DE" sz="1600" b="1" dirty="0">
                  <a:solidFill>
                    <a:schemeClr val="bg1"/>
                  </a:solidFill>
                </a:rPr>
                <a:t>Übertragungskanal</a:t>
              </a:r>
            </a:p>
            <a:p>
              <a:pPr eaLnBrk="0" hangingPunct="0">
                <a:buFont typeface="Symbol" pitchFamily="18" charset="2"/>
                <a:buChar char="·"/>
              </a:pPr>
              <a:r>
                <a:rPr lang="de-DE" sz="1600" dirty="0">
                  <a:solidFill>
                    <a:schemeClr val="bg1"/>
                  </a:solidFill>
                </a:rPr>
                <a:t>analog/digital</a:t>
              </a:r>
            </a:p>
            <a:p>
              <a:pPr eaLnBrk="0" hangingPunct="0">
                <a:buFont typeface="Symbol" pitchFamily="18" charset="2"/>
                <a:buChar char="·"/>
              </a:pPr>
              <a:r>
                <a:rPr lang="de-DE" sz="1600" dirty="0">
                  <a:solidFill>
                    <a:schemeClr val="bg1"/>
                  </a:solidFill>
                </a:rPr>
                <a:t>drahtgebunden/drahtlos, optisch</a:t>
              </a:r>
            </a:p>
          </p:txBody>
        </p:sp>
      </p:grp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381000" y="5791200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800">
                <a:cs typeface="Times New Roman" pitchFamily="18" charset="0"/>
              </a:rPr>
              <a:t>DEE- Datenendeinrichtung</a:t>
            </a:r>
          </a:p>
          <a:p>
            <a:pPr eaLnBrk="0" hangingPunct="0"/>
            <a:r>
              <a:rPr lang="de-DE" sz="1800">
                <a:cs typeface="Times New Roman" pitchFamily="18" charset="0"/>
              </a:rPr>
              <a:t>DÜE- Datenübertragungseinrichtung</a:t>
            </a:r>
          </a:p>
          <a:p>
            <a:pPr eaLnBrk="0" hangingPunct="0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imes New Roman" pitchFamily="18" charset="0"/>
              </a:rPr>
              <a:t>asynchrone serielle Übertragung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Startbit, 5-8 Datenbits, Paritätsbit, 1 bis 2 Stopbits, usw.</a:t>
            </a:r>
          </a:p>
          <a:p>
            <a:r>
              <a:rPr lang="de-DE"/>
              <a:t>Sender und Empfänger müssen mit Bitrate, Bitanzahl, Päritätsbit, Stopbit übereinstimmen</a:t>
            </a:r>
          </a:p>
          <a:p>
            <a:r>
              <a:rPr lang="de-DE">
                <a:cs typeface="Times New Roman" pitchFamily="18" charset="0"/>
              </a:rPr>
              <a:t>z.B. (9600,8,N,1) damit sich die Rechner verstehen</a:t>
            </a:r>
            <a:r>
              <a:rPr lang="de-DE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imes New Roman" pitchFamily="18" charset="0"/>
              </a:rPr>
              <a:t>Beispiele für Übertragungskanäle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/>
              <a:t>analog, drahtgebunden</a:t>
            </a:r>
          </a:p>
          <a:p>
            <a:pPr>
              <a:buFontTx/>
              <a:buChar char="o"/>
            </a:pPr>
            <a:r>
              <a:rPr lang="de-DE" sz="2800"/>
              <a:t>klassisches Telefonnetz (POTS), Wählleitung</a:t>
            </a:r>
          </a:p>
          <a:p>
            <a:pPr>
              <a:buFontTx/>
              <a:buChar char="o"/>
            </a:pPr>
            <a:r>
              <a:rPr lang="de-DE" sz="2800"/>
              <a:t>Standleitungen</a:t>
            </a:r>
          </a:p>
          <a:p>
            <a:r>
              <a:rPr lang="de-DE" sz="2800" b="1"/>
              <a:t>digital, drahtgebunden </a:t>
            </a:r>
          </a:p>
          <a:p>
            <a:pPr>
              <a:buFontTx/>
              <a:buChar char="o"/>
            </a:pPr>
            <a:r>
              <a:rPr lang="de-DE" sz="2800"/>
              <a:t>ISDN, Wählleitung</a:t>
            </a:r>
          </a:p>
          <a:p>
            <a:pPr>
              <a:buFontTx/>
              <a:buChar char="o"/>
            </a:pPr>
            <a:r>
              <a:rPr lang="de-DE" sz="2800"/>
              <a:t>ADSL</a:t>
            </a:r>
          </a:p>
          <a:p>
            <a:pPr>
              <a:buFontTx/>
              <a:buChar char="o"/>
            </a:pPr>
            <a:r>
              <a:rPr lang="de-DE" sz="2800"/>
              <a:t>digitale Standleitungen bis 622 Mbit/s</a:t>
            </a:r>
          </a:p>
          <a:p>
            <a:endParaRPr 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Times New Roman" pitchFamily="18" charset="0"/>
              </a:rPr>
              <a:t>POTS – plain old Telefone system</a:t>
            </a:r>
            <a:endParaRPr lang="de-DE">
              <a:cs typeface="Times New Roman" pitchFamily="18" charset="0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838200" y="2209800"/>
            <a:ext cx="7848600" cy="4038600"/>
            <a:chOff x="1597" y="10597"/>
            <a:chExt cx="7740" cy="2920"/>
          </a:xfrm>
        </p:grpSpPr>
        <p:grpSp>
          <p:nvGrpSpPr>
            <p:cNvPr id="6148" name="Group 4"/>
            <p:cNvGrpSpPr>
              <a:grpSpLocks/>
            </p:cNvGrpSpPr>
            <p:nvPr/>
          </p:nvGrpSpPr>
          <p:grpSpPr bwMode="auto">
            <a:xfrm>
              <a:off x="1597" y="10597"/>
              <a:ext cx="7380" cy="2520"/>
              <a:chOff x="1597" y="10597"/>
              <a:chExt cx="7380" cy="2520"/>
            </a:xfrm>
          </p:grpSpPr>
          <p:grpSp>
            <p:nvGrpSpPr>
              <p:cNvPr id="6149" name="Group 5"/>
              <p:cNvGrpSpPr>
                <a:grpSpLocks/>
              </p:cNvGrpSpPr>
              <p:nvPr/>
            </p:nvGrpSpPr>
            <p:grpSpPr bwMode="auto">
              <a:xfrm>
                <a:off x="1597" y="10777"/>
                <a:ext cx="900" cy="720"/>
                <a:chOff x="1597" y="10777"/>
                <a:chExt cx="900" cy="720"/>
              </a:xfrm>
            </p:grpSpPr>
            <p:sp>
              <p:nvSpPr>
                <p:cNvPr id="6150" name="Rectangle 6"/>
                <p:cNvSpPr>
                  <a:spLocks noChangeArrowheads="1"/>
                </p:cNvSpPr>
                <p:nvPr/>
              </p:nvSpPr>
              <p:spPr bwMode="auto">
                <a:xfrm>
                  <a:off x="1597" y="10777"/>
                  <a:ext cx="900" cy="72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51" name="Rectangle 7"/>
                <p:cNvSpPr>
                  <a:spLocks noChangeArrowheads="1"/>
                </p:cNvSpPr>
                <p:nvPr/>
              </p:nvSpPr>
              <p:spPr bwMode="auto">
                <a:xfrm>
                  <a:off x="2317" y="1095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6152" name="Text Box 8"/>
              <p:cNvSpPr txBox="1">
                <a:spLocks noChangeArrowheads="1"/>
              </p:cNvSpPr>
              <p:nvPr/>
            </p:nvSpPr>
            <p:spPr bwMode="auto">
              <a:xfrm>
                <a:off x="3037" y="10957"/>
                <a:ext cx="900" cy="36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6000" rIns="18000"/>
              <a:lstStyle/>
              <a:p>
                <a:pPr eaLnBrk="0" hangingPunct="0"/>
                <a:r>
                  <a:rPr lang="de-DE" sz="1800"/>
                  <a:t>Modem</a:t>
                </a:r>
              </a:p>
            </p:txBody>
          </p:sp>
          <p:sp>
            <p:nvSpPr>
              <p:cNvPr id="6153" name="Line 9"/>
              <p:cNvSpPr>
                <a:spLocks noChangeShapeType="1"/>
              </p:cNvSpPr>
              <p:nvPr/>
            </p:nvSpPr>
            <p:spPr bwMode="auto">
              <a:xfrm>
                <a:off x="2497" y="1113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54" name="Oval 10"/>
              <p:cNvSpPr>
                <a:spLocks noChangeArrowheads="1"/>
              </p:cNvSpPr>
              <p:nvPr/>
            </p:nvSpPr>
            <p:spPr bwMode="auto">
              <a:xfrm>
                <a:off x="5557" y="10597"/>
                <a:ext cx="2520" cy="1260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de-DE"/>
                  <a:t>Telefonnetz</a:t>
                </a:r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>
                <a:off x="3937" y="11137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56" name="Text Box 12"/>
              <p:cNvSpPr txBox="1">
                <a:spLocks noChangeArrowheads="1"/>
              </p:cNvSpPr>
              <p:nvPr/>
            </p:nvSpPr>
            <p:spPr bwMode="auto">
              <a:xfrm>
                <a:off x="4657" y="10777"/>
                <a:ext cx="90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de-DE"/>
                  <a:t>TAL</a:t>
                </a:r>
              </a:p>
            </p:txBody>
          </p:sp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4297" y="1113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6158" name="Group 14"/>
              <p:cNvGrpSpPr>
                <a:grpSpLocks/>
              </p:cNvGrpSpPr>
              <p:nvPr/>
            </p:nvGrpSpPr>
            <p:grpSpPr bwMode="auto">
              <a:xfrm>
                <a:off x="5737" y="12217"/>
                <a:ext cx="900" cy="720"/>
                <a:chOff x="1597" y="10777"/>
                <a:chExt cx="900" cy="720"/>
              </a:xfrm>
            </p:grpSpPr>
            <p:sp>
              <p:nvSpPr>
                <p:cNvPr id="615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97" y="10777"/>
                  <a:ext cx="900" cy="72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60" name="Rectangle 16"/>
                <p:cNvSpPr>
                  <a:spLocks noChangeArrowheads="1"/>
                </p:cNvSpPr>
                <p:nvPr/>
              </p:nvSpPr>
              <p:spPr bwMode="auto">
                <a:xfrm>
                  <a:off x="2317" y="10957"/>
                  <a:ext cx="18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6161" name="Text Box 17"/>
              <p:cNvSpPr txBox="1">
                <a:spLocks noChangeArrowheads="1"/>
              </p:cNvSpPr>
              <p:nvPr/>
            </p:nvSpPr>
            <p:spPr bwMode="auto">
              <a:xfrm>
                <a:off x="7177" y="12397"/>
                <a:ext cx="900" cy="36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6000" rIns="18000"/>
              <a:lstStyle/>
              <a:p>
                <a:pPr eaLnBrk="0" hangingPunct="0"/>
                <a:r>
                  <a:rPr lang="de-DE" sz="1800"/>
                  <a:t>Modem</a:t>
                </a:r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/>
            </p:nvSpPr>
            <p:spPr bwMode="auto">
              <a:xfrm>
                <a:off x="6637" y="1257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63" name="Line 19"/>
              <p:cNvSpPr>
                <a:spLocks noChangeShapeType="1"/>
              </p:cNvSpPr>
              <p:nvPr/>
            </p:nvSpPr>
            <p:spPr bwMode="auto">
              <a:xfrm>
                <a:off x="8077" y="11317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8977" y="11317"/>
                <a:ext cx="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65" name="Line 21"/>
              <p:cNvSpPr>
                <a:spLocks noChangeShapeType="1"/>
              </p:cNvSpPr>
              <p:nvPr/>
            </p:nvSpPr>
            <p:spPr bwMode="auto">
              <a:xfrm>
                <a:off x="8077" y="12577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aphicFrame>
          <p:nvGraphicFramePr>
            <p:cNvPr id="6166" name="Object 22"/>
            <p:cNvGraphicFramePr>
              <a:graphicFrameLocks noChangeAspect="1"/>
            </p:cNvGraphicFramePr>
            <p:nvPr/>
          </p:nvGraphicFramePr>
          <p:xfrm>
            <a:off x="3937" y="11497"/>
            <a:ext cx="720" cy="580"/>
          </p:xfrm>
          <a:graphic>
            <a:graphicData uri="http://schemas.openxmlformats.org/presentationml/2006/ole">
              <p:oleObj spid="_x0000_s6166" name="CorelPhotoPaint.Image.8" r:id="rId3" imgW="1269841" imgH="1028571" progId="CorelPhotoPaint.Image.8">
                <p:embed/>
              </p:oleObj>
            </a:graphicData>
          </a:graphic>
        </p:graphicFrame>
        <p:graphicFrame>
          <p:nvGraphicFramePr>
            <p:cNvPr id="6167" name="Object 23"/>
            <p:cNvGraphicFramePr>
              <a:graphicFrameLocks noChangeAspect="1"/>
            </p:cNvGraphicFramePr>
            <p:nvPr/>
          </p:nvGraphicFramePr>
          <p:xfrm>
            <a:off x="8617" y="12937"/>
            <a:ext cx="720" cy="580"/>
          </p:xfrm>
          <a:graphic>
            <a:graphicData uri="http://schemas.openxmlformats.org/presentationml/2006/ole">
              <p:oleObj spid="_x0000_s6167" name="CorelPhotoPaint.Image.8" r:id="rId4" imgW="1269841" imgH="1028571" progId="CorelPhotoPaint.Image.8">
                <p:embed/>
              </p:oleObj>
            </a:graphicData>
          </a:graphic>
        </p:graphicFrame>
      </p:grp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304800" y="5638800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b="1">
                <a:cs typeface="Times New Roman" pitchFamily="18" charset="0"/>
              </a:rPr>
              <a:t>TAL</a:t>
            </a:r>
            <a:r>
              <a:rPr lang="en-GB" sz="2000">
                <a:cs typeface="Times New Roman" pitchFamily="18" charset="0"/>
              </a:rPr>
              <a:t> – </a:t>
            </a:r>
            <a:r>
              <a:rPr lang="de-DE" sz="2000">
                <a:cs typeface="Times New Roman" pitchFamily="18" charset="0"/>
              </a:rPr>
              <a:t>Teilnehmeranschlussleitung: Kupferdoppelleitung</a:t>
            </a:r>
            <a:r>
              <a:rPr lang="en-GB" sz="2000">
                <a:cs typeface="Times New Roman" pitchFamily="18" charset="0"/>
              </a:rPr>
              <a:t> </a:t>
            </a:r>
            <a:endParaRPr lang="de-DE" sz="2000">
              <a:cs typeface="Times New Roman" pitchFamily="18" charset="0"/>
            </a:endParaRPr>
          </a:p>
          <a:p>
            <a:pPr eaLnBrk="0" hangingPunct="0"/>
            <a:r>
              <a:rPr lang="de-DE" sz="2000" b="1">
                <a:cs typeface="Times New Roman" pitchFamily="18" charset="0"/>
              </a:rPr>
              <a:t>Modem</a:t>
            </a:r>
            <a:r>
              <a:rPr lang="de-DE" sz="2000">
                <a:cs typeface="Times New Roman" pitchFamily="18" charset="0"/>
              </a:rPr>
              <a:t> – Modulator/Demodulator digitale Signale werden in analoge </a:t>
            </a:r>
            <a:br>
              <a:rPr lang="de-DE" sz="2000">
                <a:cs typeface="Times New Roman" pitchFamily="18" charset="0"/>
              </a:rPr>
            </a:br>
            <a:r>
              <a:rPr lang="de-DE" sz="2000">
                <a:cs typeface="Times New Roman" pitchFamily="18" charset="0"/>
              </a:rPr>
              <a:t>Signale umgewandelt und umgekehrt</a:t>
            </a:r>
          </a:p>
          <a:p>
            <a:pPr eaLnBrk="0" hangingPunct="0"/>
            <a:endParaRPr lang="de-D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57463" y="2333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pic>
        <p:nvPicPr>
          <p:cNvPr id="7170" name="Picture 2" descr="http://www.nevada-computers.de/produkte-service/isdn/t-dsl-1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51520" y="1196752"/>
            <a:ext cx="8382000" cy="5181600"/>
          </a:xfrm>
          <a:prstGeom prst="rect">
            <a:avLst/>
          </a:prstGeom>
          <a:noFill/>
        </p:spPr>
      </p:pic>
      <p:pic>
        <p:nvPicPr>
          <p:cNvPr id="29698" name="Picture 2" descr="http://www.netzmafia.de/skripten/modem/ads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-117108"/>
            <a:ext cx="8540948" cy="69751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static.dslweb.de/images/allgemein/datenuebertragung-dsl-sche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788887" cy="4446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de-DE">
                <a:cs typeface="Times New Roman" pitchFamily="18" charset="0"/>
              </a:rPr>
              <a:t>Lokale Netze - Hardware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e-DE" sz="2800">
                <a:cs typeface="Times New Roman" pitchFamily="18" charset="0"/>
              </a:rPr>
              <a:t>Ethernet – Standard  oder IBM Token Ring</a:t>
            </a:r>
          </a:p>
          <a:p>
            <a:pPr>
              <a:lnSpc>
                <a:spcPct val="90000"/>
              </a:lnSpc>
            </a:pPr>
            <a:r>
              <a:rPr lang="de-DE" sz="2800"/>
              <a:t>Ethernet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/>
              <a:t>entwickelt in den 70ger Jahren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/>
              <a:t>log. Busstruktur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/>
              <a:t>phys. Bus oder Stern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/>
              <a:t>ursprünglich 3, dann 10-100Mbit/s, Gigabit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/>
              <a:t>Zugriffsverfahren „CSMA/CD“</a:t>
            </a:r>
          </a:p>
          <a:p>
            <a:pPr>
              <a:lnSpc>
                <a:spcPct val="90000"/>
              </a:lnSpc>
            </a:pPr>
            <a:r>
              <a:rPr lang="de-DE" sz="2800"/>
              <a:t>Token Ring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/>
              <a:t>entwickelt von IBM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/>
              <a:t>logische und physikalische Ringstruktur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/>
              <a:t>4 bis 16 MB/s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de-DE" sz="2400"/>
              <a:t>Zugriffsverfahren „Token Passing“</a:t>
            </a:r>
          </a:p>
          <a:p>
            <a:pPr>
              <a:lnSpc>
                <a:spcPct val="90000"/>
              </a:lnSpc>
            </a:pPr>
            <a:endParaRPr 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de-DE">
                <a:cs typeface="Times New Roman" pitchFamily="18" charset="0"/>
              </a:rPr>
              <a:t>Kabel 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10Base-2</a:t>
            </a:r>
          </a:p>
          <a:p>
            <a:pPr lvl="1">
              <a:buFontTx/>
              <a:buChar char="o"/>
            </a:pPr>
            <a:r>
              <a:rPr lang="de-DE"/>
              <a:t>dünnes Koaxkabel RG-58, 10Mbit/s</a:t>
            </a:r>
          </a:p>
          <a:p>
            <a:pPr lvl="1">
              <a:buFontTx/>
              <a:buChar char="o"/>
            </a:pPr>
            <a:r>
              <a:rPr lang="de-DE"/>
              <a:t>min. 2m und max. 185 m lange Leitung und max. 30 Geräte</a:t>
            </a:r>
          </a:p>
          <a:p>
            <a:pPr lvl="1">
              <a:buFontTx/>
              <a:buChar char="o"/>
            </a:pPr>
            <a:r>
              <a:rPr lang="de-DE"/>
              <a:t>Terminator am Anfang und Ende der Leitung 50 Ohm</a:t>
            </a:r>
          </a:p>
          <a:p>
            <a:pPr>
              <a:buFontTx/>
              <a:buNone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zwerk">
  <a:themeElements>
    <a:clrScheme name="Netzwerk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zwer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zwerk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zwerk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zwerk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zwerk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zwerk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zwerk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C:\Programme\Microsoft Office\Templates\Presentation Designs\Netzwerk.pot</Template>
  <TotalTime>0</TotalTime>
  <Words>255</Words>
  <Application>Microsoft Office PowerPoint</Application>
  <PresentationFormat>Bildschirmpräsentation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Netzwerk</vt:lpstr>
      <vt:lpstr>CorelPhotoPaint.Image.8</vt:lpstr>
      <vt:lpstr>Netzwerke Hardware</vt:lpstr>
      <vt:lpstr>Prinzip der Datenkommunikation</vt:lpstr>
      <vt:lpstr>asynchrone serielle Übertragung</vt:lpstr>
      <vt:lpstr>Beispiele für Übertragungskanäle</vt:lpstr>
      <vt:lpstr>POTS – plain old Telefone system</vt:lpstr>
      <vt:lpstr>Folie 6</vt:lpstr>
      <vt:lpstr>Folie 7</vt:lpstr>
      <vt:lpstr>Lokale Netze - Hardware</vt:lpstr>
      <vt:lpstr>Kabel I</vt:lpstr>
      <vt:lpstr>Kabel II</vt:lpstr>
      <vt:lpstr>Ethernet – Netzwerkkarte</vt:lpstr>
      <vt:lpstr>WLAN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Netzwerke Hardware</dc:title>
  <dc:creator>Bornschein</dc:creator>
  <cp:lastModifiedBy>gbornschein</cp:lastModifiedBy>
  <cp:revision>7</cp:revision>
  <dcterms:created xsi:type="dcterms:W3CDTF">2004-03-03T18:02:20Z</dcterms:created>
  <dcterms:modified xsi:type="dcterms:W3CDTF">2015-10-30T08:26:16Z</dcterms:modified>
</cp:coreProperties>
</file>