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72" r:id="rId5"/>
    <p:sldId id="274" r:id="rId6"/>
    <p:sldId id="275" r:id="rId7"/>
    <p:sldId id="268" r:id="rId8"/>
    <p:sldId id="270" r:id="rId9"/>
    <p:sldId id="271" r:id="rId10"/>
    <p:sldId id="276" r:id="rId11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7"/>
    <p:restoredTop sz="94695"/>
  </p:normalViewPr>
  <p:slideViewPr>
    <p:cSldViewPr snapToGrid="0" snapToObjects="1">
      <p:cViewPr varScale="1">
        <p:scale>
          <a:sx n="101" d="100"/>
          <a:sy n="101" d="100"/>
        </p:scale>
        <p:origin x="200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143001"/>
            <a:ext cx="7950200" cy="1965302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bg1"/>
                </a:solidFill>
                <a:latin typeface="GalaxiePolaris-Bold"/>
                <a:cs typeface="GalaxiePolaris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AF4C9A-1783-3247-991B-59D0E25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8000" y="4513263"/>
            <a:ext cx="26670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FF708BF-65F7-5C4E-B3F9-44C5D2307CD8}" type="datetimeFigureOut">
              <a:rPr lang="en-US" altLang="en-US"/>
              <a:pPr>
                <a:defRPr/>
              </a:pPr>
              <a:t>1/27/19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7B5F45-3889-394C-8D74-7967594D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9800" y="4513263"/>
            <a:ext cx="2362200" cy="27305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b="1" i="0">
                <a:latin typeface="Garamond"/>
                <a:ea typeface="+mn-ea"/>
                <a:cs typeface="Garamond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053" y="1143001"/>
            <a:ext cx="7930147" cy="1771649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bg1"/>
                </a:solidFill>
                <a:latin typeface="GalaxiePolaris-Bold"/>
                <a:cs typeface="GalaxiePolaris-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3953E9E-8260-F94F-82D6-DCEC45A9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350" y="4503738"/>
            <a:ext cx="2667000" cy="2730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6E7DD7F-D360-F643-B75A-232CFDEBF1CF}" type="datetimeFigureOut">
              <a:rPr lang="en-US" altLang="en-US"/>
              <a:pPr>
                <a:defRPr/>
              </a:pPr>
              <a:t>1/27/19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08AD463-87D5-0149-9DFF-30592276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6150" y="4503738"/>
            <a:ext cx="2362200" cy="27305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b="1" i="0">
                <a:latin typeface="Garamond"/>
                <a:ea typeface="+mn-ea"/>
                <a:cs typeface="Garamond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E758C0-26E8-964D-8547-9050C3BD9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7D53E-0CF1-7D4C-92D7-E012AC711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3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F9663A-E587-2E48-B208-D9FCF70B7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A2D2C-202D-F744-A0ED-FA8304C50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1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2FD2A2-A3F5-0B48-AD51-5482AE8A93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4D011-9EEC-1542-98D2-D8BCF5722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05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E4C7A20-CA55-654C-80C1-58C15301F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AA105-4B15-8F4E-887C-77D633EE8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73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66C0E87-7C0F-484B-8743-6A9F0E732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D441C-8207-E949-99F6-C0FCCBD7E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3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620" y="1113326"/>
            <a:ext cx="3008313" cy="6001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3326"/>
            <a:ext cx="5111750" cy="3481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11819"/>
            <a:ext cx="3008313" cy="28828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A21B3D-05CE-8E4C-A886-833D094BD7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9220-FF8C-864F-BF3E-21F0F6DD1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9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2826"/>
            <a:ext cx="5486400" cy="3380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0869" y="910062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50338"/>
            <a:ext cx="5486400" cy="439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6EB612-7985-004B-B2AD-E49A179D9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1C960-4119-B843-A3DD-FB22926CA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37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8D9EF78-7A8B-EC49-8AC3-9EBAC2E68C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28600" y="206375"/>
            <a:ext cx="67056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Header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0E02F06-1AD5-5B49-AE2C-782AA6F5FC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85850"/>
            <a:ext cx="82296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DDE7-83DB-A243-BE30-9079AA78A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05600" y="4846638"/>
            <a:ext cx="2133600" cy="1825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898989"/>
                </a:solidFill>
                <a:latin typeface="GalaxiePolaris-Book" charset="0"/>
              </a:defRPr>
            </a:lvl1pPr>
          </a:lstStyle>
          <a:p>
            <a:pPr>
              <a:defRPr/>
            </a:pPr>
            <a:fld id="{6067BA4C-5907-1549-ACBF-99D9DE7416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GalaxiePolaris-Bold"/>
          <a:ea typeface="ＭＳ Ｐゴシック" charset="0"/>
          <a:cs typeface="GalaxiePolaris-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  <a:cs typeface="GalaxiePolaris-Bold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alaxiePolaris-Bold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GalaxiePolaris-Medium"/>
          <a:ea typeface="ＭＳ Ｐゴシック" charset="0"/>
          <a:cs typeface="GalaxiePolaris-Medium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EF5DE059-4D7E-D44F-A518-0D72AFA0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1143000"/>
            <a:ext cx="7107238" cy="1965325"/>
          </a:xfrm>
        </p:spPr>
        <p:txBody>
          <a:bodyPr/>
          <a:lstStyle/>
          <a:p>
            <a:pPr eaLnBrk="1" hangingPunct="1"/>
            <a:r>
              <a:rPr lang="en-US" altLang="en-US"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Object Oriented Programming in Python</a:t>
            </a:r>
          </a:p>
        </p:txBody>
      </p:sp>
      <p:sp>
        <p:nvSpPr>
          <p:cNvPr id="11266" name="TextBox 2">
            <a:extLst>
              <a:ext uri="{FF2B5EF4-FFF2-40B4-BE49-F238E27FC236}">
                <a16:creationId xmlns:a16="http://schemas.microsoft.com/office/drawing/2014/main" id="{BC9F7D66-63AC-FD4B-A2AB-0C91E7B54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3108325"/>
            <a:ext cx="1771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t>Clay Elmore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t>February 1, 2019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3EC76AC0-09B3-FD49-9CCD-59E22FAD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13" y="606425"/>
            <a:ext cx="8769350" cy="1414463"/>
          </a:xfrm>
        </p:spPr>
        <p:txBody>
          <a:bodyPr/>
          <a:lstStyle/>
          <a:p>
            <a:pPr algn="ctr"/>
            <a:r>
              <a:rPr lang="en-US" altLang="en-US" sz="40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Questions Before Moving to Jupyter</a:t>
            </a:r>
          </a:p>
        </p:txBody>
      </p:sp>
      <p:sp>
        <p:nvSpPr>
          <p:cNvPr id="20482" name="TextBox 2">
            <a:extLst>
              <a:ext uri="{FF2B5EF4-FFF2-40B4-BE49-F238E27FC236}">
                <a16:creationId xmlns:a16="http://schemas.microsoft.com/office/drawing/2014/main" id="{D45AE019-E2EF-3D4D-962B-D58EE24E1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1089025"/>
            <a:ext cx="1716087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800">
                <a:latin typeface="Calibri" panose="020F050202020403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2235F2C7-5473-3340-9B60-89F944B34C1D}"/>
              </a:ext>
            </a:extLst>
          </p:cNvPr>
          <p:cNvSpPr txBox="1">
            <a:spLocks/>
          </p:cNvSpPr>
          <p:nvPr/>
        </p:nvSpPr>
        <p:spPr bwMode="auto">
          <a:xfrm>
            <a:off x="390525" y="85725"/>
            <a:ext cx="6934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>
                <a:solidFill>
                  <a:srgbClr val="0C223F"/>
                </a:solidFill>
                <a:latin typeface="GalaxiePolaris-Bold" charset="0"/>
              </a:rPr>
              <a:t>Procedure Oriented Programming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A4EC1D7E-EEB3-E244-96F4-F1FB0A37663D}"/>
              </a:ext>
            </a:extLst>
          </p:cNvPr>
          <p:cNvSpPr txBox="1">
            <a:spLocks/>
          </p:cNvSpPr>
          <p:nvPr/>
        </p:nvSpPr>
        <p:spPr bwMode="auto">
          <a:xfrm>
            <a:off x="390525" y="1144588"/>
            <a:ext cx="52578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defRPr>
            </a:lvl9pPr>
          </a:lstStyle>
          <a:p>
            <a:r>
              <a:rPr lang="en-US" altLang="en-US" sz="2400">
                <a:solidFill>
                  <a:srgbClr val="0C223F"/>
                </a:solidFill>
              </a:rPr>
              <a:t>“Traditional Programming”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Code manipulates existing data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Data and actions are inherently separate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“Routines” (functions) determine the program</a:t>
            </a:r>
          </a:p>
          <a:p>
            <a:r>
              <a:rPr lang="en-US" altLang="en-US" sz="2400">
                <a:solidFill>
                  <a:srgbClr val="0C223F"/>
                </a:solidFill>
              </a:rPr>
              <a:t>C, Fortran are perfect examples</a:t>
            </a:r>
          </a:p>
        </p:txBody>
      </p:sp>
      <p:pic>
        <p:nvPicPr>
          <p:cNvPr id="12291" name="Picture 5">
            <a:extLst>
              <a:ext uri="{FF2B5EF4-FFF2-40B4-BE49-F238E27FC236}">
                <a16:creationId xmlns:a16="http://schemas.microsoft.com/office/drawing/2014/main" id="{36E49866-8400-CB4A-A7CA-9076B695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6" r="50000"/>
          <a:stretch>
            <a:fillRect/>
          </a:stretch>
        </p:blipFill>
        <p:spPr bwMode="auto">
          <a:xfrm>
            <a:off x="5715000" y="1330325"/>
            <a:ext cx="33528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CB04366A-AD57-B74F-AB2A-A0194723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POP Example</a:t>
            </a:r>
            <a:endParaRPr lang="en-US" altLang="en-US">
              <a:latin typeface="GalaxiePolaris-Bold" charset="0"/>
              <a:ea typeface="ＭＳ Ｐゴシック" panose="020B0600070205080204" pitchFamily="34" charset="-128"/>
              <a:cs typeface="GalaxiePolaris-Bold" charset="0"/>
            </a:endParaRPr>
          </a:p>
        </p:txBody>
      </p:sp>
      <p:pic>
        <p:nvPicPr>
          <p:cNvPr id="13314" name="Picture 3">
            <a:extLst>
              <a:ext uri="{FF2B5EF4-FFF2-40B4-BE49-F238E27FC236}">
                <a16:creationId xmlns:a16="http://schemas.microsoft.com/office/drawing/2014/main" id="{3E694E4B-96FD-B34C-A407-C0FDCF6F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020763"/>
            <a:ext cx="6035675" cy="290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4">
            <a:extLst>
              <a:ext uri="{FF2B5EF4-FFF2-40B4-BE49-F238E27FC236}">
                <a16:creationId xmlns:a16="http://schemas.microsoft.com/office/drawing/2014/main" id="{EBECC407-9656-364B-B049-BD09ED7D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4041775"/>
            <a:ext cx="510857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34C515C6-CC51-C54D-988D-D6A3C540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" y="96838"/>
            <a:ext cx="5200650" cy="585787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248E-F9C9-D14F-9895-D53A3574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3" y="1473200"/>
            <a:ext cx="4156075" cy="27908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solidFill>
                  <a:srgbClr val="0C223F"/>
                </a:solidFill>
              </a:rPr>
              <a:t>Data and actions inherently coupled</a:t>
            </a:r>
          </a:p>
          <a:p>
            <a:pPr>
              <a:defRPr/>
            </a:pPr>
            <a:r>
              <a:rPr lang="en-US" sz="2400" dirty="0">
                <a:solidFill>
                  <a:srgbClr val="0C223F"/>
                </a:solidFill>
              </a:rPr>
              <a:t>Main Concepts:</a:t>
            </a:r>
          </a:p>
          <a:p>
            <a:pPr lvl="1">
              <a:defRPr/>
            </a:pPr>
            <a:r>
              <a:rPr lang="en-US" sz="1800" dirty="0">
                <a:solidFill>
                  <a:srgbClr val="0C223F"/>
                </a:solidFill>
              </a:rPr>
              <a:t>Data Specification (Encapsulation)</a:t>
            </a:r>
          </a:p>
          <a:p>
            <a:pPr lvl="1">
              <a:defRPr/>
            </a:pPr>
            <a:r>
              <a:rPr lang="en-US" sz="1800" dirty="0">
                <a:solidFill>
                  <a:srgbClr val="0C223F"/>
                </a:solidFill>
              </a:rPr>
              <a:t>Object Relationships (Inheritance)</a:t>
            </a:r>
          </a:p>
          <a:p>
            <a:pPr lvl="1">
              <a:defRPr/>
            </a:pPr>
            <a:r>
              <a:rPr lang="en-US" sz="1800" dirty="0">
                <a:solidFill>
                  <a:srgbClr val="0C223F"/>
                </a:solidFill>
              </a:rPr>
              <a:t>Action Flexibility (Polymorphism)</a:t>
            </a:r>
          </a:p>
          <a:p>
            <a:pPr>
              <a:defRPr/>
            </a:pPr>
            <a:r>
              <a:rPr lang="en-US" sz="2400" dirty="0">
                <a:solidFill>
                  <a:srgbClr val="0C223F"/>
                </a:solidFill>
              </a:rPr>
              <a:t>Python, Java, C++, C Sharp are great OOP examples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FF42B5B3-0C0D-D145-8FFD-E86C63558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4"/>
          <a:stretch>
            <a:fillRect/>
          </a:stretch>
        </p:blipFill>
        <p:spPr bwMode="auto">
          <a:xfrm>
            <a:off x="5154613" y="857250"/>
            <a:ext cx="35941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4B7A36-07D6-2F4D-B077-286380A62CF5}"/>
              </a:ext>
            </a:extLst>
          </p:cNvPr>
          <p:cNvSpPr/>
          <p:nvPr/>
        </p:nvSpPr>
        <p:spPr>
          <a:xfrm>
            <a:off x="185738" y="4816475"/>
            <a:ext cx="3600450" cy="1968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75" dirty="0"/>
              <a:t>Source: https://</a:t>
            </a:r>
            <a:r>
              <a:rPr lang="en-US" sz="675" dirty="0" err="1"/>
              <a:t>www.quora.com</a:t>
            </a:r>
            <a:r>
              <a:rPr lang="en-US" sz="675" dirty="0"/>
              <a:t>/What-are-the-three-principles-of-object-oriented-programming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59B5AE2-FD5E-AC46-9BD6-3E5C5EB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Comparison</a:t>
            </a:r>
          </a:p>
        </p:txBody>
      </p:sp>
      <p:pic>
        <p:nvPicPr>
          <p:cNvPr id="15362" name="Picture 3">
            <a:extLst>
              <a:ext uri="{FF2B5EF4-FFF2-40B4-BE49-F238E27FC236}">
                <a16:creationId xmlns:a16="http://schemas.microsoft.com/office/drawing/2014/main" id="{47225788-1213-8A4A-B88E-6DDB1C601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4" r="-2"/>
          <a:stretch>
            <a:fillRect/>
          </a:stretch>
        </p:blipFill>
        <p:spPr bwMode="auto">
          <a:xfrm>
            <a:off x="757238" y="954088"/>
            <a:ext cx="76295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12EC543C-6171-7243-9FF2-78371F90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Simple Python OOP Example</a:t>
            </a:r>
          </a:p>
        </p:txBody>
      </p:sp>
      <p:pic>
        <p:nvPicPr>
          <p:cNvPr id="16386" name="Picture 3">
            <a:extLst>
              <a:ext uri="{FF2B5EF4-FFF2-40B4-BE49-F238E27FC236}">
                <a16:creationId xmlns:a16="http://schemas.microsoft.com/office/drawing/2014/main" id="{8066AE9F-8707-6944-B4B4-1872607D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65188"/>
            <a:ext cx="4810125" cy="331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5">
            <a:extLst>
              <a:ext uri="{FF2B5EF4-FFF2-40B4-BE49-F238E27FC236}">
                <a16:creationId xmlns:a16="http://schemas.microsoft.com/office/drawing/2014/main" id="{1C96B9B0-60DA-8F4C-87E3-F9C6972E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4324350"/>
            <a:ext cx="38481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C2C5908-7C59-8D4B-9A67-AC7BB0EF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Reasons to use OOP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E1D3DFE0-22A0-124E-8996-7591951F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463" y="968375"/>
            <a:ext cx="6099175" cy="3314700"/>
          </a:xfrm>
        </p:spPr>
        <p:txBody>
          <a:bodyPr/>
          <a:lstStyle/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Code is EXTREMELY reusable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Large scale development is much easier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Code is generally more robust in OOP vs POP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Parallelizing tasks is easy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GitHub community loves you</a:t>
            </a:r>
          </a:p>
          <a:p>
            <a:endParaRPr lang="en-US" altLang="en-US" sz="2400">
              <a:solidFill>
                <a:srgbClr val="0C223F"/>
              </a:solidFill>
              <a:latin typeface="GalaxiePolaris-Medium" charset="0"/>
              <a:ea typeface="ＭＳ Ｐゴシック" panose="020B0600070205080204" pitchFamily="34" charset="-128"/>
              <a:cs typeface="GalaxiePolaris-Medium" charset="0"/>
            </a:endParaRP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06076B37-44B1-7D4A-A87F-E17C638A9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3279775"/>
            <a:ext cx="16256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3F0C51F-81A6-784D-A0C9-623527E4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0"/>
            <a:ext cx="5200650" cy="857250"/>
          </a:xfrm>
        </p:spPr>
        <p:txBody>
          <a:bodyPr/>
          <a:lstStyle/>
          <a:p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Downfalls of OOP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189A6143-A239-4E47-99A5-ADD7A605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857250"/>
            <a:ext cx="7416800" cy="3314700"/>
          </a:xfrm>
        </p:spPr>
        <p:txBody>
          <a:bodyPr/>
          <a:lstStyle/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Harder to write extremely fast OOP for mathematics</a:t>
            </a:r>
          </a:p>
          <a:p>
            <a:pPr lvl="1"/>
            <a:r>
              <a:rPr lang="en-US" altLang="en-US" sz="18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C and Fortran run the HPC world</a:t>
            </a:r>
          </a:p>
          <a:p>
            <a:pPr lvl="1"/>
            <a:r>
              <a:rPr lang="en-US" altLang="en-US" sz="18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This is starting to change with things like TensorFlow</a:t>
            </a:r>
          </a:p>
          <a:p>
            <a:r>
              <a:rPr lang="en-US" altLang="en-US" sz="24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Non-optimized OOP can use a lot of memory</a:t>
            </a:r>
          </a:p>
          <a:p>
            <a:pPr lvl="1"/>
            <a:r>
              <a:rPr lang="en-US" altLang="en-US" sz="1800">
                <a:solidFill>
                  <a:srgbClr val="0C223F"/>
                </a:solidFill>
                <a:latin typeface="GalaxiePolaris-Medium" charset="0"/>
                <a:ea typeface="ＭＳ Ｐゴシック" panose="020B0600070205080204" pitchFamily="34" charset="-128"/>
                <a:cs typeface="GalaxiePolaris-Medium" charset="0"/>
              </a:rPr>
              <a:t>Always try to use “commercial” grade objects (NumPy, Pandas)</a:t>
            </a:r>
          </a:p>
          <a:p>
            <a:endParaRPr lang="en-US" altLang="en-US" sz="2400">
              <a:solidFill>
                <a:srgbClr val="0C223F"/>
              </a:solidFill>
              <a:latin typeface="GalaxiePolaris-Medium" charset="0"/>
              <a:ea typeface="ＭＳ Ｐゴシック" panose="020B0600070205080204" pitchFamily="34" charset="-128"/>
              <a:cs typeface="GalaxiePolaris-Medium" charset="0"/>
            </a:endParaRPr>
          </a:p>
        </p:txBody>
      </p:sp>
      <p:pic>
        <p:nvPicPr>
          <p:cNvPr id="18435" name="Picture 1">
            <a:extLst>
              <a:ext uri="{FF2B5EF4-FFF2-40B4-BE49-F238E27FC236}">
                <a16:creationId xmlns:a16="http://schemas.microsoft.com/office/drawing/2014/main" id="{7ABAB6DB-7516-E840-B67A-A0648108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122613"/>
            <a:ext cx="1422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C1333D27-6E03-0848-8376-73E78A82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3" y="0"/>
            <a:ext cx="5200650" cy="857250"/>
          </a:xfrm>
        </p:spPr>
        <p:txBody>
          <a:bodyPr/>
          <a:lstStyle/>
          <a:p>
            <a:r>
              <a:rPr lang="en-US" altLang="en-US" sz="24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Recommendations of </a:t>
            </a:r>
            <a:r>
              <a:rPr lang="en-US" altLang="en-US" sz="28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IDE’s</a:t>
            </a:r>
            <a:r>
              <a:rPr lang="en-US" altLang="en-US" sz="2400">
                <a:solidFill>
                  <a:srgbClr val="0C223F"/>
                </a:solidFill>
                <a:latin typeface="GalaxiePolaris-Bold" charset="0"/>
                <a:ea typeface="ＭＳ Ｐゴシック" panose="020B0600070205080204" pitchFamily="34" charset="-128"/>
                <a:cs typeface="GalaxiePolaris-Bold" charset="0"/>
              </a:rPr>
              <a:t> for OOP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87A07C-7D58-E242-B0FA-DBAC996957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213" y="857250"/>
          <a:ext cx="8756031" cy="404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33">
                  <a:extLst>
                    <a:ext uri="{9D8B030D-6E8A-4147-A177-3AD203B41FA5}">
                      <a16:colId xmlns:a16="http://schemas.microsoft.com/office/drawing/2014/main" val="272961604"/>
                    </a:ext>
                  </a:extLst>
                </a:gridCol>
                <a:gridCol w="2177163">
                  <a:extLst>
                    <a:ext uri="{9D8B030D-6E8A-4147-A177-3AD203B41FA5}">
                      <a16:colId xmlns:a16="http://schemas.microsoft.com/office/drawing/2014/main" val="824399080"/>
                    </a:ext>
                  </a:extLst>
                </a:gridCol>
                <a:gridCol w="2820203">
                  <a:extLst>
                    <a:ext uri="{9D8B030D-6E8A-4147-A177-3AD203B41FA5}">
                      <a16:colId xmlns:a16="http://schemas.microsoft.com/office/drawing/2014/main" val="2263373769"/>
                    </a:ext>
                  </a:extLst>
                </a:gridCol>
                <a:gridCol w="3022332">
                  <a:extLst>
                    <a:ext uri="{9D8B030D-6E8A-4147-A177-3AD203B41FA5}">
                      <a16:colId xmlns:a16="http://schemas.microsoft.com/office/drawing/2014/main" val="3237726982"/>
                    </a:ext>
                  </a:extLst>
                </a:gridCol>
              </a:tblGrid>
              <a:tr h="46104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Spyder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Sublime Text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PyCharm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95157155"/>
                  </a:ext>
                </a:extLst>
              </a:tr>
              <a:tr h="17904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00FF00"/>
                          </a:highlight>
                        </a:rPr>
                        <a:t>Pros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Easy to learn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Works out of the box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Extremely customizable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Huge community of users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Maybe the most versatile OOP IDE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Hugely connected with conda</a:t>
                      </a:r>
                    </a:p>
                    <a:p>
                      <a:pPr marL="285750" indent="-285750">
                        <a:buFont typeface=".AppleSystemUIFont"/>
                        <a:buChar char="+"/>
                      </a:pPr>
                      <a:r>
                        <a:rPr lang="en-US" sz="1800" dirty="0"/>
                        <a:t>Full 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41037353"/>
                  </a:ext>
                </a:extLst>
              </a:tr>
              <a:tr h="17904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ighlight>
                            <a:srgbClr val="FF0000"/>
                          </a:highlight>
                        </a:rPr>
                        <a:t>Cons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Not many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Not very customizable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Bad Python environment to start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Needs some work to be useful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Not a full IDE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Extremely difficult to learn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/>
                        <a:t>Probably will not work out of the box as you want it to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3347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and_standards_PPT_template_1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brand_standards_PPT_template_1W.thmx</Template>
  <TotalTime>197</TotalTime>
  <Words>260</Words>
  <Application>Microsoft Macintosh PowerPoint</Application>
  <PresentationFormat>On-screen Show (16:9)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.AppleSystemUIFont</vt:lpstr>
      <vt:lpstr>Arial</vt:lpstr>
      <vt:lpstr>Calibri</vt:lpstr>
      <vt:lpstr>GalaxiePolaris-Bold</vt:lpstr>
      <vt:lpstr>GalaxiePolaris-Book</vt:lpstr>
      <vt:lpstr>GalaxiePolaris-Medium</vt:lpstr>
      <vt:lpstr>Garamond</vt:lpstr>
      <vt:lpstr>brand_standards_PPT_template_1W</vt:lpstr>
      <vt:lpstr>Object Oriented Programming in Python</vt:lpstr>
      <vt:lpstr>PowerPoint Presentation</vt:lpstr>
      <vt:lpstr>POP Example</vt:lpstr>
      <vt:lpstr>Object Oriented Programming</vt:lpstr>
      <vt:lpstr>Comparison</vt:lpstr>
      <vt:lpstr>Simple Python OOP Example</vt:lpstr>
      <vt:lpstr>Reasons to use OOP</vt:lpstr>
      <vt:lpstr>Downfalls of OOP</vt:lpstr>
      <vt:lpstr>Recommendations of IDE’s for OOP</vt:lpstr>
      <vt:lpstr>Questions Before Moving to Jupyter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kcampbe3</dc:creator>
  <cp:lastModifiedBy>Clay Elmore</cp:lastModifiedBy>
  <cp:revision>12</cp:revision>
  <dcterms:created xsi:type="dcterms:W3CDTF">2012-02-06T17:12:11Z</dcterms:created>
  <dcterms:modified xsi:type="dcterms:W3CDTF">2019-01-27T22:47:45Z</dcterms:modified>
</cp:coreProperties>
</file>