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599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vLvk7WJDMKttQ/RpjAFORGtSs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8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Popstats</a:t>
            </a:r>
            <a:endParaRPr/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/>
              <a:t>Treemix</a:t>
            </a: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ABBA BABA</a:t>
            </a:r>
            <a:endParaRPr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/>
              <a:t>Admixture Fst and Mantel test</a:t>
            </a:r>
            <a:endParaRPr/>
          </a:p>
        </p:txBody>
      </p:sp>
      <p:sp>
        <p:nvSpPr>
          <p:cNvPr id="163" name="Google Shape;16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082c53d5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1082c53d53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Fig 3: Site Frequency Spectra (SFS) (A) 1D SFS(B) 2D SFS.  </a:t>
            </a:r>
            <a:endParaRPr/>
          </a:p>
        </p:txBody>
      </p:sp>
      <p:sp>
        <p:nvSpPr>
          <p:cNvPr id="171" name="Google Shape;171;g21082c53d53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5b94b4a0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5b94b4a0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25b94b4a0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-568288" y="4393939"/>
            <a:ext cx="7994577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308181" y="5270408"/>
            <a:ext cx="1067790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-2692194" y="3834514"/>
            <a:ext cx="1067790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514350" y="2062083"/>
            <a:ext cx="5829300" cy="438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857250" y="6617911"/>
            <a:ext cx="5143500" cy="304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467916" y="3141251"/>
            <a:ext cx="5915025" cy="524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67916" y="8432079"/>
            <a:ext cx="5915025" cy="275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3471863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72381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72381" y="3088748"/>
            <a:ext cx="2901255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72381" y="4602496"/>
            <a:ext cx="2901255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3471863" y="3088748"/>
            <a:ext cx="2915543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3471863" y="4602496"/>
            <a:ext cx="2915543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12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Relationship Id="rId1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3"/>
          <p:cNvGrpSpPr/>
          <p:nvPr/>
        </p:nvGrpSpPr>
        <p:grpSpPr>
          <a:xfrm>
            <a:off x="0" y="228043"/>
            <a:ext cx="6858000" cy="2914650"/>
            <a:chOff x="0" y="228043"/>
            <a:chExt cx="6858000" cy="2914650"/>
          </a:xfrm>
        </p:grpSpPr>
        <p:pic>
          <p:nvPicPr>
            <p:cNvPr id="90" name="Google Shape;90;p3" descr="Chart, waterfall char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28043"/>
              <a:ext cx="6858000" cy="2914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" name="Google Shape;91;p3"/>
            <p:cNvGrpSpPr/>
            <p:nvPr/>
          </p:nvGrpSpPr>
          <p:grpSpPr>
            <a:xfrm>
              <a:off x="98111" y="530884"/>
              <a:ext cx="6661777" cy="2330374"/>
              <a:chOff x="135298" y="3417659"/>
              <a:chExt cx="6661777" cy="2330374"/>
            </a:xfrm>
          </p:grpSpPr>
          <p:grpSp>
            <p:nvGrpSpPr>
              <p:cNvPr id="92" name="Google Shape;92;p3"/>
              <p:cNvGrpSpPr/>
              <p:nvPr/>
            </p:nvGrpSpPr>
            <p:grpSpPr>
              <a:xfrm>
                <a:off x="135298" y="3417659"/>
                <a:ext cx="6661777" cy="2330374"/>
                <a:chOff x="121673" y="1523079"/>
                <a:chExt cx="9176000" cy="3105508"/>
              </a:xfrm>
            </p:grpSpPr>
            <p:sp>
              <p:nvSpPr>
                <p:cNvPr id="93" name="Google Shape;93;p3"/>
                <p:cNvSpPr txBox="1"/>
                <p:nvPr/>
              </p:nvSpPr>
              <p:spPr>
                <a:xfrm>
                  <a:off x="1947075" y="1523079"/>
                  <a:ext cx="1541401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Alaska/Yukon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3"/>
                <p:cNvSpPr txBox="1"/>
                <p:nvPr/>
              </p:nvSpPr>
              <p:spPr>
                <a:xfrm>
                  <a:off x="8352973" y="1546029"/>
                  <a:ext cx="944700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Russia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3"/>
                <p:cNvSpPr txBox="1"/>
                <p:nvPr/>
              </p:nvSpPr>
              <p:spPr>
                <a:xfrm>
                  <a:off x="121673" y="3586387"/>
                  <a:ext cx="2379300" cy="104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Gentian Peak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C. tetragona </a:t>
                  </a: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spp. </a:t>
                  </a:r>
                  <a:r>
                    <a:rPr lang="en-CA" sz="11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saximontana</a:t>
                  </a: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81"/>
                    <a:buFont typeface="Arial"/>
                    <a:buNone/>
                  </a:pPr>
                  <a:endParaRPr sz="1181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3"/>
                <p:cNvSpPr txBox="1"/>
                <p:nvPr/>
              </p:nvSpPr>
              <p:spPr>
                <a:xfrm>
                  <a:off x="5713983" y="3669146"/>
                  <a:ext cx="981454" cy="5741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Disko (DLG)</a:t>
                  </a: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3"/>
                <p:cNvSpPr txBox="1"/>
                <p:nvPr/>
              </p:nvSpPr>
              <p:spPr>
                <a:xfrm>
                  <a:off x="4429050" y="1545635"/>
                  <a:ext cx="1304399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Ellesmere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3"/>
                <p:cNvSpPr txBox="1"/>
                <p:nvPr/>
              </p:nvSpPr>
              <p:spPr>
                <a:xfrm>
                  <a:off x="7554985" y="1535479"/>
                  <a:ext cx="1304401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Europe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9" name="Google Shape;99;p3"/>
              <p:cNvCxnSpPr/>
              <p:nvPr/>
            </p:nvCxnSpPr>
            <p:spPr>
              <a:xfrm rot="10800000">
                <a:off x="771893" y="4914543"/>
                <a:ext cx="160895" cy="1135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4681577" y="5170171"/>
                <a:ext cx="166228" cy="733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1" name="Google Shape;101;p3"/>
              <p:cNvSpPr/>
              <p:nvPr/>
            </p:nvSpPr>
            <p:spPr>
              <a:xfrm rot="5400000">
                <a:off x="1893352" y="2559825"/>
                <a:ext cx="45844" cy="2288762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5400000">
                <a:off x="4867199" y="3180886"/>
                <a:ext cx="68166" cy="1042269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 rot="5400000">
                <a:off x="3744187" y="3137754"/>
                <a:ext cx="45844" cy="1117915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 rot="5400000">
                <a:off x="5780299" y="3332552"/>
                <a:ext cx="48777" cy="717501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 rot="5400000">
                <a:off x="6402510" y="3495642"/>
                <a:ext cx="45719" cy="402013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3"/>
            <p:cNvSpPr txBox="1"/>
            <p:nvPr/>
          </p:nvSpPr>
          <p:spPr>
            <a:xfrm>
              <a:off x="4397168" y="530884"/>
              <a:ext cx="946994" cy="261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Greenland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E44061-2C3E-1782-8FDC-9EDAAA885DE4}"/>
              </a:ext>
            </a:extLst>
          </p:cNvPr>
          <p:cNvGrpSpPr/>
          <p:nvPr/>
        </p:nvGrpSpPr>
        <p:grpSpPr>
          <a:xfrm>
            <a:off x="98111" y="3397285"/>
            <a:ext cx="6680569" cy="8030711"/>
            <a:chOff x="98111" y="3397285"/>
            <a:chExt cx="6680569" cy="8030711"/>
          </a:xfrm>
        </p:grpSpPr>
        <p:pic>
          <p:nvPicPr>
            <p:cNvPr id="107" name="Google Shape;107;p3" descr="Map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111" y="3445534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 descr="Map&#10;&#10;Description automatically generated with medium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71908" y="3528070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 descr="Chart, map&#10;&#10;Description automatically generated with medium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491979" y="8513346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 descr="A picture containing diagram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98764" y="5972383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 descr="A picture containing chart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5525" y="5929630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 descr="A picture containing map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81511" y="8513346"/>
              <a:ext cx="3238500" cy="291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3"/>
            <p:cNvSpPr txBox="1"/>
            <p:nvPr/>
          </p:nvSpPr>
          <p:spPr>
            <a:xfrm>
              <a:off x="571719" y="3397285"/>
              <a:ext cx="1970691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A. Dates of Glacial Retreat (kyrs before present)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3825272" y="3461951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Inbreeding Coefficient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556345" y="6080222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C. Summer Temperature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3953733" y="6102168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D. Summer Precipitation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500883" y="8590576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D. Observed Homozygosity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3935805" y="8546025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D. Leaf Weights (mg)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 descr="A picture containing text, map, ligh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080186"/>
            <a:ext cx="6858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4"/>
          <p:cNvGrpSpPr/>
          <p:nvPr/>
        </p:nvGrpSpPr>
        <p:grpSpPr>
          <a:xfrm>
            <a:off x="204295" y="485416"/>
            <a:ext cx="6653705" cy="3411609"/>
            <a:chOff x="194320" y="6149216"/>
            <a:chExt cx="6653705" cy="3411609"/>
          </a:xfrm>
        </p:grpSpPr>
        <p:grpSp>
          <p:nvGrpSpPr>
            <p:cNvPr id="132" name="Google Shape;132;p4"/>
            <p:cNvGrpSpPr/>
            <p:nvPr/>
          </p:nvGrpSpPr>
          <p:grpSpPr>
            <a:xfrm>
              <a:off x="194320" y="6149216"/>
              <a:ext cx="6653705" cy="3411609"/>
              <a:chOff x="204345" y="9180541"/>
              <a:chExt cx="6653705" cy="3411609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>
                <a:off x="204345" y="9180541"/>
                <a:ext cx="4539368" cy="1817213"/>
                <a:chOff x="917530" y="10037887"/>
                <a:chExt cx="3126717" cy="2089471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917530" y="11612858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P1 = Ancient 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1690034" y="11612858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P2 = Present 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2689841" y="11612858"/>
                  <a:ext cx="3546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4"/>
                <p:cNvSpPr/>
                <p:nvPr/>
              </p:nvSpPr>
              <p:spPr>
                <a:xfrm>
                  <a:off x="3385447" y="11538644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Outgroup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8" name="Google Shape;138;p4"/>
                <p:cNvCxnSpPr/>
                <p:nvPr/>
              </p:nvCxnSpPr>
              <p:spPr>
                <a:xfrm rot="10800000" flipH="1">
                  <a:off x="1163792" y="10037887"/>
                  <a:ext cx="2676900" cy="1575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9" name="Google Shape;139;p4"/>
                <p:cNvCxnSpPr>
                  <a:stCxn id="135" idx="0"/>
                </p:cNvCxnSpPr>
                <p:nvPr/>
              </p:nvCxnSpPr>
              <p:spPr>
                <a:xfrm rot="10800000" flipH="1">
                  <a:off x="2019434" y="11111258"/>
                  <a:ext cx="24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0" name="Google Shape;140;p4"/>
                <p:cNvCxnSpPr/>
                <p:nvPr/>
              </p:nvCxnSpPr>
              <p:spPr>
                <a:xfrm rot="10800000">
                  <a:off x="2863688" y="10644948"/>
                  <a:ext cx="3900" cy="93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1" name="Google Shape;141;p4"/>
                <p:cNvCxnSpPr>
                  <a:stCxn id="137" idx="0"/>
                </p:cNvCxnSpPr>
                <p:nvPr/>
              </p:nvCxnSpPr>
              <p:spPr>
                <a:xfrm rot="10800000">
                  <a:off x="3693847" y="10140944"/>
                  <a:ext cx="21000" cy="139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42" name="Google Shape;142;p4"/>
              <p:cNvSpPr txBox="1"/>
              <p:nvPr/>
            </p:nvSpPr>
            <p:spPr>
              <a:xfrm>
                <a:off x="4778010" y="10984375"/>
                <a:ext cx="2047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 Gene Flow - P1 and P2 share derived allele B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 txBox="1"/>
              <p:nvPr/>
            </p:nvSpPr>
            <p:spPr>
              <a:xfrm>
                <a:off x="4737760" y="11506278"/>
                <a:ext cx="2087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P2 and P3 share derived allele B implying gene flow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4747250" y="12038050"/>
                <a:ext cx="2110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P1 and P3 share derived allele B implying gene flow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4175750" y="1114690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4175750" y="1170535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4173525" y="1230100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p4"/>
            <p:cNvSpPr txBox="1"/>
            <p:nvPr/>
          </p:nvSpPr>
          <p:spPr>
            <a:xfrm>
              <a:off x="386799" y="851881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3777261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3748137" y="851881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3727599" y="800132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2768539" y="7996296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1602048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405009" y="8004363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386799" y="9135569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1567724" y="8002369"/>
              <a:ext cx="4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1567724" y="8527611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2768539" y="8527611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2768539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C00055E-5741-FF82-EE65-3992F1FB10FD}"/>
              </a:ext>
            </a:extLst>
          </p:cNvPr>
          <p:cNvSpPr txBox="1"/>
          <p:nvPr/>
        </p:nvSpPr>
        <p:spPr>
          <a:xfrm rot="16200000">
            <a:off x="4133346" y="6942615"/>
            <a:ext cx="735063" cy="319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Russia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C1424D-3BE0-1771-733E-7C5B8122A397}"/>
              </a:ext>
            </a:extLst>
          </p:cNvPr>
          <p:cNvGrpSpPr/>
          <p:nvPr/>
        </p:nvGrpSpPr>
        <p:grpSpPr>
          <a:xfrm>
            <a:off x="-245194" y="68232"/>
            <a:ext cx="9248517" cy="14068411"/>
            <a:chOff x="-245194" y="68232"/>
            <a:chExt cx="9248517" cy="14068411"/>
          </a:xfrm>
        </p:grpSpPr>
        <p:pic>
          <p:nvPicPr>
            <p:cNvPr id="167" name="Google Shape;16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9375" y="7847048"/>
              <a:ext cx="8823948" cy="628959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6C4C29E-FDA8-7B74-3D56-6E721BEE8C4D}"/>
                </a:ext>
              </a:extLst>
            </p:cNvPr>
            <p:cNvGrpSpPr/>
            <p:nvPr/>
          </p:nvGrpSpPr>
          <p:grpSpPr>
            <a:xfrm>
              <a:off x="-245194" y="68232"/>
              <a:ext cx="7103194" cy="7811599"/>
              <a:chOff x="-437720" y="168325"/>
              <a:chExt cx="7103194" cy="781159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C700047-3F0F-7AB8-F21E-114BF77DD318}"/>
                  </a:ext>
                </a:extLst>
              </p:cNvPr>
              <p:cNvGrpSpPr/>
              <p:nvPr/>
            </p:nvGrpSpPr>
            <p:grpSpPr>
              <a:xfrm>
                <a:off x="-437720" y="168325"/>
                <a:ext cx="7103194" cy="7252424"/>
                <a:chOff x="-437720" y="168325"/>
                <a:chExt cx="7103194" cy="7252424"/>
              </a:xfrm>
            </p:grpSpPr>
            <p:pic>
              <p:nvPicPr>
                <p:cNvPr id="165" name="Google Shape;165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r="12800"/>
                <a:stretch/>
              </p:blipFill>
              <p:spPr>
                <a:xfrm>
                  <a:off x="341450" y="168325"/>
                  <a:ext cx="6324024" cy="72524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9585466-EF82-F3E0-6011-D5E29820E2B7}"/>
                    </a:ext>
                  </a:extLst>
                </p:cNvPr>
                <p:cNvSpPr txBox="1"/>
                <p:nvPr/>
              </p:nvSpPr>
              <p:spPr>
                <a:xfrm>
                  <a:off x="31640" y="873653"/>
                  <a:ext cx="77019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Alaska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B270E99-CBCB-CDFC-F86B-F7F0AEF9080B}"/>
                    </a:ext>
                  </a:extLst>
                </p:cNvPr>
                <p:cNvSpPr txBox="1"/>
                <p:nvPr/>
              </p:nvSpPr>
              <p:spPr>
                <a:xfrm>
                  <a:off x="58178" y="2099595"/>
                  <a:ext cx="77019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Europe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25BEFB4-22DA-48C4-B23C-DA2057D7D90C}"/>
                    </a:ext>
                  </a:extLst>
                </p:cNvPr>
                <p:cNvSpPr txBox="1"/>
                <p:nvPr/>
              </p:nvSpPr>
              <p:spPr>
                <a:xfrm>
                  <a:off x="-237231" y="3367935"/>
                  <a:ext cx="108318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Greenland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71D517C-5437-B26F-ED08-1DCA3A993FEA}"/>
                    </a:ext>
                  </a:extLst>
                </p:cNvPr>
                <p:cNvSpPr txBox="1"/>
                <p:nvPr/>
              </p:nvSpPr>
              <p:spPr>
                <a:xfrm>
                  <a:off x="17584" y="4636275"/>
                  <a:ext cx="81941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/>
                    <a:t>Russia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1419262-E29D-A5E5-1B86-E60414B9F7CF}"/>
                    </a:ext>
                  </a:extLst>
                </p:cNvPr>
                <p:cNvSpPr txBox="1"/>
                <p:nvPr/>
              </p:nvSpPr>
              <p:spPr>
                <a:xfrm>
                  <a:off x="-437720" y="5874623"/>
                  <a:ext cx="129420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 err="1"/>
                    <a:t>Saximontana</a:t>
                  </a:r>
                  <a:endParaRPr lang="en-CA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174F9-7AD0-B4E2-2DEF-61BBDA459112}"/>
                  </a:ext>
                </a:extLst>
              </p:cNvPr>
              <p:cNvSpPr txBox="1"/>
              <p:nvPr/>
            </p:nvSpPr>
            <p:spPr>
              <a:xfrm rot="16200000">
                <a:off x="4950253" y="7197592"/>
                <a:ext cx="1245019" cy="319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 err="1"/>
                  <a:t>Saximontana</a:t>
                </a:r>
                <a:endParaRPr lang="en-CA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D67BA5-D9DF-DD44-E039-C16C3B536B12}"/>
                  </a:ext>
                </a:extLst>
              </p:cNvPr>
              <p:cNvSpPr txBox="1"/>
              <p:nvPr/>
            </p:nvSpPr>
            <p:spPr>
              <a:xfrm rot="16200000">
                <a:off x="2872920" y="7131153"/>
                <a:ext cx="1112144" cy="3196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Greenland</a:t>
                </a:r>
              </a:p>
            </p:txBody>
          </p:sp>
        </p:grpSp>
        <p:sp>
          <p:nvSpPr>
            <p:cNvPr id="25" name="Google Shape;166;p18">
              <a:extLst>
                <a:ext uri="{FF2B5EF4-FFF2-40B4-BE49-F238E27FC236}">
                  <a16:creationId xmlns:a16="http://schemas.microsoft.com/office/drawing/2014/main" id="{AF92A9A9-3649-B83B-9B36-8E0474B9F02E}"/>
                </a:ext>
              </a:extLst>
            </p:cNvPr>
            <p:cNvSpPr txBox="1"/>
            <p:nvPr/>
          </p:nvSpPr>
          <p:spPr>
            <a:xfrm>
              <a:off x="152400" y="248038"/>
              <a:ext cx="642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800" b="1" dirty="0">
                  <a:solidFill>
                    <a:schemeClr val="dk1"/>
                  </a:solidFill>
                </a:rPr>
                <a:t>A</a:t>
              </a:r>
              <a:r>
                <a:rPr lang="en-CA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66;p18">
              <a:extLst>
                <a:ext uri="{FF2B5EF4-FFF2-40B4-BE49-F238E27FC236}">
                  <a16:creationId xmlns:a16="http://schemas.microsoft.com/office/drawing/2014/main" id="{BC601287-9A63-F60B-B22A-F88832CE824D}"/>
                </a:ext>
              </a:extLst>
            </p:cNvPr>
            <p:cNvSpPr txBox="1"/>
            <p:nvPr/>
          </p:nvSpPr>
          <p:spPr>
            <a:xfrm>
              <a:off x="113124" y="7510540"/>
              <a:ext cx="53926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</a:t>
              </a:r>
              <a:endParaRPr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082c53d53_1_2"/>
          <p:cNvSpPr txBox="1"/>
          <p:nvPr/>
        </p:nvSpPr>
        <p:spPr>
          <a:xfrm>
            <a:off x="5528300" y="6579875"/>
            <a:ext cx="136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g21082c53d53_1_2"/>
          <p:cNvGrpSpPr/>
          <p:nvPr/>
        </p:nvGrpSpPr>
        <p:grpSpPr>
          <a:xfrm>
            <a:off x="154662" y="230770"/>
            <a:ext cx="6548689" cy="12455080"/>
            <a:chOff x="21612" y="192670"/>
            <a:chExt cx="6548689" cy="12455080"/>
          </a:xfrm>
        </p:grpSpPr>
        <p:pic>
          <p:nvPicPr>
            <p:cNvPr id="175" name="Google Shape;175;g21082c53d53_1_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527" y="10404373"/>
              <a:ext cx="3390059" cy="2204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g21082c53d53_1_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60600" y="10404400"/>
              <a:ext cx="3509701" cy="224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g21082c53d53_1_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612" y="8351360"/>
              <a:ext cx="3449877" cy="224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g21082c53d53_1_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612" y="6304415"/>
              <a:ext cx="3449877" cy="228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g21082c53d53_1_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522" y="4301546"/>
              <a:ext cx="3390055" cy="220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g21082c53d53_1_2"/>
            <p:cNvPicPr preferRelativeResize="0"/>
            <p:nvPr/>
          </p:nvPicPr>
          <p:blipFill rotWithShape="1">
            <a:blip r:embed="rId8">
              <a:alphaModFix/>
            </a:blip>
            <a:srcRect r="10023"/>
            <a:stretch/>
          </p:blipFill>
          <p:spPr>
            <a:xfrm>
              <a:off x="59278" y="2282245"/>
              <a:ext cx="3050327" cy="2204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g21082c53d53_1_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060598" y="8351359"/>
              <a:ext cx="3509698" cy="2282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21082c53d53_1_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060592" y="6304036"/>
              <a:ext cx="3509698" cy="2282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g21082c53d53_1_2"/>
            <p:cNvPicPr preferRelativeResize="0"/>
            <p:nvPr/>
          </p:nvPicPr>
          <p:blipFill rotWithShape="1">
            <a:blip r:embed="rId11">
              <a:alphaModFix/>
            </a:blip>
            <a:srcRect r="8307"/>
            <a:stretch/>
          </p:blipFill>
          <p:spPr>
            <a:xfrm>
              <a:off x="3060592" y="4262652"/>
              <a:ext cx="3218142" cy="228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g21082c53d53_1_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060592" y="2243334"/>
              <a:ext cx="3509698" cy="2282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g21082c53d53_1_2"/>
            <p:cNvPicPr preferRelativeResize="0"/>
            <p:nvPr/>
          </p:nvPicPr>
          <p:blipFill rotWithShape="1">
            <a:blip r:embed="rId13">
              <a:alphaModFix/>
            </a:blip>
            <a:srcRect r="7535"/>
            <a:stretch/>
          </p:blipFill>
          <p:spPr>
            <a:xfrm>
              <a:off x="72390" y="251725"/>
              <a:ext cx="3134685" cy="220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g21082c53d53_1_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060600" y="192670"/>
              <a:ext cx="3449901" cy="23225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25b94b4a0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53200" cy="1147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Elphinstone</dc:creator>
  <cp:lastModifiedBy>celphin@student.ubc.ca</cp:lastModifiedBy>
  <cp:revision>1</cp:revision>
  <dcterms:modified xsi:type="dcterms:W3CDTF">2023-05-29T03:05:05Z</dcterms:modified>
</cp:coreProperties>
</file>