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63" r:id="rId2"/>
    <p:sldId id="259" r:id="rId3"/>
  </p:sldIdLst>
  <p:sldSz cx="6858000" cy="125999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nZnuXIBerTd+0KCTw44g6RDP2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89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dde3b941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23dde3b941f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Fig 3: Demography models (see Table XX for model details). (A) Model diagram showing longer time scales from 18.6MYA. (B) . </a:t>
            </a:r>
            <a:endParaRPr dirty="0"/>
          </a:p>
        </p:txBody>
      </p:sp>
      <p:sp>
        <p:nvSpPr>
          <p:cNvPr id="240" name="Google Shape;240;g23dde3b941f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03ddd218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2103ddd2185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Fig 3: Demography figures (see Table XX for model details). (A) Model diagram showing longer time scales from 18.6MYA. (B) . </a:t>
            </a:r>
            <a:endParaRPr/>
          </a:p>
        </p:txBody>
      </p:sp>
      <p:sp>
        <p:nvSpPr>
          <p:cNvPr id="185" name="Google Shape;185;g2103ddd2185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308181" y="5270408"/>
            <a:ext cx="1067790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-2692194" y="3834514"/>
            <a:ext cx="1067790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467916" y="3141251"/>
            <a:ext cx="5915025" cy="524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67916" y="8432079"/>
            <a:ext cx="5915025" cy="275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3471863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72381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72381" y="3088748"/>
            <a:ext cx="2901255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72381" y="4602496"/>
            <a:ext cx="2901255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3471863" y="3088748"/>
            <a:ext cx="2915543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3471863" y="4602496"/>
            <a:ext cx="2915543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-568288" y="4393939"/>
            <a:ext cx="7994577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3A48FD6-76D4-F31C-3D7E-4FDADC084D56}"/>
              </a:ext>
            </a:extLst>
          </p:cNvPr>
          <p:cNvGrpSpPr/>
          <p:nvPr/>
        </p:nvGrpSpPr>
        <p:grpSpPr>
          <a:xfrm>
            <a:off x="-7318" y="280942"/>
            <a:ext cx="6817576" cy="12038103"/>
            <a:chOff x="-22373" y="132"/>
            <a:chExt cx="6817576" cy="12038103"/>
          </a:xfrm>
        </p:grpSpPr>
        <p:sp>
          <p:nvSpPr>
            <p:cNvPr id="236" name="Google Shape;242;g23dde3b941f_0_7">
              <a:extLst>
                <a:ext uri="{FF2B5EF4-FFF2-40B4-BE49-F238E27FC236}">
                  <a16:creationId xmlns:a16="http://schemas.microsoft.com/office/drawing/2014/main" id="{8F1C04C3-BC1B-75AC-9608-73F5D51AC69E}"/>
                </a:ext>
              </a:extLst>
            </p:cNvPr>
            <p:cNvSpPr txBox="1"/>
            <p:nvPr/>
          </p:nvSpPr>
          <p:spPr>
            <a:xfrm>
              <a:off x="-22373" y="9002362"/>
              <a:ext cx="499105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CA" sz="2100" b="1" dirty="0">
                  <a:solidFill>
                    <a:schemeClr val="dk1"/>
                  </a:solidFill>
                </a:rPr>
                <a:t>D</a:t>
              </a:r>
              <a:r>
                <a:rPr lang="en-CA" sz="21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65F30FA7-1F11-AC5A-546C-6F492524658C}"/>
                </a:ext>
              </a:extLst>
            </p:cNvPr>
            <p:cNvGrpSpPr/>
            <p:nvPr/>
          </p:nvGrpSpPr>
          <p:grpSpPr>
            <a:xfrm>
              <a:off x="-13081" y="132"/>
              <a:ext cx="6786176" cy="5781994"/>
              <a:chOff x="-13081" y="132"/>
              <a:chExt cx="6786176" cy="578199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261E235-124A-E74E-AB9D-67FA51F2E06B}"/>
                  </a:ext>
                </a:extLst>
              </p:cNvPr>
              <p:cNvSpPr/>
              <p:nvPr/>
            </p:nvSpPr>
            <p:spPr>
              <a:xfrm>
                <a:off x="1485724" y="3427997"/>
                <a:ext cx="1222317" cy="210357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ALASKA</a:t>
                </a:r>
              </a:p>
              <a:p>
                <a:pPr algn="ctr"/>
                <a:r>
                  <a:rPr lang="en-CA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C. </a:t>
                </a:r>
                <a:r>
                  <a:rPr lang="en-CA" i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tetragona</a:t>
                </a:r>
                <a:endParaRPr lang="en-CA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F832DC6-5F7D-DAD7-E666-852B35F3C8EA}"/>
                  </a:ext>
                </a:extLst>
              </p:cNvPr>
              <p:cNvSpPr/>
              <p:nvPr/>
            </p:nvSpPr>
            <p:spPr>
              <a:xfrm>
                <a:off x="341062" y="3418165"/>
                <a:ext cx="990814" cy="210357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</a:t>
                </a:r>
              </a:p>
              <a:p>
                <a:pPr algn="ctr"/>
                <a:r>
                  <a: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</a:t>
                </a:r>
              </a:p>
              <a:p>
                <a:pPr algn="ctr"/>
                <a:r>
                  <a: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</a:t>
                </a:r>
              </a:p>
              <a:p>
                <a:pPr algn="ctr"/>
                <a:r>
                  <a: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</a:t>
                </a:r>
              </a:p>
              <a:p>
                <a:pPr algn="ctr"/>
                <a:r>
                  <a: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</a:t>
                </a:r>
              </a:p>
              <a:p>
                <a:pPr algn="ctr"/>
                <a:r>
                  <a: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</a:t>
                </a:r>
              </a:p>
              <a:p>
                <a:pPr algn="ctr"/>
                <a:r>
                  <a: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</a:t>
                </a:r>
              </a:p>
              <a:p>
                <a:pPr algn="ctr"/>
                <a:r>
                  <a: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</a:t>
                </a:r>
              </a:p>
              <a:p>
                <a:pPr algn="ctr"/>
                <a:endParaRPr lang="en-CA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5" name="Google Shape;245;g23dde3b941f_0_7"/>
              <p:cNvSpPr txBox="1"/>
              <p:nvPr/>
            </p:nvSpPr>
            <p:spPr>
              <a:xfrm>
                <a:off x="-13081" y="132"/>
                <a:ext cx="499105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CA" sz="21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23dde3b941f_0_7"/>
              <p:cNvSpPr txBox="1"/>
              <p:nvPr/>
            </p:nvSpPr>
            <p:spPr>
              <a:xfrm>
                <a:off x="-13081" y="2832802"/>
                <a:ext cx="499105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CA" sz="21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B.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7A1AC3D-3C9D-379C-7A22-315D2E7DC635}"/>
                  </a:ext>
                </a:extLst>
              </p:cNvPr>
              <p:cNvGrpSpPr/>
              <p:nvPr/>
            </p:nvGrpSpPr>
            <p:grpSpPr>
              <a:xfrm>
                <a:off x="364088" y="3219178"/>
                <a:ext cx="5390652" cy="2562948"/>
                <a:chOff x="307755" y="3202735"/>
                <a:chExt cx="5809657" cy="4225375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ECBB7FA8-1545-3448-2330-993FE2C27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54363" y="6536597"/>
                  <a:ext cx="82228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458B6F03-A3E5-BAD3-5518-F85572A81AB6}"/>
                    </a:ext>
                  </a:extLst>
                </p:cNvPr>
                <p:cNvGrpSpPr/>
                <p:nvPr/>
              </p:nvGrpSpPr>
              <p:grpSpPr>
                <a:xfrm>
                  <a:off x="307755" y="3202735"/>
                  <a:ext cx="4794442" cy="4225375"/>
                  <a:chOff x="499712" y="6479884"/>
                  <a:chExt cx="4658454" cy="566971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8DB38C3A-BDD3-F326-F3E1-40DDE37594FA}"/>
                      </a:ext>
                    </a:extLst>
                  </p:cNvPr>
                  <p:cNvGrpSpPr/>
                  <p:nvPr/>
                </p:nvGrpSpPr>
                <p:grpSpPr>
                  <a:xfrm>
                    <a:off x="499712" y="6479884"/>
                    <a:ext cx="4658454" cy="5115727"/>
                    <a:chOff x="1131005" y="7982487"/>
                    <a:chExt cx="1212731" cy="3404104"/>
                  </a:xfrm>
                </p:grpSpPr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0B268B51-1E6A-471D-A1DD-D569B3344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63717" y="10929010"/>
                      <a:ext cx="269880" cy="457581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3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A" sz="10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GREENLAND</a:t>
                      </a:r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DB675A6F-4536-0B40-FC3F-07F37F25C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1005" y="7982487"/>
                      <a:ext cx="1212731" cy="30417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A" dirty="0"/>
                        <a:t>Fixed </a:t>
                      </a:r>
                      <a:r>
                        <a:rPr lang="en-CA" sz="1400" dirty="0"/>
                        <a:t>18.6 MYA</a:t>
                      </a:r>
                      <a:r>
                        <a:rPr lang="en-CA" dirty="0"/>
                        <a:t> Outgroup Split</a:t>
                      </a:r>
                      <a:endParaRPr lang="en-CA" sz="1400" dirty="0"/>
                    </a:p>
                  </p:txBody>
                </p:sp>
              </p:grp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3481B38-DD6B-0FEB-4BA0-34C0EBB1B717}"/>
                      </a:ext>
                    </a:extLst>
                  </p:cNvPr>
                  <p:cNvSpPr txBox="1"/>
                  <p:nvPr/>
                </p:nvSpPr>
                <p:spPr>
                  <a:xfrm>
                    <a:off x="675846" y="11595602"/>
                    <a:ext cx="1106559" cy="553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sz="1000" i="1" dirty="0"/>
                      <a:t>C. </a:t>
                    </a:r>
                    <a:r>
                      <a:rPr lang="en-CA" sz="1000" i="1" dirty="0" err="1"/>
                      <a:t>mertensiana</a:t>
                    </a:r>
                    <a:endParaRPr lang="en-CA" sz="1000" i="1" dirty="0"/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3B898E15-F85E-1E07-7BB0-23D5BB53C7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8538" y="5045116"/>
                  <a:ext cx="3388874" cy="14726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9FD4E733-543C-2E34-8771-C0966FD0DB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4063" y="6502771"/>
                  <a:ext cx="570415" cy="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AFA8B0AB-8CA3-FB13-6153-773EEE427595}"/>
                  </a:ext>
                </a:extLst>
              </p:cNvPr>
              <p:cNvGrpSpPr/>
              <p:nvPr/>
            </p:nvGrpSpPr>
            <p:grpSpPr>
              <a:xfrm>
                <a:off x="340125" y="156869"/>
                <a:ext cx="6432970" cy="2611316"/>
                <a:chOff x="307755" y="3202735"/>
                <a:chExt cx="6932993" cy="4305115"/>
              </a:xfrm>
            </p:grpSpPr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F8BA9FE6-FB26-8A9F-CB10-6B937E8934A1}"/>
                    </a:ext>
                  </a:extLst>
                </p:cNvPr>
                <p:cNvGrpSpPr/>
                <p:nvPr/>
              </p:nvGrpSpPr>
              <p:grpSpPr>
                <a:xfrm>
                  <a:off x="307755" y="3202735"/>
                  <a:ext cx="6932993" cy="4305115"/>
                  <a:chOff x="499712" y="6479877"/>
                  <a:chExt cx="6736346" cy="5776707"/>
                </a:xfrm>
              </p:grpSpPr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EF1385DA-1B47-FC53-DB1C-66B03889531D}"/>
                      </a:ext>
                    </a:extLst>
                  </p:cNvPr>
                  <p:cNvGrpSpPr/>
                  <p:nvPr/>
                </p:nvGrpSpPr>
                <p:grpSpPr>
                  <a:xfrm>
                    <a:off x="499712" y="6479877"/>
                    <a:ext cx="6736346" cy="4940731"/>
                    <a:chOff x="1131005" y="7982487"/>
                    <a:chExt cx="1753667" cy="3287660"/>
                  </a:xfrm>
                </p:grpSpPr>
                <p:grpSp>
                  <p:nvGrpSpPr>
                    <p:cNvPr id="228" name="Group 227">
                      <a:extLst>
                        <a:ext uri="{FF2B5EF4-FFF2-40B4-BE49-F238E27FC236}">
                          <a16:creationId xmlns:a16="http://schemas.microsoft.com/office/drawing/2014/main" id="{E3B489CD-6702-1336-3A00-9DED1B6122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4339" y="8242278"/>
                      <a:ext cx="1750333" cy="3027869"/>
                      <a:chOff x="-394784" y="6322486"/>
                      <a:chExt cx="6389620" cy="6762973"/>
                    </a:xfrm>
                  </p:grpSpPr>
                  <p:sp>
                    <p:nvSpPr>
                      <p:cNvPr id="230" name="Rectangle 229">
                        <a:extLst>
                          <a:ext uri="{FF2B5EF4-FFF2-40B4-BE49-F238E27FC236}">
                            <a16:creationId xmlns:a16="http://schemas.microsoft.com/office/drawing/2014/main" id="{699C8002-E195-7EA9-9887-2824A9741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394" y="6351909"/>
                        <a:ext cx="1216393" cy="669599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5">
                          <a:shade val="50000"/>
                        </a:schemeClr>
                      </a:lnRef>
                      <a:fillRef idx="1">
                        <a:schemeClr val="accent5"/>
                      </a:fillRef>
                      <a:effectRef idx="0">
                        <a:schemeClr val="accent5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CA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ALASKA</a:t>
                        </a:r>
                      </a:p>
                      <a:p>
                        <a:pPr algn="ctr"/>
                        <a:r>
                          <a:rPr lang="en-CA" i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C. </a:t>
                        </a:r>
                        <a:r>
                          <a:rPr lang="en-CA" i="1" dirty="0" err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tetragona</a:t>
                        </a:r>
                        <a:endParaRPr lang="en-CA" i="1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1" name="Rectangle 230">
                        <a:extLst>
                          <a:ext uri="{FF2B5EF4-FFF2-40B4-BE49-F238E27FC236}">
                            <a16:creationId xmlns:a16="http://schemas.microsoft.com/office/drawing/2014/main" id="{6A5625AA-9108-D0F7-3E76-756C6B8FA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8443" y="8814659"/>
                        <a:ext cx="1216393" cy="4270800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CA" sz="1400" dirty="0"/>
                          <a:t>Spp</a:t>
                        </a:r>
                        <a:r>
                          <a:rPr lang="en-CA" sz="1400" i="1" dirty="0"/>
                          <a:t>.</a:t>
                        </a:r>
                      </a:p>
                      <a:p>
                        <a:pPr algn="ctr"/>
                        <a:r>
                          <a:rPr lang="en-CA" sz="1400" i="1" dirty="0" err="1"/>
                          <a:t>saximontana</a:t>
                        </a:r>
                        <a:endParaRPr lang="en-CA" dirty="0"/>
                      </a:p>
                    </p:txBody>
                  </p:sp>
                  <p:sp>
                    <p:nvSpPr>
                      <p:cNvPr id="232" name="Rectangle 231">
                        <a:extLst>
                          <a:ext uri="{FF2B5EF4-FFF2-40B4-BE49-F238E27FC236}">
                            <a16:creationId xmlns:a16="http://schemas.microsoft.com/office/drawing/2014/main" id="{B880C14B-2D32-3CBE-CEB1-C372D5313B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94784" y="6322486"/>
                        <a:ext cx="986012" cy="6695999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rgbClr val="92D050"/>
                        </a:solidFill>
                      </a:ln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CA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O</a:t>
                        </a:r>
                      </a:p>
                      <a:p>
                        <a:pPr algn="ctr"/>
                        <a:r>
                          <a:rPr lang="en-CA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U</a:t>
                        </a:r>
                      </a:p>
                      <a:p>
                        <a:pPr algn="ctr"/>
                        <a:r>
                          <a:rPr lang="en-CA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T</a:t>
                        </a:r>
                      </a:p>
                      <a:p>
                        <a:pPr algn="ctr"/>
                        <a:r>
                          <a:rPr lang="en-CA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G</a:t>
                        </a:r>
                      </a:p>
                      <a:p>
                        <a:pPr algn="ctr"/>
                        <a:r>
                          <a:rPr lang="en-CA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R</a:t>
                        </a:r>
                      </a:p>
                      <a:p>
                        <a:pPr algn="ctr"/>
                        <a:r>
                          <a:rPr lang="en-CA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O</a:t>
                        </a:r>
                      </a:p>
                      <a:p>
                        <a:pPr algn="ctr"/>
                        <a:r>
                          <a:rPr lang="en-CA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U</a:t>
                        </a:r>
                      </a:p>
                      <a:p>
                        <a:pPr algn="ctr"/>
                        <a:r>
                          <a:rPr lang="en-CA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P</a:t>
                        </a:r>
                      </a:p>
                      <a:p>
                        <a:pPr algn="ctr"/>
                        <a:endPara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  <p:sp>
                    <p:nvSpPr>
                      <p:cNvPr id="233" name="Rectangle 232">
                        <a:extLst>
                          <a:ext uri="{FF2B5EF4-FFF2-40B4-BE49-F238E27FC236}">
                            <a16:creationId xmlns:a16="http://schemas.microsoft.com/office/drawing/2014/main" id="{08D095BC-1375-D46A-253B-DA76D00B6E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05069" y="11672002"/>
                        <a:ext cx="985201" cy="131551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1">
                        <a:schemeClr val="accent4"/>
                      </a:lnRef>
                      <a:fillRef idx="3">
                        <a:schemeClr val="accent4"/>
                      </a:fillRef>
                      <a:effectRef idx="2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CA" sz="12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a:t>EUROPE</a:t>
                        </a:r>
                      </a:p>
                    </p:txBody>
                  </p:sp>
                </p:grpSp>
                <p:sp>
                  <p:nvSpPr>
                    <p:cNvPr id="229" name="Rectangle 228">
                      <a:extLst>
                        <a:ext uri="{FF2B5EF4-FFF2-40B4-BE49-F238E27FC236}">
                          <a16:creationId xmlns:a16="http://schemas.microsoft.com/office/drawing/2014/main" id="{586659BD-C098-EA9A-6EA6-4E4C6AF79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1005" y="7982487"/>
                      <a:ext cx="1212731" cy="28803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A" dirty="0"/>
                        <a:t>Fixed </a:t>
                      </a:r>
                      <a:r>
                        <a:rPr lang="en-CA" sz="1400" dirty="0"/>
                        <a:t>18.6 MYA</a:t>
                      </a:r>
                      <a:r>
                        <a:rPr lang="en-CA" dirty="0"/>
                        <a:t> Outgroup Split</a:t>
                      </a:r>
                      <a:endParaRPr lang="en-CA" sz="1400" dirty="0"/>
                    </a:p>
                  </p:txBody>
                </p:sp>
              </p:grp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E6B32816-9DAF-68D6-A551-8A87836F7D02}"/>
                      </a:ext>
                    </a:extLst>
                  </p:cNvPr>
                  <p:cNvSpPr txBox="1"/>
                  <p:nvPr/>
                </p:nvSpPr>
                <p:spPr>
                  <a:xfrm>
                    <a:off x="499712" y="11371468"/>
                    <a:ext cx="1106559" cy="8851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sz="1000" i="1" dirty="0"/>
                      <a:t>C. </a:t>
                    </a:r>
                    <a:r>
                      <a:rPr lang="en-CA" sz="1000" i="1" dirty="0" err="1"/>
                      <a:t>mertensiana</a:t>
                    </a:r>
                    <a:endParaRPr lang="en-CA" sz="1000" i="1" dirty="0"/>
                  </a:p>
                  <a:p>
                    <a:pPr algn="ctr"/>
                    <a:endParaRPr lang="en-CA" sz="1000" dirty="0"/>
                  </a:p>
                </p:txBody>
              </p:sp>
            </p:grpSp>
            <p:cxnSp>
              <p:nvCxnSpPr>
                <p:cNvPr id="219" name="Straight Arrow Connector 218">
                  <a:extLst>
                    <a:ext uri="{FF2B5EF4-FFF2-40B4-BE49-F238E27FC236}">
                      <a16:creationId xmlns:a16="http://schemas.microsoft.com/office/drawing/2014/main" id="{13B67D32-045F-8703-77C6-EEC26EA52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6021" y="4743339"/>
                  <a:ext cx="3790055" cy="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>
                  <a:extLst>
                    <a:ext uri="{FF2B5EF4-FFF2-40B4-BE49-F238E27FC236}">
                      <a16:creationId xmlns:a16="http://schemas.microsoft.com/office/drawing/2014/main" id="{D9144574-B4AC-1A4B-9346-D44EDD71C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7523" y="5814087"/>
                  <a:ext cx="2380745" cy="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5294B56F-EF1D-1136-6630-74A8E0200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7503" y="6234298"/>
                  <a:ext cx="835610" cy="9983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97715CE-3B8A-F516-3A68-52CA0B686D1E}"/>
                  </a:ext>
                </a:extLst>
              </p:cNvPr>
              <p:cNvCxnSpPr/>
              <p:nvPr/>
            </p:nvCxnSpPr>
            <p:spPr>
              <a:xfrm>
                <a:off x="2705063" y="4995375"/>
                <a:ext cx="1911559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958F93-2FCB-2F69-173E-46721908793E}"/>
                  </a:ext>
                </a:extLst>
              </p:cNvPr>
              <p:cNvSpPr/>
              <p:nvPr/>
            </p:nvSpPr>
            <p:spPr>
              <a:xfrm>
                <a:off x="4333204" y="1746323"/>
                <a:ext cx="989999" cy="6370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RUSSIA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331BC2A-3C10-A8EB-04A0-1BFE34FF0BA3}"/>
                  </a:ext>
                </a:extLst>
              </p:cNvPr>
              <p:cNvSpPr/>
              <p:nvPr/>
            </p:nvSpPr>
            <p:spPr>
              <a:xfrm>
                <a:off x="5740222" y="4332694"/>
                <a:ext cx="989999" cy="119887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RUSSIA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F5766AF-1B32-826B-792D-031346E20CD7}"/>
                  </a:ext>
                </a:extLst>
              </p:cNvPr>
              <p:cNvSpPr/>
              <p:nvPr/>
            </p:nvSpPr>
            <p:spPr>
              <a:xfrm>
                <a:off x="4638258" y="4950904"/>
                <a:ext cx="989999" cy="58066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EUROPE</a:t>
                </a: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133136B8-1536-B585-E48D-A57F6FF7B534}"/>
                </a:ext>
              </a:extLst>
            </p:cNvPr>
            <p:cNvGrpSpPr/>
            <p:nvPr/>
          </p:nvGrpSpPr>
          <p:grpSpPr>
            <a:xfrm>
              <a:off x="-13081" y="5902716"/>
              <a:ext cx="6743301" cy="2893867"/>
              <a:chOff x="-13081" y="5902716"/>
              <a:chExt cx="6743301" cy="289386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E635E12-9542-85C7-35E6-09C85BC95F5D}"/>
                  </a:ext>
                </a:extLst>
              </p:cNvPr>
              <p:cNvGrpSpPr/>
              <p:nvPr/>
            </p:nvGrpSpPr>
            <p:grpSpPr>
              <a:xfrm>
                <a:off x="602482" y="7833814"/>
                <a:ext cx="4289645" cy="962769"/>
                <a:chOff x="678819" y="10044395"/>
                <a:chExt cx="4742154" cy="1482508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4C72737E-9F91-83B9-12BB-D00D12E03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57746" y="10928139"/>
                  <a:ext cx="76322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23698B5B-51CE-D0B3-848F-8C5E24FDAD98}"/>
                    </a:ext>
                  </a:extLst>
                </p:cNvPr>
                <p:cNvGrpSpPr/>
                <p:nvPr/>
              </p:nvGrpSpPr>
              <p:grpSpPr>
                <a:xfrm>
                  <a:off x="2081998" y="10044395"/>
                  <a:ext cx="2697916" cy="1482508"/>
                  <a:chOff x="2058734" y="11773836"/>
                  <a:chExt cx="2765240" cy="338841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6584249-A41D-2BE5-18A0-862874042CBE}"/>
                      </a:ext>
                    </a:extLst>
                  </p:cNvPr>
                  <p:cNvSpPr/>
                  <p:nvPr/>
                </p:nvSpPr>
                <p:spPr>
                  <a:xfrm>
                    <a:off x="2058734" y="11978351"/>
                    <a:ext cx="1121745" cy="134326"/>
                  </a:xfrm>
                  <a:prstGeom prst="rect">
                    <a:avLst/>
                  </a:prstGeom>
                  <a:pattFill prst="dkUpDiag">
                    <a:fgClr>
                      <a:srgbClr val="FFFF00"/>
                    </a:fgClr>
                    <a:bgClr>
                      <a:srgbClr val="00B0F0"/>
                    </a:bgClr>
                  </a:patt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6980F18-C788-7314-03FF-AD576BBD8BCE}"/>
                      </a:ext>
                    </a:extLst>
                  </p:cNvPr>
                  <p:cNvSpPr txBox="1"/>
                  <p:nvPr/>
                </p:nvSpPr>
                <p:spPr>
                  <a:xfrm>
                    <a:off x="3525022" y="11773836"/>
                    <a:ext cx="1298952" cy="1949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sz="1000" b="1" i="1" dirty="0"/>
                      <a:t>Fixed: Nunavut, Canada</a:t>
                    </a:r>
                  </a:p>
                  <a:p>
                    <a:pPr algn="ctr"/>
                    <a:r>
                      <a:rPr lang="en-CA" sz="1000" b="1" dirty="0"/>
                      <a:t>8 </a:t>
                    </a:r>
                    <a:r>
                      <a:rPr lang="en-CA" sz="1000" b="1" dirty="0" err="1"/>
                      <a:t>kyrs</a:t>
                    </a:r>
                    <a:endParaRPr lang="en-CA" sz="1000" b="1" dirty="0"/>
                  </a:p>
                </p:txBody>
              </p:sp>
            </p:grp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FBB73C6C-3461-A846-8402-D16975880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819" y="10928139"/>
                  <a:ext cx="1380952" cy="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5" name="Google Shape;242;g23dde3b941f_0_7">
                <a:extLst>
                  <a:ext uri="{FF2B5EF4-FFF2-40B4-BE49-F238E27FC236}">
                    <a16:creationId xmlns:a16="http://schemas.microsoft.com/office/drawing/2014/main" id="{51FC59CE-30D2-03D2-365B-CA1CD84A78AF}"/>
                  </a:ext>
                </a:extLst>
              </p:cNvPr>
              <p:cNvSpPr txBox="1"/>
              <p:nvPr/>
            </p:nvSpPr>
            <p:spPr>
              <a:xfrm>
                <a:off x="-13081" y="5902716"/>
                <a:ext cx="499105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CA" sz="2100" b="1" dirty="0">
                    <a:solidFill>
                      <a:schemeClr val="dk1"/>
                    </a:solidFill>
                  </a:rPr>
                  <a:t>C</a:t>
                </a:r>
                <a:r>
                  <a:rPr lang="en-CA" sz="21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97E01ABF-6147-26DE-0495-6BFDD1FD4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849" y="6306928"/>
                <a:ext cx="4293259" cy="21516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A8E3516-7733-3393-BDEC-1BB10CD43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8143" y="7204991"/>
                <a:ext cx="2948107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32443F8B-1DEA-8CD2-0E98-0130011B5143}"/>
                  </a:ext>
                </a:extLst>
              </p:cNvPr>
              <p:cNvGrpSpPr/>
              <p:nvPr/>
            </p:nvGrpSpPr>
            <p:grpSpPr>
              <a:xfrm>
                <a:off x="283848" y="6157007"/>
                <a:ext cx="6446372" cy="2639023"/>
                <a:chOff x="283848" y="6157007"/>
                <a:chExt cx="6446372" cy="2639023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EC066ED-F08A-23C2-61B2-7DB9C746F3A1}"/>
                    </a:ext>
                  </a:extLst>
                </p:cNvPr>
                <p:cNvSpPr/>
                <p:nvPr/>
              </p:nvSpPr>
              <p:spPr>
                <a:xfrm>
                  <a:off x="283848" y="6157007"/>
                  <a:ext cx="1222317" cy="263902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ALASKA</a:t>
                  </a:r>
                </a:p>
                <a:p>
                  <a:pPr algn="ctr"/>
                  <a:r>
                    <a:rPr lang="en-CA" i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C. </a:t>
                  </a:r>
                  <a:r>
                    <a:rPr lang="en-CA" i="1" dirty="0" err="1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tetragona</a:t>
                  </a:r>
                  <a:endParaRPr lang="en-CA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E5300C9-BDAB-5539-8CC4-F598891736FF}"/>
                    </a:ext>
                  </a:extLst>
                </p:cNvPr>
                <p:cNvSpPr/>
                <p:nvPr/>
              </p:nvSpPr>
              <p:spPr>
                <a:xfrm>
                  <a:off x="4502086" y="7159193"/>
                  <a:ext cx="989999" cy="161399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EUROPE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F9207F5D-C914-86D1-380F-88320F957128}"/>
                    </a:ext>
                  </a:extLst>
                </p:cNvPr>
                <p:cNvSpPr/>
                <p:nvPr/>
              </p:nvSpPr>
              <p:spPr>
                <a:xfrm>
                  <a:off x="5740221" y="6328444"/>
                  <a:ext cx="989999" cy="243836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RUSSIA</a:t>
                  </a: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10F0F9F5-90B3-9961-77D2-3370FE5A900E}"/>
                    </a:ext>
                  </a:extLst>
                </p:cNvPr>
                <p:cNvSpPr/>
                <p:nvPr/>
              </p:nvSpPr>
              <p:spPr>
                <a:xfrm>
                  <a:off x="3192509" y="8414362"/>
                  <a:ext cx="990000" cy="381668"/>
                </a:xfrm>
                <a:prstGeom prst="rect">
                  <a:avLst/>
                </a:prstGeom>
                <a:pattFill prst="dkUpDiag">
                  <a:fgClr>
                    <a:srgbClr val="FFFF00"/>
                  </a:fgClr>
                  <a:bgClr>
                    <a:srgbClr val="00B0F0"/>
                  </a:bgClr>
                </a:patt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CD6518D9-CBE2-E06E-A4A1-7755A379A883}"/>
                    </a:ext>
                  </a:extLst>
                </p:cNvPr>
                <p:cNvSpPr txBox="1"/>
                <p:nvPr/>
              </p:nvSpPr>
              <p:spPr>
                <a:xfrm>
                  <a:off x="1771314" y="7817309"/>
                  <a:ext cx="114639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000" b="1" i="1" dirty="0"/>
                    <a:t>Fixed: NWT, Canada</a:t>
                  </a:r>
                </a:p>
                <a:p>
                  <a:pPr algn="ctr"/>
                  <a:r>
                    <a:rPr lang="en-CA" sz="1000" b="1" dirty="0"/>
                    <a:t>8 </a:t>
                  </a:r>
                  <a:r>
                    <a:rPr lang="en-CA" sz="1000" b="1" dirty="0" err="1"/>
                    <a:t>kyrs</a:t>
                  </a:r>
                  <a:endParaRPr lang="en-CA" sz="1000" b="1" dirty="0"/>
                </a:p>
              </p:txBody>
            </p:sp>
            <p:cxnSp>
              <p:nvCxnSpPr>
                <p:cNvPr id="200" name="Straight Arrow Connector 199">
                  <a:extLst>
                    <a:ext uri="{FF2B5EF4-FFF2-40B4-BE49-F238E27FC236}">
                      <a16:creationId xmlns:a16="http://schemas.microsoft.com/office/drawing/2014/main" id="{48A06615-313A-DDB7-DF4C-ABFC92EDE373}"/>
                    </a:ext>
                  </a:extLst>
                </p:cNvPr>
                <p:cNvCxnSpPr>
                  <a:stCxn id="18" idx="3"/>
                  <a:endCxn id="193" idx="1"/>
                </p:cNvCxnSpPr>
                <p:nvPr/>
              </p:nvCxnSpPr>
              <p:spPr>
                <a:xfrm flipV="1">
                  <a:off x="2861767" y="8605196"/>
                  <a:ext cx="330742" cy="5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989ACB0B-553C-FB65-077C-C604E3AD5270}"/>
                </a:ext>
              </a:extLst>
            </p:cNvPr>
            <p:cNvGrpSpPr/>
            <p:nvPr/>
          </p:nvGrpSpPr>
          <p:grpSpPr>
            <a:xfrm>
              <a:off x="256921" y="9378087"/>
              <a:ext cx="6538282" cy="2660148"/>
              <a:chOff x="256921" y="9378087"/>
              <a:chExt cx="6538282" cy="2660148"/>
            </a:xfrm>
          </p:grpSpPr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78B98DB3-D260-920C-5280-A6EDAD06B1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0404" y="10767375"/>
                <a:ext cx="7697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9B6392FD-F66E-ADA0-EEEC-88C135B7CEF9}"/>
                  </a:ext>
                </a:extLst>
              </p:cNvPr>
              <p:cNvGrpSpPr/>
              <p:nvPr/>
            </p:nvGrpSpPr>
            <p:grpSpPr>
              <a:xfrm>
                <a:off x="575555" y="11054894"/>
                <a:ext cx="5406144" cy="962769"/>
                <a:chOff x="678819" y="10044395"/>
                <a:chExt cx="5976431" cy="1482508"/>
              </a:xfrm>
            </p:grpSpPr>
            <p:cxnSp>
              <p:nvCxnSpPr>
                <p:cNvPr id="259" name="Straight Arrow Connector 258">
                  <a:extLst>
                    <a:ext uri="{FF2B5EF4-FFF2-40B4-BE49-F238E27FC236}">
                      <a16:creationId xmlns:a16="http://schemas.microsoft.com/office/drawing/2014/main" id="{75223364-DD10-9934-C6AD-23A723863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57745" y="10912799"/>
                  <a:ext cx="1997505" cy="153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C1CEF5B5-63E2-CB78-B3A6-BC98A7967635}"/>
                    </a:ext>
                  </a:extLst>
                </p:cNvPr>
                <p:cNvGrpSpPr/>
                <p:nvPr/>
              </p:nvGrpSpPr>
              <p:grpSpPr>
                <a:xfrm>
                  <a:off x="2081998" y="10044395"/>
                  <a:ext cx="2697916" cy="1482508"/>
                  <a:chOff x="2058734" y="11773836"/>
                  <a:chExt cx="2765240" cy="338841"/>
                </a:xfrm>
              </p:grpSpPr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DD91F14F-5C66-4E3B-8484-124844E1BFFE}"/>
                      </a:ext>
                    </a:extLst>
                  </p:cNvPr>
                  <p:cNvSpPr/>
                  <p:nvPr/>
                </p:nvSpPr>
                <p:spPr>
                  <a:xfrm>
                    <a:off x="2058734" y="11978351"/>
                    <a:ext cx="1121745" cy="134326"/>
                  </a:xfrm>
                  <a:prstGeom prst="rect">
                    <a:avLst/>
                  </a:prstGeom>
                  <a:pattFill prst="dkUpDiag">
                    <a:fgClr>
                      <a:srgbClr val="FFFF00"/>
                    </a:fgClr>
                    <a:bgClr>
                      <a:srgbClr val="00B0F0"/>
                    </a:bgClr>
                  </a:patt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52D417D-919B-7683-5365-13F96A918236}"/>
                      </a:ext>
                    </a:extLst>
                  </p:cNvPr>
                  <p:cNvSpPr txBox="1"/>
                  <p:nvPr/>
                </p:nvSpPr>
                <p:spPr>
                  <a:xfrm>
                    <a:off x="3525022" y="11773836"/>
                    <a:ext cx="1298952" cy="1949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sz="1000" b="1" i="1" dirty="0"/>
                      <a:t>Fixed: Nunavut, Canada</a:t>
                    </a:r>
                  </a:p>
                  <a:p>
                    <a:pPr algn="ctr"/>
                    <a:r>
                      <a:rPr lang="en-CA" sz="1000" b="1" dirty="0"/>
                      <a:t>9 </a:t>
                    </a:r>
                    <a:r>
                      <a:rPr lang="en-CA" sz="1000" b="1" dirty="0" err="1"/>
                      <a:t>kyrs</a:t>
                    </a:r>
                    <a:endParaRPr lang="en-CA" sz="1000" b="1" dirty="0"/>
                  </a:p>
                </p:txBody>
              </p:sp>
            </p:grpSp>
            <p:cxnSp>
              <p:nvCxnSpPr>
                <p:cNvPr id="261" name="Straight Arrow Connector 260">
                  <a:extLst>
                    <a:ext uri="{FF2B5EF4-FFF2-40B4-BE49-F238E27FC236}">
                      <a16:creationId xmlns:a16="http://schemas.microsoft.com/office/drawing/2014/main" id="{FD628F82-64C4-E7AF-94CE-A9ADEBE70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819" y="10928139"/>
                  <a:ext cx="1380952" cy="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565BA042-5A2B-2BE0-148D-DB417EA0D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9922" y="9528008"/>
                <a:ext cx="4435282" cy="2982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04BC9332-566D-8425-5221-737DB2464A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849" y="10769286"/>
                <a:ext cx="3105237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3C2F5BA0-B972-7C91-A622-E12981355700}"/>
                  </a:ext>
                </a:extLst>
              </p:cNvPr>
              <p:cNvGrpSpPr/>
              <p:nvPr/>
            </p:nvGrpSpPr>
            <p:grpSpPr>
              <a:xfrm>
                <a:off x="256921" y="9378087"/>
                <a:ext cx="6538282" cy="2660148"/>
                <a:chOff x="283848" y="6157007"/>
                <a:chExt cx="6538282" cy="2660148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432A398E-6638-470A-1BC3-F3B8E79B1437}"/>
                    </a:ext>
                  </a:extLst>
                </p:cNvPr>
                <p:cNvSpPr/>
                <p:nvPr/>
              </p:nvSpPr>
              <p:spPr>
                <a:xfrm>
                  <a:off x="283848" y="6157007"/>
                  <a:ext cx="1222317" cy="263902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ALASKA</a:t>
                  </a:r>
                </a:p>
                <a:p>
                  <a:pPr algn="ctr"/>
                  <a:r>
                    <a:rPr lang="en-CA" i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C. </a:t>
                  </a:r>
                  <a:r>
                    <a:rPr lang="en-CA" i="1" dirty="0" err="1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tetragona</a:t>
                  </a:r>
                  <a:endParaRPr lang="en-CA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BA96E383-E427-9C02-007D-E855D373C3EB}"/>
                    </a:ext>
                  </a:extLst>
                </p:cNvPr>
                <p:cNvSpPr/>
                <p:nvPr/>
              </p:nvSpPr>
              <p:spPr>
                <a:xfrm>
                  <a:off x="5832131" y="6317686"/>
                  <a:ext cx="989999" cy="249946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EUROPE</a:t>
                  </a:r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F1B36983-7BDF-9EDC-6A41-53CE39A029ED}"/>
                    </a:ext>
                  </a:extLst>
                </p:cNvPr>
                <p:cNvSpPr/>
                <p:nvPr/>
              </p:nvSpPr>
              <p:spPr>
                <a:xfrm>
                  <a:off x="3192509" y="8414362"/>
                  <a:ext cx="990000" cy="381668"/>
                </a:xfrm>
                <a:prstGeom prst="rect">
                  <a:avLst/>
                </a:prstGeom>
                <a:pattFill prst="dkUpDiag">
                  <a:fgClr>
                    <a:srgbClr val="FFFF00"/>
                  </a:fgClr>
                  <a:bgClr>
                    <a:srgbClr val="00B0F0"/>
                  </a:bgClr>
                </a:patt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43DB0E3C-4999-0AB3-E4C0-998D60B06118}"/>
                    </a:ext>
                  </a:extLst>
                </p:cNvPr>
                <p:cNvSpPr txBox="1"/>
                <p:nvPr/>
              </p:nvSpPr>
              <p:spPr>
                <a:xfrm>
                  <a:off x="1771314" y="7817309"/>
                  <a:ext cx="114639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000" b="1" i="1" dirty="0"/>
                    <a:t>Fixed: NWT, Canada</a:t>
                  </a:r>
                </a:p>
                <a:p>
                  <a:pPr algn="ctr"/>
                  <a:r>
                    <a:rPr lang="en-CA" sz="1000" b="1" dirty="0"/>
                    <a:t>7 </a:t>
                  </a:r>
                  <a:r>
                    <a:rPr lang="en-CA" sz="1000" b="1" dirty="0" err="1"/>
                    <a:t>kyrs</a:t>
                  </a:r>
                  <a:endParaRPr lang="en-CA" sz="1000" b="1" dirty="0"/>
                </a:p>
              </p:txBody>
            </p: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632A7AE2-73D1-DEF0-1F6A-D3B362C4046F}"/>
                    </a:ext>
                  </a:extLst>
                </p:cNvPr>
                <p:cNvCxnSpPr>
                  <a:stCxn id="262" idx="3"/>
                  <a:endCxn id="256" idx="1"/>
                </p:cNvCxnSpPr>
                <p:nvPr/>
              </p:nvCxnSpPr>
              <p:spPr>
                <a:xfrm flipV="1">
                  <a:off x="2861767" y="8605196"/>
                  <a:ext cx="330742" cy="55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04E633CC-EA1E-2946-AB57-704E0AADB9A3}"/>
                  </a:ext>
                </a:extLst>
              </p:cNvPr>
              <p:cNvSpPr/>
              <p:nvPr/>
            </p:nvSpPr>
            <p:spPr>
              <a:xfrm>
                <a:off x="4540404" y="10770773"/>
                <a:ext cx="990000" cy="124633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GREENLAND</a:t>
                </a:r>
              </a:p>
            </p:txBody>
          </p:sp>
        </p:grp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F00C631B-C3BC-9A74-1AE0-DEA3998D9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9748" y="11407825"/>
              <a:ext cx="373701" cy="107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F0D3121-6B37-6D52-6958-9C8AD1D34ED6}"/>
              </a:ext>
            </a:extLst>
          </p:cNvPr>
          <p:cNvGrpSpPr/>
          <p:nvPr/>
        </p:nvGrpSpPr>
        <p:grpSpPr>
          <a:xfrm>
            <a:off x="-68579" y="-101795"/>
            <a:ext cx="6926580" cy="6540695"/>
            <a:chOff x="-69686" y="-119216"/>
            <a:chExt cx="7038303" cy="76600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4D54C2B-146E-A359-DE1A-C6E67BC71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7021" y="5149557"/>
              <a:ext cx="8918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BBFB54D-8BDA-CEF7-194A-681301747B49}"/>
                </a:ext>
              </a:extLst>
            </p:cNvPr>
            <p:cNvGrpSpPr/>
            <p:nvPr/>
          </p:nvGrpSpPr>
          <p:grpSpPr>
            <a:xfrm>
              <a:off x="-69686" y="-119216"/>
              <a:ext cx="6927686" cy="7660066"/>
              <a:chOff x="-106702" y="1629842"/>
              <a:chExt cx="7441457" cy="3234721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7B6503D-2A19-A597-BD14-1EBB7C06AA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8324" y="4078492"/>
                <a:ext cx="95794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0" name="Google Shape;190;g2103ddd2185_0_16"/>
              <p:cNvSpPr txBox="1"/>
              <p:nvPr/>
            </p:nvSpPr>
            <p:spPr>
              <a:xfrm>
                <a:off x="-106702" y="1629842"/>
                <a:ext cx="5379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lang="en-CA" sz="21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A.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A342A5-5767-E4A0-B1A5-D3B5F362FC90}"/>
                  </a:ext>
                </a:extLst>
              </p:cNvPr>
              <p:cNvGrpSpPr/>
              <p:nvPr/>
            </p:nvGrpSpPr>
            <p:grpSpPr>
              <a:xfrm>
                <a:off x="34439" y="1836576"/>
                <a:ext cx="7300316" cy="3021341"/>
                <a:chOff x="499712" y="8340987"/>
                <a:chExt cx="7093251" cy="405410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D613B469-CC09-1EAE-344A-F8E8D2EAAD71}"/>
                    </a:ext>
                  </a:extLst>
                </p:cNvPr>
                <p:cNvGrpSpPr/>
                <p:nvPr/>
              </p:nvGrpSpPr>
              <p:grpSpPr>
                <a:xfrm>
                  <a:off x="499712" y="8340987"/>
                  <a:ext cx="6532136" cy="3068448"/>
                  <a:chOff x="1131005" y="9220907"/>
                  <a:chExt cx="1700505" cy="2041806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D1DE6123-522D-ED21-7A5A-BC9FF5983AE2}"/>
                      </a:ext>
                    </a:extLst>
                  </p:cNvPr>
                  <p:cNvGrpSpPr/>
                  <p:nvPr/>
                </p:nvGrpSpPr>
                <p:grpSpPr>
                  <a:xfrm>
                    <a:off x="1134339" y="9490523"/>
                    <a:ext cx="1697171" cy="1772190"/>
                    <a:chOff x="-394783" y="9110533"/>
                    <a:chExt cx="6195549" cy="3958319"/>
                  </a:xfrm>
                </p:grpSpPr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389821E9-E22C-9FD4-8674-6F558397A5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394" y="9110534"/>
                      <a:ext cx="1849437" cy="3937374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ALASKA</a:t>
                      </a:r>
                    </a:p>
                    <a:p>
                      <a:pPr algn="ctr"/>
                      <a:r>
                        <a:rPr lang="en-CA" i="1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C. </a:t>
                      </a:r>
                      <a:r>
                        <a:rPr lang="en-CA" i="1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tetragona</a:t>
                      </a:r>
                      <a:endParaRPr lang="en-CA" i="1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040D8EB0-F295-A7AA-30E9-2373A22DC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1011" y="10635908"/>
                      <a:ext cx="249755" cy="2412000"/>
                    </a:xfrm>
                    <a:prstGeom prst="rect">
                      <a:avLst/>
                    </a:prstGeom>
                    <a:solidFill>
                      <a:srgbClr val="7030A0"/>
                    </a:solidFill>
                    <a:ln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A" dirty="0"/>
                        <a:t>SAXIM</a:t>
                      </a:r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ED7CFEC2-80F4-D8CC-EAB8-4D59BCF15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94783" y="9110533"/>
                      <a:ext cx="1051601" cy="3947617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solidFill>
                        <a:srgbClr val="92D050"/>
                      </a:solidFill>
                    </a:ln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</a:t>
                      </a:r>
                    </a:p>
                    <a:p>
                      <a:pPr algn="ctr"/>
                      <a:r>
                        <a: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  <a:p>
                      <a:pPr algn="ctr"/>
                      <a:r>
                        <a: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</a:t>
                      </a:r>
                    </a:p>
                    <a:p>
                      <a:pPr algn="ctr"/>
                      <a:r>
                        <a: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</a:t>
                      </a:r>
                    </a:p>
                    <a:p>
                      <a:pPr algn="ctr"/>
                      <a:r>
                        <a: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</a:t>
                      </a:r>
                    </a:p>
                    <a:p>
                      <a:pPr algn="ctr"/>
                      <a:r>
                        <a: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</a:t>
                      </a:r>
                    </a:p>
                    <a:p>
                      <a:pPr algn="ctr"/>
                      <a:r>
                        <a: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</a:t>
                      </a:r>
                    </a:p>
                    <a:p>
                      <a:pPr algn="ctr"/>
                      <a:r>
                        <a: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</a:t>
                      </a:r>
                    </a:p>
                    <a:p>
                      <a:pPr algn="ctr"/>
                      <a:r>
                        <a: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  <a:p>
                      <a:pPr algn="ctr"/>
                      <a:r>
                        <a: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</a:t>
                      </a:r>
                    </a:p>
                    <a:p>
                      <a:pPr algn="ctr"/>
                      <a:r>
                        <a: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</a:t>
                      </a:r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BE7DF1E7-3778-E24F-5269-66C31FC02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4114" y="11711994"/>
                      <a:ext cx="701871" cy="1346157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A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RUS</a:t>
                      </a: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C4DB6F6C-62BB-F8B7-DA42-7575C9F5E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2789" y="12302432"/>
                      <a:ext cx="757755" cy="76642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FF00"/>
                      </a:solidFill>
                    </a:ln>
                  </p:spPr>
                  <p:style>
                    <a:lnRef idx="1">
                      <a:schemeClr val="accent4"/>
                    </a:lnRef>
                    <a:fillRef idx="3">
                      <a:schemeClr val="accent4"/>
                    </a:fillRef>
                    <a:effectRef idx="2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A" sz="12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EUR</a:t>
                      </a:r>
                    </a:p>
                  </p:txBody>
                </p:sp>
              </p:grp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37CACF1-2E44-C4C3-4152-FCB17D0CC25A}"/>
                      </a:ext>
                    </a:extLst>
                  </p:cNvPr>
                  <p:cNvSpPr/>
                  <p:nvPr/>
                </p:nvSpPr>
                <p:spPr>
                  <a:xfrm>
                    <a:off x="1131005" y="9220907"/>
                    <a:ext cx="1700505" cy="25979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/>
                      <a:t>Ancestral</a:t>
                    </a: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CE991DD-7136-A0AC-1F8C-8E242EBE295A}"/>
                    </a:ext>
                  </a:extLst>
                </p:cNvPr>
                <p:cNvSpPr txBox="1"/>
                <p:nvPr/>
              </p:nvSpPr>
              <p:spPr>
                <a:xfrm>
                  <a:off x="525267" y="11451101"/>
                  <a:ext cx="110655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000" i="1" dirty="0"/>
                    <a:t>C. </a:t>
                  </a:r>
                  <a:r>
                    <a:rPr lang="en-CA" sz="1000" i="1" dirty="0" err="1"/>
                    <a:t>mertensiana</a:t>
                  </a:r>
                  <a:endParaRPr lang="en-CA" sz="1000" i="1" dirty="0"/>
                </a:p>
                <a:p>
                  <a:pPr algn="ctr"/>
                  <a:r>
                    <a:rPr lang="en-CA" sz="1000" dirty="0"/>
                    <a:t>N= ~800k</a:t>
                  </a:r>
                </a:p>
                <a:p>
                  <a:pPr algn="ctr"/>
                  <a:r>
                    <a:rPr lang="en-CA" sz="1000" dirty="0"/>
                    <a:t>18.6 MYA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CDAF32B-402C-B12B-7E70-D0178143C83A}"/>
                    </a:ext>
                  </a:extLst>
                </p:cNvPr>
                <p:cNvSpPr txBox="1"/>
                <p:nvPr/>
              </p:nvSpPr>
              <p:spPr>
                <a:xfrm>
                  <a:off x="4792495" y="11452818"/>
                  <a:ext cx="148363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000" i="1" dirty="0"/>
                    <a:t>Europe</a:t>
                  </a:r>
                </a:p>
                <a:p>
                  <a:pPr algn="ctr"/>
                  <a:r>
                    <a:rPr lang="en-CA" sz="1000" dirty="0"/>
                    <a:t>N= ~500k</a:t>
                  </a:r>
                </a:p>
                <a:p>
                  <a:pPr algn="ctr"/>
                  <a:r>
                    <a:rPr lang="en-CA" sz="1000" dirty="0"/>
                    <a:t>600 </a:t>
                  </a:r>
                  <a:r>
                    <a:rPr lang="en-CA" sz="1000" dirty="0" err="1"/>
                    <a:t>kyrs</a:t>
                  </a:r>
                  <a:endParaRPr lang="en-CA" sz="1000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064E98-48E6-BBCC-0449-142231AC676E}"/>
                    </a:ext>
                  </a:extLst>
                </p:cNvPr>
                <p:cNvSpPr txBox="1"/>
                <p:nvPr/>
              </p:nvSpPr>
              <p:spPr>
                <a:xfrm>
                  <a:off x="5877381" y="11460018"/>
                  <a:ext cx="92896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000" i="1" dirty="0"/>
                    <a:t>Russia</a:t>
                  </a:r>
                </a:p>
                <a:p>
                  <a:pPr algn="ctr"/>
                  <a:r>
                    <a:rPr lang="en-CA" sz="1000" dirty="0"/>
                    <a:t>N=450k</a:t>
                  </a:r>
                  <a:br>
                    <a:rPr lang="en-CA" sz="1000" dirty="0"/>
                  </a:br>
                  <a:r>
                    <a:rPr lang="en-CA" sz="1000" dirty="0"/>
                    <a:t>1.4 MYA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7BFEC16-7E03-E0B1-4466-A83DD7711EFD}"/>
                    </a:ext>
                  </a:extLst>
                </p:cNvPr>
                <p:cNvSpPr txBox="1"/>
                <p:nvPr/>
              </p:nvSpPr>
              <p:spPr>
                <a:xfrm>
                  <a:off x="1890914" y="11451101"/>
                  <a:ext cx="148363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000" i="1" dirty="0"/>
                    <a:t>Alaska</a:t>
                  </a:r>
                </a:p>
                <a:p>
                  <a:pPr algn="ctr"/>
                  <a:r>
                    <a:rPr lang="en-CA" sz="1000" dirty="0"/>
                    <a:t>N= ~2 M</a:t>
                  </a:r>
                </a:p>
                <a:p>
                  <a:pPr algn="ctr"/>
                  <a:r>
                    <a:rPr lang="en-CA" sz="1000" dirty="0"/>
                    <a:t>18.6 MYA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416D69C-3023-0B25-7CE8-EB5D9EE0ED61}"/>
                    </a:ext>
                  </a:extLst>
                </p:cNvPr>
                <p:cNvSpPr txBox="1"/>
                <p:nvPr/>
              </p:nvSpPr>
              <p:spPr>
                <a:xfrm>
                  <a:off x="6390584" y="11445237"/>
                  <a:ext cx="1202379" cy="9498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000" dirty="0"/>
                    <a:t>Spp</a:t>
                  </a:r>
                  <a:r>
                    <a:rPr lang="en-CA" sz="1000" i="1" dirty="0"/>
                    <a:t>.</a:t>
                  </a:r>
                </a:p>
                <a:p>
                  <a:pPr algn="ctr"/>
                  <a:r>
                    <a:rPr lang="en-CA" sz="1000" i="1" dirty="0" err="1"/>
                    <a:t>saximontana</a:t>
                  </a:r>
                  <a:endParaRPr lang="en-CA" sz="1000" i="1" dirty="0"/>
                </a:p>
                <a:p>
                  <a:pPr algn="ctr"/>
                  <a:r>
                    <a:rPr lang="en-CA" sz="1000" dirty="0"/>
                    <a:t>N= ~19k</a:t>
                  </a:r>
                </a:p>
                <a:p>
                  <a:pPr algn="ctr"/>
                  <a:r>
                    <a:rPr lang="en-CA" sz="1000" dirty="0"/>
                    <a:t>6.7 MYA</a:t>
                  </a:r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3310EF9A-8C09-7BFA-265A-E4E46130FC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40380" y="2895837"/>
                <a:ext cx="3446401" cy="7567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C650B43A-9A0D-3FC0-217E-16FF3DC10C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731" y="3444780"/>
                <a:ext cx="2686849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D473CBD-CDF9-7938-4632-B202F3C730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2842" y="3726290"/>
                <a:ext cx="2698009" cy="15098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6AB33B-16F0-2129-388D-A13F0E1F00FC}"/>
                  </a:ext>
                </a:extLst>
              </p:cNvPr>
              <p:cNvSpPr/>
              <p:nvPr/>
            </p:nvSpPr>
            <p:spPr>
              <a:xfrm>
                <a:off x="3666370" y="4047675"/>
                <a:ext cx="464826" cy="65172"/>
              </a:xfrm>
              <a:prstGeom prst="rect">
                <a:avLst/>
              </a:prstGeom>
              <a:pattFill prst="dkUpDiag">
                <a:fgClr>
                  <a:srgbClr val="FFFF00"/>
                </a:fgClr>
                <a:bgClr>
                  <a:srgbClr val="00B0F0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AE68E8-7408-15F6-3A68-0C60BF3DEF1F}"/>
                  </a:ext>
                </a:extLst>
              </p:cNvPr>
              <p:cNvSpPr txBox="1"/>
              <p:nvPr/>
            </p:nvSpPr>
            <p:spPr>
              <a:xfrm>
                <a:off x="4138324" y="4154402"/>
                <a:ext cx="904587" cy="70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 i="1" dirty="0"/>
                  <a:t>Greenland</a:t>
                </a:r>
              </a:p>
              <a:p>
                <a:pPr algn="ctr"/>
                <a:r>
                  <a:rPr lang="en-CA" sz="1000" dirty="0"/>
                  <a:t>N= ~25k</a:t>
                </a:r>
              </a:p>
              <a:p>
                <a:pPr algn="ctr"/>
                <a:r>
                  <a:rPr lang="en-CA" sz="1000" dirty="0"/>
                  <a:t>100 </a:t>
                </a:r>
                <a:r>
                  <a:rPr lang="en-CA" sz="1000" dirty="0" err="1"/>
                  <a:t>kyrs</a:t>
                </a:r>
                <a:endParaRPr lang="en-CA" sz="10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CF3A602-381E-D41A-B512-69B0BE6C1579}"/>
                  </a:ext>
                </a:extLst>
              </p:cNvPr>
              <p:cNvSpPr txBox="1"/>
              <p:nvPr/>
            </p:nvSpPr>
            <p:spPr>
              <a:xfrm>
                <a:off x="3492183" y="4161047"/>
                <a:ext cx="803135" cy="70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000" i="1" dirty="0"/>
                  <a:t>Canada</a:t>
                </a:r>
              </a:p>
              <a:p>
                <a:pPr algn="ctr"/>
                <a:r>
                  <a:rPr lang="en-CA" sz="1000" dirty="0"/>
                  <a:t>N= ~300k</a:t>
                </a:r>
              </a:p>
              <a:p>
                <a:pPr algn="ctr"/>
                <a:r>
                  <a:rPr lang="en-CA" sz="1000" dirty="0"/>
                  <a:t>8 </a:t>
                </a:r>
                <a:r>
                  <a:rPr lang="en-CA" sz="1000" dirty="0" err="1"/>
                  <a:t>kyrs</a:t>
                </a:r>
                <a:endParaRPr lang="en-CA" sz="1000" dirty="0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4049049-A269-D621-28A5-B91F548A4253}"/>
                  </a:ext>
                </a:extLst>
              </p:cNvPr>
              <p:cNvCxnSpPr/>
              <p:nvPr/>
            </p:nvCxnSpPr>
            <p:spPr>
              <a:xfrm>
                <a:off x="2391645" y="3854759"/>
                <a:ext cx="2008408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08FAEE5-7D88-8E38-DC17-3799CA0501B8}"/>
                  </a:ext>
                </a:extLst>
              </p:cNvPr>
              <p:cNvCxnSpPr/>
              <p:nvPr/>
            </p:nvCxnSpPr>
            <p:spPr>
              <a:xfrm>
                <a:off x="1657962" y="4049762"/>
                <a:ext cx="2008408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590E132-F440-C8A5-20A5-DA5B25731C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9514" y="4035722"/>
                <a:ext cx="272131" cy="4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7F503D-B548-BF21-5CE0-47B094E58BDC}"/>
                  </a:ext>
                </a:extLst>
              </p:cNvPr>
              <p:cNvSpPr/>
              <p:nvPr/>
            </p:nvSpPr>
            <p:spPr>
              <a:xfrm>
                <a:off x="4403327" y="3854759"/>
                <a:ext cx="94589" cy="26345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63A5D8-1DE0-48A2-F57C-A67212EE0C79}"/>
                </a:ext>
              </a:extLst>
            </p:cNvPr>
            <p:cNvSpPr txBox="1"/>
            <p:nvPr/>
          </p:nvSpPr>
          <p:spPr>
            <a:xfrm>
              <a:off x="6224887" y="4051330"/>
              <a:ext cx="743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/>
                <a:t>1.4 MYA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EF9663-8066-2B55-90C8-3C0A9B66FA74}"/>
                </a:ext>
              </a:extLst>
            </p:cNvPr>
            <p:cNvSpPr txBox="1"/>
            <p:nvPr/>
          </p:nvSpPr>
          <p:spPr>
            <a:xfrm>
              <a:off x="6224887" y="2808622"/>
              <a:ext cx="743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/>
                <a:t>6.7 MYA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3F3838-B4EE-1D0D-A7C0-50F88ACC0EFD}"/>
                </a:ext>
              </a:extLst>
            </p:cNvPr>
            <p:cNvSpPr txBox="1"/>
            <p:nvPr/>
          </p:nvSpPr>
          <p:spPr>
            <a:xfrm>
              <a:off x="6224887" y="4722222"/>
              <a:ext cx="743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/>
                <a:t>600 </a:t>
              </a:r>
              <a:r>
                <a:rPr lang="en-CA" sz="1000" dirty="0" err="1"/>
                <a:t>kYA</a:t>
              </a:r>
              <a:endParaRPr lang="en-CA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838E51-5FFE-CFDB-E2BC-0F42801E33BB}"/>
                </a:ext>
              </a:extLst>
            </p:cNvPr>
            <p:cNvSpPr txBox="1"/>
            <p:nvPr/>
          </p:nvSpPr>
          <p:spPr>
            <a:xfrm>
              <a:off x="6223229" y="5026448"/>
              <a:ext cx="743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/>
                <a:t>100 </a:t>
              </a:r>
              <a:r>
                <a:rPr lang="en-CA" sz="1000" dirty="0" err="1"/>
                <a:t>kYA</a:t>
              </a:r>
              <a:endParaRPr lang="en-CA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A3041B-BC24-D5F8-C2E5-14F4839E4E33}"/>
                </a:ext>
              </a:extLst>
            </p:cNvPr>
            <p:cNvSpPr txBox="1"/>
            <p:nvPr/>
          </p:nvSpPr>
          <p:spPr>
            <a:xfrm>
              <a:off x="6202313" y="5454134"/>
              <a:ext cx="743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/>
                <a:t>8 </a:t>
              </a:r>
              <a:r>
                <a:rPr lang="en-CA" sz="1000" dirty="0" err="1"/>
                <a:t>kYA</a:t>
              </a:r>
              <a:endParaRPr lang="en-CA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67CE97-012B-4749-E90E-69D7A8022F2E}"/>
                </a:ext>
              </a:extLst>
            </p:cNvPr>
            <p:cNvSpPr txBox="1"/>
            <p:nvPr/>
          </p:nvSpPr>
          <p:spPr>
            <a:xfrm>
              <a:off x="6194473" y="1025260"/>
              <a:ext cx="743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/>
                <a:t>18.6 MYA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2F90EC4-C0AD-1E4E-A861-A20AF3C0759F}"/>
              </a:ext>
            </a:extLst>
          </p:cNvPr>
          <p:cNvSpPr txBox="1"/>
          <p:nvPr/>
        </p:nvSpPr>
        <p:spPr>
          <a:xfrm rot="16200000">
            <a:off x="6054285" y="1669457"/>
            <a:ext cx="1059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Approximate Times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245</Words>
  <Application>Microsoft Office PowerPoint</Application>
  <PresentationFormat>Custom</PresentationFormat>
  <Paragraphs>101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Elphinstone</dc:creator>
  <cp:lastModifiedBy>celphin@student.ubc.ca</cp:lastModifiedBy>
  <cp:revision>13</cp:revision>
  <dcterms:modified xsi:type="dcterms:W3CDTF">2023-05-29T03:04:56Z</dcterms:modified>
</cp:coreProperties>
</file>