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57" r:id="rId5"/>
    <p:sldId id="261" r:id="rId6"/>
    <p:sldId id="260" r:id="rId7"/>
  </p:sldIdLst>
  <p:sldSz cx="6858000" cy="12599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jvT7BdJGiUxTciCdh1vXgRAeV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8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 err="1"/>
              <a:t>Popstats</a:t>
            </a:r>
            <a:endParaRPr dirty="0"/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Treemix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511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ABBA BABA</a:t>
            </a:r>
            <a:endParaRPr dirty="0"/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401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PCA</a:t>
            </a:r>
            <a:endParaRPr dirty="0"/>
          </a:p>
        </p:txBody>
      </p:sp>
      <p:sp>
        <p:nvSpPr>
          <p:cNvPr id="143" name="Google Shape;1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9213" y="1143000"/>
            <a:ext cx="167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 dirty="0"/>
              <a:t>PCA</a:t>
            </a:r>
            <a:endParaRPr dirty="0"/>
          </a:p>
        </p:txBody>
      </p:sp>
      <p:sp>
        <p:nvSpPr>
          <p:cNvPr id="143" name="Google Shape;1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540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Admixture </a:t>
            </a:r>
            <a:r>
              <a:rPr lang="en-CA" dirty="0" err="1"/>
              <a:t>Fst</a:t>
            </a:r>
            <a:r>
              <a:rPr lang="en-CA" dirty="0"/>
              <a:t> and Mantel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CA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47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-568288" y="4393939"/>
            <a:ext cx="7994577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308181" y="5270408"/>
            <a:ext cx="1067790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-2692194" y="3834514"/>
            <a:ext cx="1067790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514350" y="2062083"/>
            <a:ext cx="5829300" cy="438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857250" y="6617911"/>
            <a:ext cx="5143500" cy="304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467916" y="3141251"/>
            <a:ext cx="5915025" cy="524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467916" y="8432079"/>
            <a:ext cx="5915025" cy="275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3471863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72381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72381" y="3088748"/>
            <a:ext cx="2901255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72381" y="4602496"/>
            <a:ext cx="2901255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3471863" y="3088748"/>
            <a:ext cx="2915543" cy="1513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3471863" y="4602496"/>
            <a:ext cx="2915543" cy="67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waterfall chart&#10;&#10;Description automatically generated">
            <a:extLst>
              <a:ext uri="{FF2B5EF4-FFF2-40B4-BE49-F238E27FC236}">
                <a16:creationId xmlns:a16="http://schemas.microsoft.com/office/drawing/2014/main" id="{E25878FE-94F9-2AA1-EAC3-D5979BF5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043"/>
            <a:ext cx="6858000" cy="2914650"/>
          </a:xfrm>
          <a:prstGeom prst="rect">
            <a:avLst/>
          </a:prstGeom>
        </p:spPr>
      </p:pic>
      <p:grpSp>
        <p:nvGrpSpPr>
          <p:cNvPr id="89" name="Google Shape;89;p3"/>
          <p:cNvGrpSpPr/>
          <p:nvPr/>
        </p:nvGrpSpPr>
        <p:grpSpPr>
          <a:xfrm>
            <a:off x="98111" y="530884"/>
            <a:ext cx="6661777" cy="2330374"/>
            <a:chOff x="135298" y="3417659"/>
            <a:chExt cx="6661777" cy="2330374"/>
          </a:xfrm>
        </p:grpSpPr>
        <p:grpSp>
          <p:nvGrpSpPr>
            <p:cNvPr id="90" name="Google Shape;90;p3"/>
            <p:cNvGrpSpPr/>
            <p:nvPr/>
          </p:nvGrpSpPr>
          <p:grpSpPr>
            <a:xfrm>
              <a:off x="135298" y="3417659"/>
              <a:ext cx="6661777" cy="2330374"/>
              <a:chOff x="121673" y="1523079"/>
              <a:chExt cx="9176000" cy="3105508"/>
            </a:xfrm>
          </p:grpSpPr>
          <p:sp>
            <p:nvSpPr>
              <p:cNvPr id="92" name="Google Shape;92;p3"/>
              <p:cNvSpPr txBox="1"/>
              <p:nvPr/>
            </p:nvSpPr>
            <p:spPr>
              <a:xfrm>
                <a:off x="1947075" y="1523079"/>
                <a:ext cx="1541401" cy="348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CA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Alaska/Yukon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"/>
              <p:cNvSpPr txBox="1"/>
              <p:nvPr/>
            </p:nvSpPr>
            <p:spPr>
              <a:xfrm>
                <a:off x="8352973" y="1546029"/>
                <a:ext cx="944700" cy="348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CA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sz="1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"/>
              <p:cNvSpPr txBox="1"/>
              <p:nvPr/>
            </p:nvSpPr>
            <p:spPr>
              <a:xfrm>
                <a:off x="121673" y="3586387"/>
                <a:ext cx="2379300" cy="104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CA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Gentian Peak</a:t>
                </a:r>
                <a:endParaRPr sz="1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CA" sz="1100" b="0" i="1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C. </a:t>
                </a:r>
                <a:r>
                  <a:rPr lang="en-CA" sz="1100" b="0" i="1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tetragona</a:t>
                </a:r>
                <a:r>
                  <a:rPr lang="en-CA" sz="1100" b="0" i="1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en-CA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spp. </a:t>
                </a:r>
                <a:r>
                  <a:rPr lang="en-CA" sz="1100" b="0" i="1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saximontana</a:t>
                </a:r>
                <a:r>
                  <a:rPr lang="en-CA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endParaRPr sz="1181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 txBox="1"/>
              <p:nvPr/>
            </p:nvSpPr>
            <p:spPr>
              <a:xfrm>
                <a:off x="5713983" y="3669146"/>
                <a:ext cx="981454" cy="5741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CA" sz="11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Disko</a:t>
                </a:r>
                <a:r>
                  <a:rPr lang="en-CA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(DLG)</a:t>
                </a:r>
                <a:endParaRPr sz="11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 txBox="1"/>
              <p:nvPr/>
            </p:nvSpPr>
            <p:spPr>
              <a:xfrm>
                <a:off x="4429050" y="1545635"/>
                <a:ext cx="1304399" cy="348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CA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Ellesmere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 txBox="1"/>
              <p:nvPr/>
            </p:nvSpPr>
            <p:spPr>
              <a:xfrm>
                <a:off x="7554985" y="1535479"/>
                <a:ext cx="1304401" cy="348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-CA" sz="11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Europe</a:t>
                </a:r>
                <a:endParaRPr sz="11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1" name="Google Shape;101;p3"/>
            <p:cNvCxnSpPr>
              <a:cxnSpLocks/>
            </p:cNvCxnSpPr>
            <p:nvPr/>
          </p:nvCxnSpPr>
          <p:spPr>
            <a:xfrm flipH="1" flipV="1">
              <a:off x="771893" y="4914543"/>
              <a:ext cx="160895" cy="1135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" name="Google Shape;102;p3"/>
            <p:cNvCxnSpPr>
              <a:cxnSpLocks/>
            </p:cNvCxnSpPr>
            <p:nvPr/>
          </p:nvCxnSpPr>
          <p:spPr>
            <a:xfrm flipV="1">
              <a:off x="4681577" y="5170171"/>
              <a:ext cx="166228" cy="7330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3" name="Google Shape;103;p3"/>
            <p:cNvSpPr/>
            <p:nvPr/>
          </p:nvSpPr>
          <p:spPr>
            <a:xfrm rot="5400000">
              <a:off x="1893352" y="2559825"/>
              <a:ext cx="45844" cy="2288762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 rot="5400000">
              <a:off x="4867199" y="3180886"/>
              <a:ext cx="68166" cy="1042269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 rot="5400000">
              <a:off x="3744187" y="3137754"/>
              <a:ext cx="45844" cy="1117915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5400000">
              <a:off x="5780299" y="3332552"/>
              <a:ext cx="48777" cy="717501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 rot="5400000">
              <a:off x="6402510" y="3495642"/>
              <a:ext cx="45719" cy="402013"/>
            </a:xfrm>
            <a:prstGeom prst="leftBracket">
              <a:avLst>
                <a:gd name="adj" fmla="val 83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98;p3">
            <a:extLst>
              <a:ext uri="{FF2B5EF4-FFF2-40B4-BE49-F238E27FC236}">
                <a16:creationId xmlns:a16="http://schemas.microsoft.com/office/drawing/2014/main" id="{688687F3-29DA-D4F0-E0F5-F3603CBE8F50}"/>
              </a:ext>
            </a:extLst>
          </p:cNvPr>
          <p:cNvSpPr txBox="1"/>
          <p:nvPr/>
        </p:nvSpPr>
        <p:spPr>
          <a:xfrm>
            <a:off x="4397168" y="530884"/>
            <a:ext cx="946994" cy="261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Greenland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324D7F8A-903E-22D6-AD10-677D2C67C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1" y="3445534"/>
            <a:ext cx="3079916" cy="2771924"/>
          </a:xfrm>
          <a:prstGeom prst="rect">
            <a:avLst/>
          </a:prstGeom>
        </p:spPr>
      </p:pic>
      <p:pic>
        <p:nvPicPr>
          <p:cNvPr id="19" name="Picture 18" descr="Map&#10;&#10;Description automatically generated with medium confidence">
            <a:extLst>
              <a:ext uri="{FF2B5EF4-FFF2-40B4-BE49-F238E27FC236}">
                <a16:creationId xmlns:a16="http://schemas.microsoft.com/office/drawing/2014/main" id="{D3B75320-DE80-8344-36FC-26218C04F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908" y="3528070"/>
            <a:ext cx="3079916" cy="2771924"/>
          </a:xfrm>
          <a:prstGeom prst="rect">
            <a:avLst/>
          </a:prstGeom>
        </p:spPr>
      </p:pic>
      <p:pic>
        <p:nvPicPr>
          <p:cNvPr id="21" name="Picture 20" descr="Chart, map&#10;&#10;Description automatically generated with medium confidence">
            <a:extLst>
              <a:ext uri="{FF2B5EF4-FFF2-40B4-BE49-F238E27FC236}">
                <a16:creationId xmlns:a16="http://schemas.microsoft.com/office/drawing/2014/main" id="{E2E1CCD9-E9B5-7185-A297-7C03FB35A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979" y="8513346"/>
            <a:ext cx="3079916" cy="2771924"/>
          </a:xfrm>
          <a:prstGeom prst="rect">
            <a:avLst/>
          </a:prstGeom>
        </p:spPr>
      </p:pic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21BFBD8A-C9BB-7441-6C4E-7340A362DA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8764" y="5972383"/>
            <a:ext cx="3079916" cy="2771924"/>
          </a:xfrm>
          <a:prstGeom prst="rect">
            <a:avLst/>
          </a:prstGeom>
        </p:spPr>
      </p:pic>
      <p:pic>
        <p:nvPicPr>
          <p:cNvPr id="25" name="Picture 24" descr="A picture containing chart&#10;&#10;Description automatically generated">
            <a:extLst>
              <a:ext uri="{FF2B5EF4-FFF2-40B4-BE49-F238E27FC236}">
                <a16:creationId xmlns:a16="http://schemas.microsoft.com/office/drawing/2014/main" id="{19CB7F8F-CF21-2C06-C075-39C9B3D1B2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525" y="5929630"/>
            <a:ext cx="3079916" cy="2771924"/>
          </a:xfrm>
          <a:prstGeom prst="rect">
            <a:avLst/>
          </a:prstGeom>
        </p:spPr>
      </p:pic>
      <p:pic>
        <p:nvPicPr>
          <p:cNvPr id="27" name="Picture 26" descr="A picture containing map&#10;&#10;Description automatically generated">
            <a:extLst>
              <a:ext uri="{FF2B5EF4-FFF2-40B4-BE49-F238E27FC236}">
                <a16:creationId xmlns:a16="http://schemas.microsoft.com/office/drawing/2014/main" id="{415DC46A-5359-F174-393B-FDAF7FE83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511" y="8513346"/>
            <a:ext cx="3238500" cy="2914650"/>
          </a:xfrm>
          <a:prstGeom prst="rect">
            <a:avLst/>
          </a:prstGeom>
        </p:spPr>
      </p:pic>
      <p:sp>
        <p:nvSpPr>
          <p:cNvPr id="28" name="Google Shape;92;p3">
            <a:extLst>
              <a:ext uri="{FF2B5EF4-FFF2-40B4-BE49-F238E27FC236}">
                <a16:creationId xmlns:a16="http://schemas.microsoft.com/office/drawing/2014/main" id="{5F94986C-E5EC-11F5-0E73-ACAB87B8A4B0}"/>
              </a:ext>
            </a:extLst>
          </p:cNvPr>
          <p:cNvSpPr txBox="1"/>
          <p:nvPr/>
        </p:nvSpPr>
        <p:spPr>
          <a:xfrm>
            <a:off x="571719" y="3397285"/>
            <a:ext cx="197069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lang="en-CA" sz="1100" dirty="0">
                <a:solidFill>
                  <a:schemeClr val="dk1"/>
                </a:solidFill>
              </a:rPr>
              <a:t>Dates of Glacial Retreat (</a:t>
            </a:r>
            <a:r>
              <a:rPr lang="en-CA" sz="1100" dirty="0" err="1">
                <a:solidFill>
                  <a:schemeClr val="dk1"/>
                </a:solidFill>
              </a:rPr>
              <a:t>kyrs</a:t>
            </a:r>
            <a:r>
              <a:rPr lang="en-CA" sz="1100" dirty="0">
                <a:solidFill>
                  <a:schemeClr val="dk1"/>
                </a:solidFill>
              </a:rPr>
              <a:t> before present)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92;p3">
            <a:extLst>
              <a:ext uri="{FF2B5EF4-FFF2-40B4-BE49-F238E27FC236}">
                <a16:creationId xmlns:a16="http://schemas.microsoft.com/office/drawing/2014/main" id="{75F3A77F-7F21-F5C6-7FEE-69418A7610BA}"/>
              </a:ext>
            </a:extLst>
          </p:cNvPr>
          <p:cNvSpPr txBox="1"/>
          <p:nvPr/>
        </p:nvSpPr>
        <p:spPr>
          <a:xfrm>
            <a:off x="3825272" y="3461951"/>
            <a:ext cx="197069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</a:rPr>
              <a:t>B</a:t>
            </a:r>
            <a:r>
              <a:rPr lang="en-CA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CA" sz="1100" dirty="0">
                <a:solidFill>
                  <a:schemeClr val="dk1"/>
                </a:solidFill>
              </a:rPr>
              <a:t>Inbreeding Coefficient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2;p3">
            <a:extLst>
              <a:ext uri="{FF2B5EF4-FFF2-40B4-BE49-F238E27FC236}">
                <a16:creationId xmlns:a16="http://schemas.microsoft.com/office/drawing/2014/main" id="{6941729C-8CC4-AD0F-9710-2947739785E3}"/>
              </a:ext>
            </a:extLst>
          </p:cNvPr>
          <p:cNvSpPr txBox="1"/>
          <p:nvPr/>
        </p:nvSpPr>
        <p:spPr>
          <a:xfrm>
            <a:off x="556345" y="6080222"/>
            <a:ext cx="197069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dirty="0">
                <a:solidFill>
                  <a:schemeClr val="dk1"/>
                </a:solidFill>
              </a:rPr>
              <a:t>C</a:t>
            </a:r>
            <a:r>
              <a:rPr lang="en-CA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CA" sz="1100" dirty="0">
                <a:solidFill>
                  <a:schemeClr val="dk1"/>
                </a:solidFill>
              </a:rPr>
              <a:t>Summer Temperature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92;p3">
            <a:extLst>
              <a:ext uri="{FF2B5EF4-FFF2-40B4-BE49-F238E27FC236}">
                <a16:creationId xmlns:a16="http://schemas.microsoft.com/office/drawing/2014/main" id="{2256CB5B-D8AA-F1E5-D9A5-D58F59DF2866}"/>
              </a:ext>
            </a:extLst>
          </p:cNvPr>
          <p:cNvSpPr txBox="1"/>
          <p:nvPr/>
        </p:nvSpPr>
        <p:spPr>
          <a:xfrm>
            <a:off x="3953733" y="6102168"/>
            <a:ext cx="197069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lang="en-CA" sz="1100" dirty="0">
                <a:solidFill>
                  <a:schemeClr val="dk1"/>
                </a:solidFill>
              </a:rPr>
              <a:t>Summer Precipitation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92;p3">
            <a:extLst>
              <a:ext uri="{FF2B5EF4-FFF2-40B4-BE49-F238E27FC236}">
                <a16:creationId xmlns:a16="http://schemas.microsoft.com/office/drawing/2014/main" id="{B9003517-DAD8-238F-F5AC-0B737E044D5A}"/>
              </a:ext>
            </a:extLst>
          </p:cNvPr>
          <p:cNvSpPr txBox="1"/>
          <p:nvPr/>
        </p:nvSpPr>
        <p:spPr>
          <a:xfrm>
            <a:off x="500883" y="8590576"/>
            <a:ext cx="197069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lang="en-CA" sz="1100" dirty="0">
                <a:solidFill>
                  <a:schemeClr val="dk1"/>
                </a:solidFill>
              </a:rPr>
              <a:t>Observed Homozygosity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2;p3">
            <a:extLst>
              <a:ext uri="{FF2B5EF4-FFF2-40B4-BE49-F238E27FC236}">
                <a16:creationId xmlns:a16="http://schemas.microsoft.com/office/drawing/2014/main" id="{DC5AC2DF-DAF3-8538-D766-32DDC8BE2073}"/>
              </a:ext>
            </a:extLst>
          </p:cNvPr>
          <p:cNvSpPr txBox="1"/>
          <p:nvPr/>
        </p:nvSpPr>
        <p:spPr>
          <a:xfrm>
            <a:off x="3935805" y="8546025"/>
            <a:ext cx="197069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lang="en-CA" sz="1100" dirty="0">
                <a:solidFill>
                  <a:schemeClr val="dk1"/>
                </a:solidFill>
              </a:rPr>
              <a:t>Leaf Weights (mg)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8E61ABB-CC5A-BA63-CC08-40DE611B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5715000"/>
          </a:xfrm>
          <a:prstGeom prst="rect">
            <a:avLst/>
          </a:prstGeom>
        </p:spPr>
      </p:pic>
      <p:pic>
        <p:nvPicPr>
          <p:cNvPr id="7" name="Picture 6" descr="A picture containing text, map, light&#10;&#10;Description automatically generated">
            <a:extLst>
              <a:ext uri="{FF2B5EF4-FFF2-40B4-BE49-F238E27FC236}">
                <a16:creationId xmlns:a16="http://schemas.microsoft.com/office/drawing/2014/main" id="{EE6F9C4A-415D-5C59-DBD3-8B0D60B1B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0186"/>
            <a:ext cx="6858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8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3"/>
          <p:cNvGrpSpPr/>
          <p:nvPr/>
        </p:nvGrpSpPr>
        <p:grpSpPr>
          <a:xfrm>
            <a:off x="204295" y="485416"/>
            <a:ext cx="6653705" cy="3411609"/>
            <a:chOff x="194320" y="6149216"/>
            <a:chExt cx="6653705" cy="3411609"/>
          </a:xfrm>
        </p:grpSpPr>
        <p:grpSp>
          <p:nvGrpSpPr>
            <p:cNvPr id="111" name="Google Shape;111;p3"/>
            <p:cNvGrpSpPr/>
            <p:nvPr/>
          </p:nvGrpSpPr>
          <p:grpSpPr>
            <a:xfrm>
              <a:off x="194320" y="6149216"/>
              <a:ext cx="6653705" cy="3411609"/>
              <a:chOff x="204345" y="9180541"/>
              <a:chExt cx="6653705" cy="3411609"/>
            </a:xfrm>
          </p:grpSpPr>
          <p:grpSp>
            <p:nvGrpSpPr>
              <p:cNvPr id="112" name="Google Shape;112;p3"/>
              <p:cNvGrpSpPr/>
              <p:nvPr/>
            </p:nvGrpSpPr>
            <p:grpSpPr>
              <a:xfrm>
                <a:off x="204345" y="9180541"/>
                <a:ext cx="4539368" cy="1817213"/>
                <a:chOff x="917530" y="10037887"/>
                <a:chExt cx="3126717" cy="2089471"/>
              </a:xfrm>
            </p:grpSpPr>
            <p:sp>
              <p:nvSpPr>
                <p:cNvPr id="113" name="Google Shape;113;p3"/>
                <p:cNvSpPr/>
                <p:nvPr/>
              </p:nvSpPr>
              <p:spPr>
                <a:xfrm>
                  <a:off x="917530" y="11612858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P1 = Ancient 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1690034" y="11612858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P2 = Present 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2689841" y="11612858"/>
                  <a:ext cx="3546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3385447" y="11538644"/>
                  <a:ext cx="658800" cy="514500"/>
                </a:xfrm>
                <a:prstGeom prst="rect">
                  <a:avLst/>
                </a:prstGeom>
                <a:solidFill>
                  <a:srgbClr val="E7E6E6"/>
                </a:solidFill>
                <a:ln w="9525" cap="flat" cmpd="sng">
                  <a:solidFill>
                    <a:srgbClr val="44546A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CA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Outgroup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17" name="Google Shape;117;p3"/>
                <p:cNvCxnSpPr/>
                <p:nvPr/>
              </p:nvCxnSpPr>
              <p:spPr>
                <a:xfrm rot="10800000" flipH="1">
                  <a:off x="1163792" y="10037887"/>
                  <a:ext cx="2676900" cy="1575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" name="Google Shape;118;p3"/>
                <p:cNvCxnSpPr>
                  <a:stCxn id="114" idx="0"/>
                </p:cNvCxnSpPr>
                <p:nvPr/>
              </p:nvCxnSpPr>
              <p:spPr>
                <a:xfrm rot="10800000" flipH="1">
                  <a:off x="2019434" y="11111258"/>
                  <a:ext cx="2400" cy="501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" name="Google Shape;119;p3"/>
                <p:cNvCxnSpPr/>
                <p:nvPr/>
              </p:nvCxnSpPr>
              <p:spPr>
                <a:xfrm rot="10800000">
                  <a:off x="2863688" y="10644948"/>
                  <a:ext cx="3900" cy="933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" name="Google Shape;120;p3"/>
                <p:cNvCxnSpPr>
                  <a:stCxn id="116" idx="0"/>
                </p:cNvCxnSpPr>
                <p:nvPr/>
              </p:nvCxnSpPr>
              <p:spPr>
                <a:xfrm rot="10800000">
                  <a:off x="3693847" y="10140944"/>
                  <a:ext cx="21000" cy="1397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121" name="Google Shape;121;p3"/>
              <p:cNvSpPr txBox="1"/>
              <p:nvPr/>
            </p:nvSpPr>
            <p:spPr>
              <a:xfrm>
                <a:off x="4778010" y="10984375"/>
                <a:ext cx="20472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No Gene Flow - P1 and P2 share derived allele B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 txBox="1"/>
              <p:nvPr/>
            </p:nvSpPr>
            <p:spPr>
              <a:xfrm>
                <a:off x="4737760" y="11506278"/>
                <a:ext cx="2087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P2 and P3 share derived allele B implying gene flow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 txBox="1"/>
              <p:nvPr/>
            </p:nvSpPr>
            <p:spPr>
              <a:xfrm>
                <a:off x="4747250" y="12038050"/>
                <a:ext cx="2110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CA" sz="12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P1 and P3 share derived allele B implying gene flow</a:t>
                </a: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4175750" y="1114690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4175750" y="1170535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4173525" y="12301000"/>
                <a:ext cx="571500" cy="1716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7E6E6"/>
              </a:solidFill>
              <a:ln w="9525" cap="flat" cmpd="sng">
                <a:solidFill>
                  <a:srgbClr val="44546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3"/>
            <p:cNvSpPr txBox="1"/>
            <p:nvPr/>
          </p:nvSpPr>
          <p:spPr>
            <a:xfrm>
              <a:off x="386799" y="851881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3777261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3748137" y="851881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3727599" y="8001320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2768539" y="7996296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1602048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405009" y="8004363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386799" y="9135569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1567724" y="8002369"/>
              <a:ext cx="43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1567724" y="8527611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2768539" y="8527611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2768539" y="9157012"/>
              <a:ext cx="5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CA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94731B88-58E3-7CBE-179B-A74ED63BD6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778"/>
          <a:stretch/>
        </p:blipFill>
        <p:spPr>
          <a:xfrm>
            <a:off x="19721" y="6299994"/>
            <a:ext cx="6187440" cy="6172200"/>
          </a:xfrm>
          <a:prstGeom prst="rect">
            <a:avLst/>
          </a:prstGeom>
        </p:spPr>
      </p:pic>
      <p:pic>
        <p:nvPicPr>
          <p:cNvPr id="145" name="Google Shape;145;p2"/>
          <p:cNvPicPr preferRelativeResize="0"/>
          <p:nvPr/>
        </p:nvPicPr>
        <p:blipFill rotWithShape="1">
          <a:blip r:embed="rId4">
            <a:alphaModFix/>
          </a:blip>
          <a:srcRect r="9264"/>
          <a:stretch/>
        </p:blipFill>
        <p:spPr>
          <a:xfrm>
            <a:off x="88364" y="0"/>
            <a:ext cx="5945923" cy="58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"/>
          <p:cNvSpPr txBox="1"/>
          <p:nvPr/>
        </p:nvSpPr>
        <p:spPr>
          <a:xfrm>
            <a:off x="1926507" y="319340"/>
            <a:ext cx="1773180" cy="274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lang="en-CA" sz="118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Kluane Lake hybrids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"/>
          <p:cNvGrpSpPr/>
          <p:nvPr/>
        </p:nvGrpSpPr>
        <p:grpSpPr>
          <a:xfrm>
            <a:off x="425166" y="45304"/>
            <a:ext cx="6133866" cy="4549358"/>
            <a:chOff x="750990" y="330801"/>
            <a:chExt cx="7422393" cy="5617878"/>
          </a:xfrm>
        </p:grpSpPr>
        <p:sp>
          <p:nvSpPr>
            <p:cNvPr id="149" name="Google Shape;149;p2"/>
            <p:cNvSpPr txBox="1"/>
            <p:nvPr/>
          </p:nvSpPr>
          <p:spPr>
            <a:xfrm>
              <a:off x="1188616" y="5610279"/>
              <a:ext cx="882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Russia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6366483" y="1237064"/>
              <a:ext cx="1806900" cy="338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spp. </a:t>
              </a:r>
              <a:r>
                <a:rPr lang="en-CA" sz="1181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saximontana</a:t>
              </a: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1021567" y="330801"/>
              <a:ext cx="13044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Europe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750990" y="1273495"/>
              <a:ext cx="14631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Alask</a:t>
              </a:r>
              <a:r>
                <a:rPr lang="en-CA" sz="1181" dirty="0">
                  <a:solidFill>
                    <a:schemeClr val="dk1"/>
                  </a:solidFill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4336850" y="3389000"/>
            <a:ext cx="1958814" cy="1853551"/>
            <a:chOff x="4336850" y="3389000"/>
            <a:chExt cx="1958814" cy="1853551"/>
          </a:xfrm>
        </p:grpSpPr>
        <p:grpSp>
          <p:nvGrpSpPr>
            <p:cNvPr id="154" name="Google Shape;154;p2"/>
            <p:cNvGrpSpPr/>
            <p:nvPr/>
          </p:nvGrpSpPr>
          <p:grpSpPr>
            <a:xfrm>
              <a:off x="4802442" y="3410904"/>
              <a:ext cx="1493222" cy="1776183"/>
              <a:chOff x="6601654" y="-3659165"/>
              <a:chExt cx="1806900" cy="2193361"/>
            </a:xfrm>
          </p:grpSpPr>
          <p:sp>
            <p:nvSpPr>
              <p:cNvPr id="155" name="Google Shape;155;p2"/>
              <p:cNvSpPr txBox="1"/>
              <p:nvPr/>
            </p:nvSpPr>
            <p:spPr>
              <a:xfrm>
                <a:off x="6601662" y="-1804205"/>
                <a:ext cx="14631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Alaska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"/>
              <p:cNvSpPr txBox="1"/>
              <p:nvPr/>
            </p:nvSpPr>
            <p:spPr>
              <a:xfrm>
                <a:off x="6601726" y="-3659165"/>
                <a:ext cx="882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"/>
              <p:cNvSpPr txBox="1"/>
              <p:nvPr/>
            </p:nvSpPr>
            <p:spPr>
              <a:xfrm>
                <a:off x="6601654" y="-2736351"/>
                <a:ext cx="1806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spp. </a:t>
                </a:r>
                <a:r>
                  <a:rPr lang="en-CA" sz="1181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saximontana</a:t>
                </a: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"/>
              <p:cNvSpPr txBox="1"/>
              <p:nvPr/>
            </p:nvSpPr>
            <p:spPr>
              <a:xfrm>
                <a:off x="6601726" y="-3221548"/>
                <a:ext cx="13044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Europe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9" name="Google Shape;159;p2"/>
            <p:cNvPicPr preferRelativeResize="0"/>
            <p:nvPr/>
          </p:nvPicPr>
          <p:blipFill rotWithShape="1">
            <a:blip r:embed="rId4">
              <a:alphaModFix/>
            </a:blip>
            <a:srcRect l="89044" t="32727" r="3849" b="35842"/>
            <a:stretch/>
          </p:blipFill>
          <p:spPr>
            <a:xfrm>
              <a:off x="4336850" y="3389000"/>
              <a:ext cx="465649" cy="1853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"/>
            <p:cNvSpPr txBox="1"/>
            <p:nvPr/>
          </p:nvSpPr>
          <p:spPr>
            <a:xfrm>
              <a:off x="4802499" y="4551101"/>
              <a:ext cx="1209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>
                  <a:solidFill>
                    <a:schemeClr val="dk1"/>
                  </a:solidFill>
                </a:rPr>
                <a:t>Greenland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148;p2">
            <a:extLst>
              <a:ext uri="{FF2B5EF4-FFF2-40B4-BE49-F238E27FC236}">
                <a16:creationId xmlns:a16="http://schemas.microsoft.com/office/drawing/2014/main" id="{033B2854-9A5D-972C-722B-AFD5CD936EC6}"/>
              </a:ext>
            </a:extLst>
          </p:cNvPr>
          <p:cNvGrpSpPr/>
          <p:nvPr/>
        </p:nvGrpSpPr>
        <p:grpSpPr>
          <a:xfrm>
            <a:off x="1528931" y="6979280"/>
            <a:ext cx="4341512" cy="4103898"/>
            <a:chOff x="2688953" y="280782"/>
            <a:chExt cx="5253523" cy="5067793"/>
          </a:xfrm>
        </p:grpSpPr>
        <p:sp>
          <p:nvSpPr>
            <p:cNvPr id="3" name="Google Shape;149;p2">
              <a:extLst>
                <a:ext uri="{FF2B5EF4-FFF2-40B4-BE49-F238E27FC236}">
                  <a16:creationId xmlns:a16="http://schemas.microsoft.com/office/drawing/2014/main" id="{8F6BB5E6-5628-1824-6FD7-3A821F7C7326}"/>
                </a:ext>
              </a:extLst>
            </p:cNvPr>
            <p:cNvSpPr txBox="1"/>
            <p:nvPr/>
          </p:nvSpPr>
          <p:spPr>
            <a:xfrm>
              <a:off x="2688953" y="1486209"/>
              <a:ext cx="882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Russia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50;p2">
              <a:extLst>
                <a:ext uri="{FF2B5EF4-FFF2-40B4-BE49-F238E27FC236}">
                  <a16:creationId xmlns:a16="http://schemas.microsoft.com/office/drawing/2014/main" id="{CBF5B9A1-0759-87ED-FB5B-9528B7B30EFA}"/>
                </a:ext>
              </a:extLst>
            </p:cNvPr>
            <p:cNvSpPr txBox="1"/>
            <p:nvPr/>
          </p:nvSpPr>
          <p:spPr>
            <a:xfrm>
              <a:off x="5771238" y="1673551"/>
              <a:ext cx="1806900" cy="338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spp. </a:t>
              </a:r>
              <a:r>
                <a:rPr lang="en-CA" sz="1181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saximontana</a:t>
              </a: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51;p2">
              <a:extLst>
                <a:ext uri="{FF2B5EF4-FFF2-40B4-BE49-F238E27FC236}">
                  <a16:creationId xmlns:a16="http://schemas.microsoft.com/office/drawing/2014/main" id="{E3C27CAA-023C-D59F-923E-7BBF7FCF7205}"/>
                </a:ext>
              </a:extLst>
            </p:cNvPr>
            <p:cNvSpPr txBox="1"/>
            <p:nvPr/>
          </p:nvSpPr>
          <p:spPr>
            <a:xfrm>
              <a:off x="6115097" y="280782"/>
              <a:ext cx="1827379" cy="338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Europe/Greenland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2;p2">
              <a:extLst>
                <a:ext uri="{FF2B5EF4-FFF2-40B4-BE49-F238E27FC236}">
                  <a16:creationId xmlns:a16="http://schemas.microsoft.com/office/drawing/2014/main" id="{383C4DBB-C0C2-C991-0E4D-BC37ACADAC47}"/>
                </a:ext>
              </a:extLst>
            </p:cNvPr>
            <p:cNvSpPr txBox="1"/>
            <p:nvPr/>
          </p:nvSpPr>
          <p:spPr>
            <a:xfrm>
              <a:off x="5874141" y="5010175"/>
              <a:ext cx="14631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Alask</a:t>
              </a:r>
              <a:r>
                <a:rPr lang="en-CA" sz="1181" dirty="0">
                  <a:solidFill>
                    <a:schemeClr val="dk1"/>
                  </a:solidFill>
                </a:rPr>
                <a:t>a/Yukon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" name="Google Shape;153;p2">
            <a:extLst>
              <a:ext uri="{FF2B5EF4-FFF2-40B4-BE49-F238E27FC236}">
                <a16:creationId xmlns:a16="http://schemas.microsoft.com/office/drawing/2014/main" id="{1AB38D19-53F4-CC60-1DB0-4D5A5CA431A5}"/>
              </a:ext>
            </a:extLst>
          </p:cNvPr>
          <p:cNvGrpSpPr/>
          <p:nvPr/>
        </p:nvGrpSpPr>
        <p:grpSpPr>
          <a:xfrm>
            <a:off x="648771" y="10156402"/>
            <a:ext cx="1958814" cy="1853551"/>
            <a:chOff x="4336850" y="3389000"/>
            <a:chExt cx="1958814" cy="1853551"/>
          </a:xfrm>
        </p:grpSpPr>
        <p:grpSp>
          <p:nvGrpSpPr>
            <p:cNvPr id="8" name="Google Shape;154;p2">
              <a:extLst>
                <a:ext uri="{FF2B5EF4-FFF2-40B4-BE49-F238E27FC236}">
                  <a16:creationId xmlns:a16="http://schemas.microsoft.com/office/drawing/2014/main" id="{A4A227BB-62D4-F774-C157-9CD12D97AA57}"/>
                </a:ext>
              </a:extLst>
            </p:cNvPr>
            <p:cNvGrpSpPr/>
            <p:nvPr/>
          </p:nvGrpSpPr>
          <p:grpSpPr>
            <a:xfrm>
              <a:off x="4802442" y="3410904"/>
              <a:ext cx="1493222" cy="1776183"/>
              <a:chOff x="6601654" y="-3659165"/>
              <a:chExt cx="1806900" cy="2193361"/>
            </a:xfrm>
          </p:grpSpPr>
          <p:sp>
            <p:nvSpPr>
              <p:cNvPr id="11" name="Google Shape;155;p2">
                <a:extLst>
                  <a:ext uri="{FF2B5EF4-FFF2-40B4-BE49-F238E27FC236}">
                    <a16:creationId xmlns:a16="http://schemas.microsoft.com/office/drawing/2014/main" id="{0D2A9D58-350D-B60F-316C-B11162E360A1}"/>
                  </a:ext>
                </a:extLst>
              </p:cNvPr>
              <p:cNvSpPr txBox="1"/>
              <p:nvPr/>
            </p:nvSpPr>
            <p:spPr>
              <a:xfrm>
                <a:off x="6601662" y="-1804205"/>
                <a:ext cx="14631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Alaska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56;p2">
                <a:extLst>
                  <a:ext uri="{FF2B5EF4-FFF2-40B4-BE49-F238E27FC236}">
                    <a16:creationId xmlns:a16="http://schemas.microsoft.com/office/drawing/2014/main" id="{42563DD9-D25E-AF07-EDDB-276F1902DEA1}"/>
                  </a:ext>
                </a:extLst>
              </p:cNvPr>
              <p:cNvSpPr txBox="1"/>
              <p:nvPr/>
            </p:nvSpPr>
            <p:spPr>
              <a:xfrm>
                <a:off x="6601726" y="-3659165"/>
                <a:ext cx="882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57;p2">
                <a:extLst>
                  <a:ext uri="{FF2B5EF4-FFF2-40B4-BE49-F238E27FC236}">
                    <a16:creationId xmlns:a16="http://schemas.microsoft.com/office/drawing/2014/main" id="{500124C3-BAFB-C519-7390-A9BEA5380524}"/>
                  </a:ext>
                </a:extLst>
              </p:cNvPr>
              <p:cNvSpPr txBox="1"/>
              <p:nvPr/>
            </p:nvSpPr>
            <p:spPr>
              <a:xfrm>
                <a:off x="6601654" y="-2736351"/>
                <a:ext cx="1806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spp. </a:t>
                </a:r>
                <a:r>
                  <a:rPr lang="en-CA" sz="1181" b="0" i="1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saximontana</a:t>
                </a: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58;p2">
                <a:extLst>
                  <a:ext uri="{FF2B5EF4-FFF2-40B4-BE49-F238E27FC236}">
                    <a16:creationId xmlns:a16="http://schemas.microsoft.com/office/drawing/2014/main" id="{6964460F-7CAB-BF74-A847-A6EA752776DC}"/>
                  </a:ext>
                </a:extLst>
              </p:cNvPr>
              <p:cNvSpPr txBox="1"/>
              <p:nvPr/>
            </p:nvSpPr>
            <p:spPr>
              <a:xfrm>
                <a:off x="6601726" y="-3221548"/>
                <a:ext cx="13044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Europe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" name="Google Shape;159;p2">
              <a:extLst>
                <a:ext uri="{FF2B5EF4-FFF2-40B4-BE49-F238E27FC236}">
                  <a16:creationId xmlns:a16="http://schemas.microsoft.com/office/drawing/2014/main" id="{306735C8-6022-75B3-4883-044AD31F2CE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89044" t="32727" r="3849" b="35842"/>
            <a:stretch/>
          </p:blipFill>
          <p:spPr>
            <a:xfrm>
              <a:off x="4336850" y="3389000"/>
              <a:ext cx="465649" cy="1853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60;p2">
              <a:extLst>
                <a:ext uri="{FF2B5EF4-FFF2-40B4-BE49-F238E27FC236}">
                  <a16:creationId xmlns:a16="http://schemas.microsoft.com/office/drawing/2014/main" id="{23F83EF0-60E7-40DA-6A8A-84666D652979}"/>
                </a:ext>
              </a:extLst>
            </p:cNvPr>
            <p:cNvSpPr txBox="1"/>
            <p:nvPr/>
          </p:nvSpPr>
          <p:spPr>
            <a:xfrm>
              <a:off x="4802499" y="4551101"/>
              <a:ext cx="1209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dirty="0">
                  <a:solidFill>
                    <a:schemeClr val="dk1"/>
                  </a:solidFill>
                </a:rPr>
                <a:t>Greenland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49;p2">
            <a:extLst>
              <a:ext uri="{FF2B5EF4-FFF2-40B4-BE49-F238E27FC236}">
                <a16:creationId xmlns:a16="http://schemas.microsoft.com/office/drawing/2014/main" id="{9BBECE84-94E7-3775-511A-721B8D0F41D8}"/>
              </a:ext>
            </a:extLst>
          </p:cNvPr>
          <p:cNvSpPr txBox="1"/>
          <p:nvPr/>
        </p:nvSpPr>
        <p:spPr>
          <a:xfrm>
            <a:off x="19720" y="6285802"/>
            <a:ext cx="6421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lang="en-CA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49;p2">
            <a:extLst>
              <a:ext uri="{FF2B5EF4-FFF2-40B4-BE49-F238E27FC236}">
                <a16:creationId xmlns:a16="http://schemas.microsoft.com/office/drawing/2014/main" id="{F235150B-1114-A425-FC87-9A261023F505}"/>
              </a:ext>
            </a:extLst>
          </p:cNvPr>
          <p:cNvSpPr txBox="1"/>
          <p:nvPr/>
        </p:nvSpPr>
        <p:spPr>
          <a:xfrm>
            <a:off x="19721" y="10362"/>
            <a:ext cx="6421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lang="en-CA" sz="1800" b="1" dirty="0">
                <a:solidFill>
                  <a:schemeClr val="dk1"/>
                </a:solidFill>
              </a:rPr>
              <a:t>A</a:t>
            </a:r>
            <a:r>
              <a:rPr lang="en-CA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7E1B0DC8-9E2C-F972-29C6-971C4C102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89"/>
          <a:stretch/>
        </p:blipFill>
        <p:spPr>
          <a:xfrm>
            <a:off x="76200" y="121362"/>
            <a:ext cx="6234714" cy="6172200"/>
          </a:xfrm>
          <a:prstGeom prst="rect">
            <a:avLst/>
          </a:prstGeom>
        </p:spPr>
      </p:pic>
      <p:sp>
        <p:nvSpPr>
          <p:cNvPr id="146" name="Google Shape;146;p2"/>
          <p:cNvSpPr txBox="1"/>
          <p:nvPr/>
        </p:nvSpPr>
        <p:spPr>
          <a:xfrm>
            <a:off x="-61737" y="5449910"/>
            <a:ext cx="553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CA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"/>
          <p:cNvGrpSpPr/>
          <p:nvPr/>
        </p:nvGrpSpPr>
        <p:grpSpPr>
          <a:xfrm>
            <a:off x="1054178" y="2248948"/>
            <a:ext cx="4776629" cy="2543911"/>
            <a:chOff x="1512136" y="3052020"/>
            <a:chExt cx="5780046" cy="3141406"/>
          </a:xfrm>
        </p:grpSpPr>
        <p:sp>
          <p:nvSpPr>
            <p:cNvPr id="149" name="Google Shape;149;p2"/>
            <p:cNvSpPr txBox="1"/>
            <p:nvPr/>
          </p:nvSpPr>
          <p:spPr>
            <a:xfrm>
              <a:off x="4858272" y="3052020"/>
              <a:ext cx="882899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Russia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"/>
            <p:cNvSpPr txBox="1"/>
            <p:nvPr/>
          </p:nvSpPr>
          <p:spPr>
            <a:xfrm>
              <a:off x="5485282" y="3503229"/>
              <a:ext cx="1806900" cy="338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spp. </a:t>
              </a:r>
              <a:r>
                <a:rPr lang="en-CA" sz="1181" b="0" i="1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saximontana</a:t>
              </a: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"/>
            <p:cNvSpPr txBox="1"/>
            <p:nvPr/>
          </p:nvSpPr>
          <p:spPr>
            <a:xfrm>
              <a:off x="5956579" y="5855026"/>
              <a:ext cx="13044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Europe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1512136" y="3494284"/>
              <a:ext cx="14631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Alask</a:t>
              </a:r>
              <a:r>
                <a:rPr lang="en-CA" sz="1181" dirty="0">
                  <a:solidFill>
                    <a:schemeClr val="dk1"/>
                  </a:solidFill>
                </a:rPr>
                <a:t>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654101" y="121362"/>
            <a:ext cx="1958814" cy="1853551"/>
            <a:chOff x="4336850" y="3389000"/>
            <a:chExt cx="1958814" cy="1853551"/>
          </a:xfrm>
        </p:grpSpPr>
        <p:grpSp>
          <p:nvGrpSpPr>
            <p:cNvPr id="154" name="Google Shape;154;p2"/>
            <p:cNvGrpSpPr/>
            <p:nvPr/>
          </p:nvGrpSpPr>
          <p:grpSpPr>
            <a:xfrm>
              <a:off x="4802442" y="3410904"/>
              <a:ext cx="1493222" cy="1776183"/>
              <a:chOff x="6601654" y="-3659165"/>
              <a:chExt cx="1806900" cy="2193361"/>
            </a:xfrm>
          </p:grpSpPr>
          <p:sp>
            <p:nvSpPr>
              <p:cNvPr id="155" name="Google Shape;155;p2"/>
              <p:cNvSpPr txBox="1"/>
              <p:nvPr/>
            </p:nvSpPr>
            <p:spPr>
              <a:xfrm>
                <a:off x="6601662" y="-1804205"/>
                <a:ext cx="14631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Alaska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"/>
              <p:cNvSpPr txBox="1"/>
              <p:nvPr/>
            </p:nvSpPr>
            <p:spPr>
              <a:xfrm>
                <a:off x="6601726" y="-3659165"/>
                <a:ext cx="882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"/>
              <p:cNvSpPr txBox="1"/>
              <p:nvPr/>
            </p:nvSpPr>
            <p:spPr>
              <a:xfrm>
                <a:off x="6601654" y="-2736351"/>
                <a:ext cx="1806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spp. </a:t>
                </a:r>
                <a:r>
                  <a:rPr lang="en-CA" sz="1181" b="0" i="1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saximontana</a:t>
                </a:r>
                <a:r>
                  <a:rPr lang="en-CA" sz="1181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"/>
              <p:cNvSpPr txBox="1"/>
              <p:nvPr/>
            </p:nvSpPr>
            <p:spPr>
              <a:xfrm>
                <a:off x="6601726" y="-3221548"/>
                <a:ext cx="13044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lang="en-CA" sz="1181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Europe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59" name="Google Shape;159;p2"/>
            <p:cNvPicPr preferRelativeResize="0"/>
            <p:nvPr/>
          </p:nvPicPr>
          <p:blipFill rotWithShape="1">
            <a:blip r:embed="rId4">
              <a:alphaModFix/>
            </a:blip>
            <a:srcRect l="89044" t="32727" r="3849" b="35842"/>
            <a:stretch/>
          </p:blipFill>
          <p:spPr>
            <a:xfrm>
              <a:off x="4336850" y="3389000"/>
              <a:ext cx="465649" cy="1853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2"/>
            <p:cNvSpPr txBox="1"/>
            <p:nvPr/>
          </p:nvSpPr>
          <p:spPr>
            <a:xfrm>
              <a:off x="4802499" y="4551101"/>
              <a:ext cx="1209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lang="en-CA" sz="1181">
                  <a:solidFill>
                    <a:schemeClr val="dk1"/>
                  </a:solidFill>
                </a:rPr>
                <a:t>Greenland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51;p2">
            <a:extLst>
              <a:ext uri="{FF2B5EF4-FFF2-40B4-BE49-F238E27FC236}">
                <a16:creationId xmlns:a16="http://schemas.microsoft.com/office/drawing/2014/main" id="{4B719AE2-C830-63A9-6D1C-0D4FB8BECEE8}"/>
              </a:ext>
            </a:extLst>
          </p:cNvPr>
          <p:cNvSpPr txBox="1"/>
          <p:nvPr/>
        </p:nvSpPr>
        <p:spPr>
          <a:xfrm>
            <a:off x="4337585" y="1048137"/>
            <a:ext cx="1077956" cy="27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lang="en-CA" sz="1181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Greenland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9;p2">
            <a:extLst>
              <a:ext uri="{FF2B5EF4-FFF2-40B4-BE49-F238E27FC236}">
                <a16:creationId xmlns:a16="http://schemas.microsoft.com/office/drawing/2014/main" id="{ECA88CE7-718F-BA20-C336-6932DCD0FE8A}"/>
              </a:ext>
            </a:extLst>
          </p:cNvPr>
          <p:cNvSpPr txBox="1"/>
          <p:nvPr/>
        </p:nvSpPr>
        <p:spPr>
          <a:xfrm>
            <a:off x="0" y="95638"/>
            <a:ext cx="6421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lang="en-CA" sz="1800" b="1" dirty="0">
                <a:solidFill>
                  <a:schemeClr val="dk1"/>
                </a:solidFill>
              </a:rPr>
              <a:t>C</a:t>
            </a:r>
            <a:r>
              <a:rPr lang="en-CA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17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80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175</Words>
  <Application>Microsoft Office PowerPoint</Application>
  <PresentationFormat>Custom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Elphinstone</dc:creator>
  <cp:lastModifiedBy>celphin@student.ubc.ca</cp:lastModifiedBy>
  <cp:revision>6</cp:revision>
  <dcterms:modified xsi:type="dcterms:W3CDTF">2023-03-27T09:08:06Z</dcterms:modified>
</cp:coreProperties>
</file>