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125999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nwC34HtEuNOqKvtW+yeBDsZRRl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ssandra Elphinston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4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3-28T03:36:28.393" idx="1">
    <p:pos x="44" y="3335"/>
    <p:text>Need to update with new data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r9AmNik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3-28T03:37:44.994" idx="2">
    <p:pos x="96" y="4729"/>
    <p:text>Less clear with only 5 groups - go back to K=10 for this (above)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r9AmNio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204990cd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1d204990cd8_0_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Fig 3: Demography figures. (A) 1D Site Frequency Spectra. (B) 2D Site Frequency Spectra.  (C) Dadi Model Diagram. Ancestral population split with asymmetric migration. See Table XX for parameters.( D) Model fits. </a:t>
            </a:r>
            <a:endParaRPr dirty="0"/>
          </a:p>
        </p:txBody>
      </p:sp>
      <p:sp>
        <p:nvSpPr>
          <p:cNvPr id="164" name="Google Shape;164;g1d204990cd8_0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-568288" y="4393939"/>
            <a:ext cx="7994577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308181" y="5270408"/>
            <a:ext cx="1067790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-2692194" y="3834514"/>
            <a:ext cx="1067790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514350" y="2062083"/>
            <a:ext cx="5829300" cy="438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857250" y="6617911"/>
            <a:ext cx="5143500" cy="304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467916" y="3141251"/>
            <a:ext cx="5915025" cy="524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467916" y="8432079"/>
            <a:ext cx="5915025" cy="275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2914650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3471863" y="3354163"/>
            <a:ext cx="2914650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72381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72381" y="3088748"/>
            <a:ext cx="2901255" cy="151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72381" y="4602496"/>
            <a:ext cx="2901255" cy="67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3471863" y="3088748"/>
            <a:ext cx="2915543" cy="151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3471863" y="4602496"/>
            <a:ext cx="2915543" cy="67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2915543" y="1814168"/>
            <a:ext cx="3471863" cy="895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72381" y="3779996"/>
            <a:ext cx="2211884" cy="700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2915543" y="1814168"/>
            <a:ext cx="3471863" cy="895415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72381" y="3779996"/>
            <a:ext cx="2211884" cy="700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964" t="4532" r="12781" b="6048"/>
          <a:stretch/>
        </p:blipFill>
        <p:spPr>
          <a:xfrm>
            <a:off x="82151" y="2906512"/>
            <a:ext cx="6775849" cy="6666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 descr="Chart, bar chart, histo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r="3149" b="4932"/>
          <a:stretch/>
        </p:blipFill>
        <p:spPr>
          <a:xfrm>
            <a:off x="-8257" y="324280"/>
            <a:ext cx="6866257" cy="2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"/>
          <p:cNvGrpSpPr/>
          <p:nvPr/>
        </p:nvGrpSpPr>
        <p:grpSpPr>
          <a:xfrm>
            <a:off x="616475" y="3772355"/>
            <a:ext cx="4533907" cy="4648039"/>
            <a:chOff x="1032884" y="7312906"/>
            <a:chExt cx="4465584" cy="4629983"/>
          </a:xfrm>
        </p:grpSpPr>
        <p:sp>
          <p:nvSpPr>
            <p:cNvPr id="92" name="Google Shape;92;p1"/>
            <p:cNvSpPr txBox="1"/>
            <p:nvPr/>
          </p:nvSpPr>
          <p:spPr>
            <a:xfrm>
              <a:off x="2841237" y="7706222"/>
              <a:ext cx="642891" cy="245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Alaska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2360039" y="11259329"/>
              <a:ext cx="841839" cy="245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Greenland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4013649" y="11697489"/>
              <a:ext cx="682919" cy="245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Sweden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4099416" y="10385225"/>
              <a:ext cx="747255" cy="245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Svalbard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4696568" y="8660667"/>
              <a:ext cx="801900" cy="245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Russia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1747738" y="10058279"/>
              <a:ext cx="612301" cy="245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Baffin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3535861" y="9606567"/>
              <a:ext cx="841838" cy="24522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Ellesmere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1981648" y="8472161"/>
              <a:ext cx="612300" cy="245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NWT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1032884" y="7768504"/>
              <a:ext cx="465600" cy="245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3297048" y="7312906"/>
              <a:ext cx="716601" cy="245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Beringia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"/>
          <p:cNvSpPr txBox="1"/>
          <p:nvPr/>
        </p:nvSpPr>
        <p:spPr>
          <a:xfrm>
            <a:off x="15300" y="3052681"/>
            <a:ext cx="537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CA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0" y="-60339"/>
            <a:ext cx="553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CA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"/>
          <p:cNvGrpSpPr/>
          <p:nvPr/>
        </p:nvGrpSpPr>
        <p:grpSpPr>
          <a:xfrm>
            <a:off x="175686" y="196492"/>
            <a:ext cx="6753091" cy="2748702"/>
            <a:chOff x="123897" y="730007"/>
            <a:chExt cx="6753091" cy="5036099"/>
          </a:xfrm>
        </p:grpSpPr>
        <p:sp>
          <p:nvSpPr>
            <p:cNvPr id="105" name="Google Shape;105;p1"/>
            <p:cNvSpPr txBox="1"/>
            <p:nvPr/>
          </p:nvSpPr>
          <p:spPr>
            <a:xfrm rot="-5400000">
              <a:off x="-1333353" y="2853259"/>
              <a:ext cx="3176099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ADMIXTURE proportion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" name="Google Shape;106;p1"/>
            <p:cNvGrpSpPr/>
            <p:nvPr/>
          </p:nvGrpSpPr>
          <p:grpSpPr>
            <a:xfrm>
              <a:off x="150153" y="730007"/>
              <a:ext cx="6726835" cy="5036099"/>
              <a:chOff x="228453" y="-1395518"/>
              <a:chExt cx="6726835" cy="5036099"/>
            </a:xfrm>
          </p:grpSpPr>
          <p:grpSp>
            <p:nvGrpSpPr>
              <p:cNvPr id="107" name="Google Shape;107;p1"/>
              <p:cNvGrpSpPr/>
              <p:nvPr/>
            </p:nvGrpSpPr>
            <p:grpSpPr>
              <a:xfrm>
                <a:off x="228453" y="-1395518"/>
                <a:ext cx="6726835" cy="5036099"/>
                <a:chOff x="228919" y="-1818219"/>
                <a:chExt cx="6726835" cy="5036099"/>
              </a:xfrm>
            </p:grpSpPr>
            <p:grpSp>
              <p:nvGrpSpPr>
                <p:cNvPr id="108" name="Google Shape;108;p1"/>
                <p:cNvGrpSpPr/>
                <p:nvPr/>
              </p:nvGrpSpPr>
              <p:grpSpPr>
                <a:xfrm>
                  <a:off x="1248223" y="2667623"/>
                  <a:ext cx="5707531" cy="525351"/>
                  <a:chOff x="1097488" y="5250068"/>
                  <a:chExt cx="7658033" cy="729858"/>
                </a:xfrm>
              </p:grpSpPr>
              <p:sp>
                <p:nvSpPr>
                  <p:cNvPr id="109" name="Google Shape;109;p1"/>
                  <p:cNvSpPr txBox="1"/>
                  <p:nvPr/>
                </p:nvSpPr>
                <p:spPr>
                  <a:xfrm>
                    <a:off x="1097488" y="5313927"/>
                    <a:ext cx="1788900" cy="665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lang="en-CA"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Alaska/Yukon</a:t>
                    </a:r>
                    <a:endParaRPr sz="1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" name="Google Shape;110;p1"/>
                  <p:cNvSpPr txBox="1"/>
                  <p:nvPr/>
                </p:nvSpPr>
                <p:spPr>
                  <a:xfrm>
                    <a:off x="7920320" y="5267181"/>
                    <a:ext cx="835201" cy="666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lang="en-CA"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Russia</a:t>
                    </a:r>
                    <a:endParaRPr sz="1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" name="Google Shape;111;p1"/>
                  <p:cNvSpPr txBox="1"/>
                  <p:nvPr/>
                </p:nvSpPr>
                <p:spPr>
                  <a:xfrm>
                    <a:off x="3735095" y="5258099"/>
                    <a:ext cx="1761418" cy="6657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lang="en-CA"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Greenland/Baffin</a:t>
                    </a:r>
                    <a:endParaRPr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2" name="Google Shape;112;p1"/>
                  <p:cNvSpPr txBox="1"/>
                  <p:nvPr/>
                </p:nvSpPr>
                <p:spPr>
                  <a:xfrm>
                    <a:off x="7018730" y="5250068"/>
                    <a:ext cx="1304400" cy="666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lang="en-CA"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Europe</a:t>
                    </a:r>
                    <a:endParaRPr sz="1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" name="Google Shape;113;p1"/>
                  <p:cNvSpPr txBox="1"/>
                  <p:nvPr/>
                </p:nvSpPr>
                <p:spPr>
                  <a:xfrm>
                    <a:off x="2895022" y="5258099"/>
                    <a:ext cx="1304400" cy="69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81"/>
                      <a:buFont typeface="Arial"/>
                      <a:buNone/>
                    </a:pPr>
                    <a:r>
                      <a:rPr lang="en-CA" sz="1181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NWT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4" name="Google Shape;114;p1"/>
                  <p:cNvSpPr txBox="1"/>
                  <p:nvPr/>
                </p:nvSpPr>
                <p:spPr>
                  <a:xfrm>
                    <a:off x="5638585" y="5257898"/>
                    <a:ext cx="1304400" cy="666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lang="en-CA"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Ellesmere</a:t>
                    </a:r>
                    <a:endParaRPr sz="1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5" name="Google Shape;115;p1"/>
                <p:cNvSpPr txBox="1"/>
                <p:nvPr/>
              </p:nvSpPr>
              <p:spPr>
                <a:xfrm rot="-5400000">
                  <a:off x="-1297399" y="-138969"/>
                  <a:ext cx="3620101" cy="261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Ssp</a:t>
                  </a:r>
                  <a:r>
                    <a:rPr lang="en-CA" sz="1100" b="0" i="1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 saximontana</a:t>
                  </a:r>
                  <a:endParaRPr sz="1100" b="0" i="1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1"/>
                <p:cNvSpPr txBox="1"/>
                <p:nvPr/>
              </p:nvSpPr>
              <p:spPr>
                <a:xfrm>
                  <a:off x="462466" y="2738478"/>
                  <a:ext cx="651000" cy="4794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Kluane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1"/>
                <p:cNvSpPr txBox="1"/>
                <p:nvPr/>
              </p:nvSpPr>
              <p:spPr>
                <a:xfrm>
                  <a:off x="228919" y="2733742"/>
                  <a:ext cx="389091" cy="4794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BC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8" name="Google Shape;118;p1"/>
              <p:cNvSpPr/>
              <p:nvPr/>
            </p:nvSpPr>
            <p:spPr>
              <a:xfrm rot="-5400000">
                <a:off x="428170" y="2998367"/>
                <a:ext cx="83765" cy="171068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 rot="-5400000">
                <a:off x="1731390" y="2338661"/>
                <a:ext cx="83765" cy="1511501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 rot="-5400000">
                <a:off x="744032" y="2940513"/>
                <a:ext cx="83765" cy="337902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 rot="-5400000">
                <a:off x="2796486" y="2839550"/>
                <a:ext cx="91938" cy="501549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 rot="-5400000">
                <a:off x="3795215" y="2389980"/>
                <a:ext cx="83765" cy="1416146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 rot="-5400000">
                <a:off x="5008865" y="2634065"/>
                <a:ext cx="83765" cy="937833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 rot="-5400000">
                <a:off x="5927239" y="2695557"/>
                <a:ext cx="83765" cy="814169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 rot="-5400000">
                <a:off x="6578488" y="2897115"/>
                <a:ext cx="91589" cy="386755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" name="Google Shape;126;p1"/>
          <p:cNvSpPr txBox="1"/>
          <p:nvPr/>
        </p:nvSpPr>
        <p:spPr>
          <a:xfrm>
            <a:off x="1420397" y="3890977"/>
            <a:ext cx="652727" cy="24618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CA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Kluane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"/>
          <p:cNvCxnSpPr/>
          <p:nvPr/>
        </p:nvCxnSpPr>
        <p:spPr>
          <a:xfrm flipH="1">
            <a:off x="2955014" y="6228585"/>
            <a:ext cx="202733" cy="13747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" descr="A picture containing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297" t="8294" r="-171" b="10502"/>
          <a:stretch/>
        </p:blipFill>
        <p:spPr>
          <a:xfrm>
            <a:off x="245972" y="141470"/>
            <a:ext cx="6506520" cy="501197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 txBox="1"/>
          <p:nvPr/>
        </p:nvSpPr>
        <p:spPr>
          <a:xfrm>
            <a:off x="-48389" y="-5"/>
            <a:ext cx="553292" cy="41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CA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3"/>
          <p:cNvGrpSpPr/>
          <p:nvPr/>
        </p:nvGrpSpPr>
        <p:grpSpPr>
          <a:xfrm>
            <a:off x="70342" y="5294922"/>
            <a:ext cx="6857780" cy="6852324"/>
            <a:chOff x="-40638" y="2936355"/>
            <a:chExt cx="6828418" cy="6539101"/>
          </a:xfrm>
        </p:grpSpPr>
        <p:sp>
          <p:nvSpPr>
            <p:cNvPr id="136" name="Google Shape;136;p3"/>
            <p:cNvSpPr txBox="1"/>
            <p:nvPr/>
          </p:nvSpPr>
          <p:spPr>
            <a:xfrm>
              <a:off x="-40638" y="2936355"/>
              <a:ext cx="5379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CA" sz="21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3" descr="Chart&#10;&#10;Description automatically generated with medium confidence"/>
            <p:cNvPicPr preferRelativeResize="0"/>
            <p:nvPr/>
          </p:nvPicPr>
          <p:blipFill rotWithShape="1">
            <a:blip r:embed="rId4">
              <a:alphaModFix/>
            </a:blip>
            <a:srcRect r="12636"/>
            <a:stretch/>
          </p:blipFill>
          <p:spPr>
            <a:xfrm>
              <a:off x="320867" y="2985331"/>
              <a:ext cx="5943272" cy="5989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3"/>
            <p:cNvSpPr txBox="1"/>
            <p:nvPr/>
          </p:nvSpPr>
          <p:spPr>
            <a:xfrm>
              <a:off x="6264124" y="4201640"/>
              <a:ext cx="4983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6238780" y="5522876"/>
              <a:ext cx="5490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6275822" y="6724381"/>
              <a:ext cx="474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Google Shape;141;p3"/>
            <p:cNvPicPr preferRelativeResize="0"/>
            <p:nvPr/>
          </p:nvPicPr>
          <p:blipFill rotWithShape="1">
            <a:blip r:embed="rId5">
              <a:alphaModFix/>
            </a:blip>
            <a:srcRect b="52176"/>
            <a:stretch/>
          </p:blipFill>
          <p:spPr>
            <a:xfrm>
              <a:off x="5789264" y="3054287"/>
              <a:ext cx="474856" cy="1796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3"/>
            <p:cNvSpPr txBox="1"/>
            <p:nvPr/>
          </p:nvSpPr>
          <p:spPr>
            <a:xfrm>
              <a:off x="835603" y="9221151"/>
              <a:ext cx="10626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Alaska/Yukon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3789242" y="9214021"/>
              <a:ext cx="5727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Baffin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2074631" y="9225856"/>
              <a:ext cx="5559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5291940" y="9205893"/>
              <a:ext cx="6513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Russia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 txBox="1"/>
            <p:nvPr/>
          </p:nvSpPr>
          <p:spPr>
            <a:xfrm>
              <a:off x="4190721" y="9214021"/>
              <a:ext cx="9147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Disko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2842794" y="9221151"/>
              <a:ext cx="899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Ellesmere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 txBox="1"/>
            <p:nvPr/>
          </p:nvSpPr>
          <p:spPr>
            <a:xfrm>
              <a:off x="4655931" y="9204671"/>
              <a:ext cx="899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Europe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 txBox="1"/>
            <p:nvPr/>
          </p:nvSpPr>
          <p:spPr>
            <a:xfrm>
              <a:off x="2338912" y="9224428"/>
              <a:ext cx="899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NWT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6238771" y="3020955"/>
              <a:ext cx="474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 rot="5400000" flipH="1">
              <a:off x="1396421" y="8357657"/>
              <a:ext cx="65242" cy="1401673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 rot="5400000" flipH="1">
              <a:off x="2229425" y="8963366"/>
              <a:ext cx="65242" cy="190254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 rot="5400000" flipH="1">
              <a:off x="2547753" y="8917491"/>
              <a:ext cx="45719" cy="26913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5400000" flipH="1">
              <a:off x="3304374" y="8516678"/>
              <a:ext cx="51828" cy="1064461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 rot="5400000" flipH="1">
              <a:off x="4095300" y="8898812"/>
              <a:ext cx="45719" cy="294269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 rot="5400000" flipH="1">
              <a:off x="5430133" y="8967702"/>
              <a:ext cx="45719" cy="157945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 rot="5400000" flipH="1">
              <a:off x="4408844" y="8983778"/>
              <a:ext cx="51730" cy="118324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 rot="5400000" flipH="1">
              <a:off x="4942492" y="8704459"/>
              <a:ext cx="45719" cy="697866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Google Shape;159;p3"/>
            <p:cNvPicPr preferRelativeResize="0"/>
            <p:nvPr/>
          </p:nvPicPr>
          <p:blipFill rotWithShape="1">
            <a:blip r:embed="rId6">
              <a:alphaModFix/>
            </a:blip>
            <a:srcRect l="7241" t="18062" r="16957" b="21947"/>
            <a:stretch/>
          </p:blipFill>
          <p:spPr>
            <a:xfrm>
              <a:off x="155500" y="6144935"/>
              <a:ext cx="572700" cy="2851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3"/>
          <p:cNvSpPr txBox="1"/>
          <p:nvPr/>
        </p:nvSpPr>
        <p:spPr>
          <a:xfrm>
            <a:off x="5198938" y="678007"/>
            <a:ext cx="21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Nucleotide diversity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1d204990cd8_0_212"/>
          <p:cNvPicPr preferRelativeResize="0"/>
          <p:nvPr/>
        </p:nvPicPr>
        <p:blipFill rotWithShape="1">
          <a:blip r:embed="rId3">
            <a:alphaModFix/>
          </a:blip>
          <a:srcRect t="22178"/>
          <a:stretch/>
        </p:blipFill>
        <p:spPr>
          <a:xfrm>
            <a:off x="-38199" y="50275"/>
            <a:ext cx="6858000" cy="3002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d204990cd8_0_212"/>
          <p:cNvSpPr txBox="1"/>
          <p:nvPr/>
        </p:nvSpPr>
        <p:spPr>
          <a:xfrm>
            <a:off x="-42745" y="2847986"/>
            <a:ext cx="537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CA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d204990cd8_0_212"/>
          <p:cNvSpPr txBox="1"/>
          <p:nvPr/>
        </p:nvSpPr>
        <p:spPr>
          <a:xfrm>
            <a:off x="-38188" y="5"/>
            <a:ext cx="537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CA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d204990cd8_0_212"/>
          <p:cNvSpPr txBox="1"/>
          <p:nvPr/>
        </p:nvSpPr>
        <p:spPr>
          <a:xfrm>
            <a:off x="-38188" y="7142209"/>
            <a:ext cx="537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CA" sz="2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02CA7A1-1E5F-C829-3079-A2D16CC770CA}"/>
              </a:ext>
            </a:extLst>
          </p:cNvPr>
          <p:cNvGrpSpPr/>
          <p:nvPr/>
        </p:nvGrpSpPr>
        <p:grpSpPr>
          <a:xfrm>
            <a:off x="307755" y="3202735"/>
            <a:ext cx="6741459" cy="4372035"/>
            <a:chOff x="307755" y="3202735"/>
            <a:chExt cx="6741459" cy="437203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E41A0D2-D20A-81B8-7672-01A0F75A0053}"/>
                </a:ext>
              </a:extLst>
            </p:cNvPr>
            <p:cNvGrpSpPr/>
            <p:nvPr/>
          </p:nvGrpSpPr>
          <p:grpSpPr>
            <a:xfrm>
              <a:off x="307755" y="3202735"/>
              <a:ext cx="6741459" cy="4372035"/>
              <a:chOff x="499712" y="6479878"/>
              <a:chExt cx="6550245" cy="586650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8C55FB1-C0B7-5697-38E8-C9A3A3BA0D25}"/>
                  </a:ext>
                </a:extLst>
              </p:cNvPr>
              <p:cNvGrpSpPr/>
              <p:nvPr/>
            </p:nvGrpSpPr>
            <p:grpSpPr>
              <a:xfrm>
                <a:off x="499712" y="6479878"/>
                <a:ext cx="6080830" cy="4915464"/>
                <a:chOff x="1131005" y="7982488"/>
                <a:chExt cx="1583017" cy="3270847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E4212A2-A256-2D88-E283-248048DC9699}"/>
                    </a:ext>
                  </a:extLst>
                </p:cNvPr>
                <p:cNvGrpSpPr/>
                <p:nvPr/>
              </p:nvGrpSpPr>
              <p:grpSpPr>
                <a:xfrm>
                  <a:off x="1134339" y="8242278"/>
                  <a:ext cx="1579683" cy="3011057"/>
                  <a:chOff x="-394783" y="6322486"/>
                  <a:chExt cx="5766656" cy="6725422"/>
                </a:xfrm>
              </p:grpSpPr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7E631105-BB6C-054A-7085-FF011B3AE996}"/>
                      </a:ext>
                    </a:extLst>
                  </p:cNvPr>
                  <p:cNvSpPr/>
                  <p:nvPr/>
                </p:nvSpPr>
                <p:spPr>
                  <a:xfrm>
                    <a:off x="781394" y="6351908"/>
                    <a:ext cx="2629000" cy="669600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ALASKA</a:t>
                    </a:r>
                  </a:p>
                  <a:p>
                    <a:pPr algn="ctr"/>
                    <a:r>
                      <a:rPr lang="en-CA" i="1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C. </a:t>
                    </a:r>
                    <a:r>
                      <a:rPr lang="en-CA" i="1" dirty="0" err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tetragona</a:t>
                    </a:r>
                    <a:endParaRPr lang="en-CA" i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CCD5689-26E2-3318-E388-FB955A8E52E6}"/>
                      </a:ext>
                    </a:extLst>
                  </p:cNvPr>
                  <p:cNvSpPr/>
                  <p:nvPr/>
                </p:nvSpPr>
                <p:spPr>
                  <a:xfrm>
                    <a:off x="5122118" y="10618250"/>
                    <a:ext cx="249755" cy="2412000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/>
                      <a:t>SAXIM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E6AD7F1-3EA5-A70E-8AF7-85285F59F52A}"/>
                      </a:ext>
                    </a:extLst>
                  </p:cNvPr>
                  <p:cNvSpPr/>
                  <p:nvPr/>
                </p:nvSpPr>
                <p:spPr>
                  <a:xfrm>
                    <a:off x="-394783" y="6322486"/>
                    <a:ext cx="1051601" cy="6696000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M</a:t>
                    </a:r>
                  </a:p>
                  <a:p>
                    <a:pPr algn="ctr"/>
                    <a:r>
                      <a:rPr lang="en-CA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E</a:t>
                    </a:r>
                  </a:p>
                  <a:p>
                    <a:pPr algn="ctr"/>
                    <a:r>
                      <a:rPr lang="en-CA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R</a:t>
                    </a:r>
                  </a:p>
                  <a:p>
                    <a:pPr algn="ctr"/>
                    <a:r>
                      <a:rPr lang="en-CA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T</a:t>
                    </a:r>
                  </a:p>
                  <a:p>
                    <a:pPr algn="ctr"/>
                    <a:r>
                      <a:rPr lang="en-CA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E</a:t>
                    </a:r>
                  </a:p>
                  <a:p>
                    <a:pPr algn="ctr"/>
                    <a:r>
                      <a:rPr lang="en-CA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N</a:t>
                    </a:r>
                  </a:p>
                  <a:p>
                    <a:pPr algn="ctr"/>
                    <a:r>
                      <a:rPr lang="en-CA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S</a:t>
                    </a:r>
                  </a:p>
                  <a:p>
                    <a:pPr algn="ctr"/>
                    <a:r>
                      <a:rPr lang="en-CA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I</a:t>
                    </a:r>
                  </a:p>
                  <a:p>
                    <a:pPr algn="ctr"/>
                    <a:r>
                      <a:rPr lang="en-CA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</a:t>
                    </a:r>
                  </a:p>
                  <a:p>
                    <a:pPr algn="ctr"/>
                    <a:r>
                      <a:rPr lang="en-CA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N</a:t>
                    </a:r>
                  </a:p>
                  <a:p>
                    <a:pPr algn="ctr"/>
                    <a:r>
                      <a:rPr lang="en-CA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A2EDE54E-6B04-E5F2-5F45-B1106BFB1E5C}"/>
                      </a:ext>
                    </a:extLst>
                  </p:cNvPr>
                  <p:cNvSpPr/>
                  <p:nvPr/>
                </p:nvSpPr>
                <p:spPr>
                  <a:xfrm>
                    <a:off x="3591231" y="12731009"/>
                    <a:ext cx="657251" cy="304281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1">
                    <a:schemeClr val="accent4"/>
                  </a:lnRef>
                  <a:fillRef idx="3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sz="12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EUR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2C65DD2-1BF5-0AF0-01ED-300CF56D91B3}"/>
                      </a:ext>
                    </a:extLst>
                  </p:cNvPr>
                  <p:cNvSpPr/>
                  <p:nvPr/>
                </p:nvSpPr>
                <p:spPr>
                  <a:xfrm>
                    <a:off x="4334016" y="12484867"/>
                    <a:ext cx="591527" cy="5275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RUS</a:t>
                    </a:r>
                  </a:p>
                </p:txBody>
              </p:sp>
            </p:grp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E82BABA-2A21-8BAA-E724-3B7BE2F8F8CE}"/>
                    </a:ext>
                  </a:extLst>
                </p:cNvPr>
                <p:cNvSpPr/>
                <p:nvPr/>
              </p:nvSpPr>
              <p:spPr>
                <a:xfrm>
                  <a:off x="1131005" y="7982488"/>
                  <a:ext cx="1576316" cy="25979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Ancestral</a:t>
                  </a: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29F5C5-5457-1118-511F-39AE1EF51FAF}"/>
                  </a:ext>
                </a:extLst>
              </p:cNvPr>
              <p:cNvSpPr txBox="1"/>
              <p:nvPr/>
            </p:nvSpPr>
            <p:spPr>
              <a:xfrm>
                <a:off x="499712" y="11371467"/>
                <a:ext cx="11065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000" i="1" dirty="0"/>
                  <a:t>C. </a:t>
                </a:r>
                <a:r>
                  <a:rPr lang="en-CA" sz="1000" i="1" dirty="0" err="1"/>
                  <a:t>mertensiana</a:t>
                </a:r>
                <a:endParaRPr lang="en-CA" sz="1000" i="1" dirty="0"/>
              </a:p>
              <a:p>
                <a:pPr algn="ctr"/>
                <a:r>
                  <a:rPr lang="en-CA" sz="1000" dirty="0"/>
                  <a:t>N= ~800k</a:t>
                </a:r>
              </a:p>
              <a:p>
                <a:pPr algn="ctr"/>
                <a:r>
                  <a:rPr lang="en-CA" sz="1000" dirty="0"/>
                  <a:t>18.6 MYA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C1A9F7-9923-7AEE-A941-4FA714794DD0}"/>
                  </a:ext>
                </a:extLst>
              </p:cNvPr>
              <p:cNvSpPr txBox="1"/>
              <p:nvPr/>
            </p:nvSpPr>
            <p:spPr>
              <a:xfrm>
                <a:off x="4316028" y="11395507"/>
                <a:ext cx="14836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000" i="1" dirty="0"/>
                  <a:t>Europe</a:t>
                </a:r>
              </a:p>
              <a:p>
                <a:pPr algn="ctr"/>
                <a:r>
                  <a:rPr lang="en-CA" sz="1000" dirty="0"/>
                  <a:t>N= ~500k</a:t>
                </a:r>
              </a:p>
              <a:p>
                <a:pPr algn="ctr"/>
                <a:r>
                  <a:rPr lang="en-CA" sz="1000" dirty="0"/>
                  <a:t>600 </a:t>
                </a:r>
                <a:r>
                  <a:rPr lang="en-CA" sz="1000" dirty="0" err="1"/>
                  <a:t>kyrs</a:t>
                </a:r>
                <a:endParaRPr lang="en-CA" sz="10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5779E7-830D-8460-EAA7-9BF5D7C3DA97}"/>
                  </a:ext>
                </a:extLst>
              </p:cNvPr>
              <p:cNvSpPr txBox="1"/>
              <p:nvPr/>
            </p:nvSpPr>
            <p:spPr>
              <a:xfrm>
                <a:off x="5335183" y="11403184"/>
                <a:ext cx="92896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000" i="1" dirty="0"/>
                  <a:t>Russia</a:t>
                </a:r>
              </a:p>
              <a:p>
                <a:pPr algn="ctr"/>
                <a:r>
                  <a:rPr lang="en-CA" sz="1000" dirty="0"/>
                  <a:t>N=450k</a:t>
                </a:r>
                <a:br>
                  <a:rPr lang="en-CA" sz="1000" dirty="0"/>
                </a:br>
                <a:r>
                  <a:rPr lang="en-CA" sz="1000" dirty="0"/>
                  <a:t>1.4 MYA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5AE06C-8458-9019-840B-54C3D49B390F}"/>
                  </a:ext>
                </a:extLst>
              </p:cNvPr>
              <p:cNvSpPr txBox="1"/>
              <p:nvPr/>
            </p:nvSpPr>
            <p:spPr>
              <a:xfrm>
                <a:off x="2316291" y="11395342"/>
                <a:ext cx="14836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000" i="1" dirty="0"/>
                  <a:t>Alaska</a:t>
                </a:r>
              </a:p>
              <a:p>
                <a:pPr algn="ctr"/>
                <a:r>
                  <a:rPr lang="en-CA" sz="1000" dirty="0"/>
                  <a:t>N= ~2 M</a:t>
                </a:r>
              </a:p>
              <a:p>
                <a:pPr algn="ctr"/>
                <a:r>
                  <a:rPr lang="en-CA" sz="1000" dirty="0"/>
                  <a:t>18.6 MYA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4B930F-017F-C3C2-E079-C6FB3F80AF46}"/>
                  </a:ext>
                </a:extLst>
              </p:cNvPr>
              <p:cNvSpPr txBox="1"/>
              <p:nvPr/>
            </p:nvSpPr>
            <p:spPr>
              <a:xfrm>
                <a:off x="5847578" y="11396522"/>
                <a:ext cx="1202379" cy="94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000" dirty="0"/>
                  <a:t>Spp</a:t>
                </a:r>
                <a:r>
                  <a:rPr lang="en-CA" sz="1000" i="1" dirty="0"/>
                  <a:t>.</a:t>
                </a:r>
              </a:p>
              <a:p>
                <a:pPr algn="ctr"/>
                <a:r>
                  <a:rPr lang="en-CA" sz="1000" i="1" dirty="0" err="1"/>
                  <a:t>saximontana</a:t>
                </a:r>
                <a:endParaRPr lang="en-CA" sz="1000" i="1" dirty="0"/>
              </a:p>
              <a:p>
                <a:pPr algn="ctr"/>
                <a:r>
                  <a:rPr lang="en-CA" sz="1000" dirty="0"/>
                  <a:t>N= ~19k</a:t>
                </a:r>
              </a:p>
              <a:p>
                <a:pPr algn="ctr"/>
                <a:r>
                  <a:rPr lang="en-CA" sz="1000" dirty="0"/>
                  <a:t>6.7 MYA</a:t>
                </a:r>
              </a:p>
            </p:txBody>
          </p:sp>
        </p:grp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2610E36-8EE4-33DD-D6A6-555155EFA9F7}"/>
                </a:ext>
              </a:extLst>
            </p:cNvPr>
            <p:cNvCxnSpPr/>
            <p:nvPr/>
          </p:nvCxnSpPr>
          <p:spPr>
            <a:xfrm>
              <a:off x="4235476" y="5648994"/>
              <a:ext cx="2060141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3A009ABA-2790-6B58-BA1E-207AD757BCD2}"/>
                </a:ext>
              </a:extLst>
            </p:cNvPr>
            <p:cNvCxnSpPr/>
            <p:nvPr/>
          </p:nvCxnSpPr>
          <p:spPr>
            <a:xfrm>
              <a:off x="3372477" y="6583680"/>
              <a:ext cx="2060141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5CAA564-CF9D-CD6C-ED74-F719DDAC1CF5}"/>
                </a:ext>
              </a:extLst>
            </p:cNvPr>
            <p:cNvCxnSpPr/>
            <p:nvPr/>
          </p:nvCxnSpPr>
          <p:spPr>
            <a:xfrm>
              <a:off x="2586373" y="6729962"/>
              <a:ext cx="2060141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A013599-BB9A-F2E1-5F9C-89FD5D7C38D5}"/>
              </a:ext>
            </a:extLst>
          </p:cNvPr>
          <p:cNvGrpSpPr/>
          <p:nvPr/>
        </p:nvGrpSpPr>
        <p:grpSpPr>
          <a:xfrm>
            <a:off x="213355" y="7698904"/>
            <a:ext cx="6515105" cy="4378796"/>
            <a:chOff x="213355" y="7698904"/>
            <a:chExt cx="6682924" cy="4505150"/>
          </a:xfrm>
        </p:grpSpPr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47CA522-D4E7-1BFD-C8DA-7C336BD9B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4810" y="11229240"/>
              <a:ext cx="223990" cy="76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9CD7AE4F-6DAF-E037-3923-FAB194E90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7015" y="11402920"/>
              <a:ext cx="811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5BDCC28-6B06-0B96-CC56-3149A67C6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0870" y="8491345"/>
              <a:ext cx="811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A121D92-64E9-548A-3F68-278FE061C6C7}"/>
                </a:ext>
              </a:extLst>
            </p:cNvPr>
            <p:cNvGrpSpPr/>
            <p:nvPr/>
          </p:nvGrpSpPr>
          <p:grpSpPr>
            <a:xfrm>
              <a:off x="213355" y="7698904"/>
              <a:ext cx="6682924" cy="4505150"/>
              <a:chOff x="143463" y="11237753"/>
              <a:chExt cx="6849692" cy="102969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537B9C4-10E8-22E1-493D-4F7C819F38B2}"/>
                  </a:ext>
                </a:extLst>
              </p:cNvPr>
              <p:cNvGrpSpPr/>
              <p:nvPr/>
            </p:nvGrpSpPr>
            <p:grpSpPr>
              <a:xfrm>
                <a:off x="143463" y="11237753"/>
                <a:ext cx="6849692" cy="864259"/>
                <a:chOff x="6736329" y="3570503"/>
                <a:chExt cx="11144752" cy="454797"/>
              </a:xfrm>
              <a:solidFill>
                <a:srgbClr val="00B0F0"/>
              </a:solidFill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69D7218-00A6-376C-37C5-BEC0CD34898C}"/>
                    </a:ext>
                  </a:extLst>
                </p:cNvPr>
                <p:cNvSpPr/>
                <p:nvPr/>
              </p:nvSpPr>
              <p:spPr>
                <a:xfrm>
                  <a:off x="15673867" y="3665301"/>
                  <a:ext cx="90000" cy="359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5F797CF-E315-CB53-B6DC-C0EAFF15AA0A}"/>
                    </a:ext>
                  </a:extLst>
                </p:cNvPr>
                <p:cNvSpPr/>
                <p:nvPr/>
              </p:nvSpPr>
              <p:spPr>
                <a:xfrm>
                  <a:off x="6736329" y="3570503"/>
                  <a:ext cx="7200000" cy="452511"/>
                </a:xfrm>
                <a:prstGeom prst="rect">
                  <a:avLst/>
                </a:prstGeom>
                <a:grp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ALASKA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FB939EB-54EA-83C9-6970-B8640760ED5B}"/>
                    </a:ext>
                  </a:extLst>
                </p:cNvPr>
                <p:cNvSpPr/>
                <p:nvPr/>
              </p:nvSpPr>
              <p:spPr>
                <a:xfrm>
                  <a:off x="14279428" y="3992900"/>
                  <a:ext cx="1079999" cy="32400"/>
                </a:xfrm>
                <a:prstGeom prst="rect">
                  <a:avLst/>
                </a:prstGeom>
                <a:pattFill prst="dkUpDiag">
                  <a:fgClr>
                    <a:srgbClr val="FFFF00"/>
                  </a:fgClr>
                  <a:bgClr>
                    <a:srgbClr val="00B0F0"/>
                  </a:bgClr>
                </a:patt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1E8C34A-40F5-9B40-7D4D-41CE3586F4FC}"/>
                    </a:ext>
                  </a:extLst>
                </p:cNvPr>
                <p:cNvSpPr/>
                <p:nvPr/>
              </p:nvSpPr>
              <p:spPr>
                <a:xfrm>
                  <a:off x="16081079" y="3572432"/>
                  <a:ext cx="1800002" cy="45159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EUROPE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3F00E2-F531-8267-51CC-6A4E28F32BAB}"/>
                  </a:ext>
                </a:extLst>
              </p:cNvPr>
              <p:cNvSpPr txBox="1"/>
              <p:nvPr/>
            </p:nvSpPr>
            <p:spPr>
              <a:xfrm>
                <a:off x="1459796" y="12089855"/>
                <a:ext cx="1601500" cy="16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000" i="1" dirty="0"/>
                  <a:t>Alaska</a:t>
                </a:r>
              </a:p>
              <a:p>
                <a:pPr algn="ctr"/>
                <a:r>
                  <a:rPr lang="en-CA" sz="1000" dirty="0"/>
                  <a:t>N= ~2 M</a:t>
                </a:r>
              </a:p>
              <a:p>
                <a:pPr algn="ctr"/>
                <a:r>
                  <a:rPr lang="en-CA" sz="1000" dirty="0"/>
                  <a:t>18.6 MYA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630B056-93ED-4918-74F5-86CCEF8D7FC2}"/>
                  </a:ext>
                </a:extLst>
              </p:cNvPr>
              <p:cNvSpPr txBox="1"/>
              <p:nvPr/>
            </p:nvSpPr>
            <p:spPr>
              <a:xfrm>
                <a:off x="5999968" y="12098270"/>
                <a:ext cx="951042" cy="16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000" i="1" dirty="0"/>
                  <a:t>Europe</a:t>
                </a:r>
              </a:p>
              <a:p>
                <a:pPr algn="ctr"/>
                <a:r>
                  <a:rPr lang="en-CA" sz="1000" dirty="0"/>
                  <a:t>N= ~500k</a:t>
                </a:r>
              </a:p>
              <a:p>
                <a:pPr algn="ctr"/>
                <a:r>
                  <a:rPr lang="en-CA" sz="1000" dirty="0"/>
                  <a:t>600 </a:t>
                </a:r>
                <a:r>
                  <a:rPr lang="en-CA" sz="1000" dirty="0" err="1"/>
                  <a:t>kyrs</a:t>
                </a:r>
                <a:endParaRPr lang="en-CA" sz="1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5977A6A-F7FE-AE97-BEB3-49A53BD01E79}"/>
                  </a:ext>
                </a:extLst>
              </p:cNvPr>
              <p:cNvSpPr txBox="1"/>
              <p:nvPr/>
            </p:nvSpPr>
            <p:spPr>
              <a:xfrm>
                <a:off x="5205352" y="12100904"/>
                <a:ext cx="951043" cy="16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000" i="1" dirty="0"/>
                  <a:t>Greenland</a:t>
                </a:r>
              </a:p>
              <a:p>
                <a:pPr algn="ctr"/>
                <a:r>
                  <a:rPr lang="en-CA" sz="1000" dirty="0"/>
                  <a:t>N= ~25k</a:t>
                </a:r>
              </a:p>
              <a:p>
                <a:pPr algn="ctr"/>
                <a:r>
                  <a:rPr lang="en-CA" sz="1000" dirty="0"/>
                  <a:t>100 </a:t>
                </a:r>
                <a:r>
                  <a:rPr lang="en-CA" sz="1000" dirty="0" err="1"/>
                  <a:t>kyrs</a:t>
                </a:r>
                <a:endParaRPr lang="en-CA" sz="10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E2EE2A-0407-C0BE-2B9D-3533AC87B208}"/>
                  </a:ext>
                </a:extLst>
              </p:cNvPr>
              <p:cNvSpPr txBox="1"/>
              <p:nvPr/>
            </p:nvSpPr>
            <p:spPr>
              <a:xfrm>
                <a:off x="4600064" y="12102012"/>
                <a:ext cx="844380" cy="16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000" i="1" dirty="0"/>
                  <a:t>Canada</a:t>
                </a:r>
              </a:p>
              <a:p>
                <a:pPr algn="ctr"/>
                <a:r>
                  <a:rPr lang="en-CA" sz="1000" dirty="0"/>
                  <a:t>N= ~300k</a:t>
                </a:r>
              </a:p>
              <a:p>
                <a:pPr algn="ctr"/>
                <a:r>
                  <a:rPr lang="en-CA" sz="1000" dirty="0"/>
                  <a:t>8 </a:t>
                </a:r>
                <a:r>
                  <a:rPr lang="en-CA" sz="1000" dirty="0" err="1"/>
                  <a:t>kyrs</a:t>
                </a:r>
                <a:endParaRPr lang="en-CA" sz="1000" dirty="0"/>
              </a:p>
            </p:txBody>
          </p:sp>
        </p:grp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F064789-45DB-53BB-D2FE-7B31BCE2D2B5}"/>
                </a:ext>
              </a:extLst>
            </p:cNvPr>
            <p:cNvCxnSpPr/>
            <p:nvPr/>
          </p:nvCxnSpPr>
          <p:spPr>
            <a:xfrm>
              <a:off x="2645281" y="11226111"/>
              <a:ext cx="2060141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5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96306"/>
            <a:ext cx="6858000" cy="6172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5"/>
          <p:cNvGrpSpPr/>
          <p:nvPr/>
        </p:nvGrpSpPr>
        <p:grpSpPr>
          <a:xfrm>
            <a:off x="100" y="280824"/>
            <a:ext cx="6612005" cy="8787469"/>
            <a:chOff x="-75" y="446301"/>
            <a:chExt cx="6612005" cy="9052713"/>
          </a:xfrm>
        </p:grpSpPr>
        <p:sp>
          <p:nvSpPr>
            <p:cNvPr id="183" name="Google Shape;183;p5"/>
            <p:cNvSpPr txBox="1"/>
            <p:nvPr/>
          </p:nvSpPr>
          <p:spPr>
            <a:xfrm>
              <a:off x="-75" y="446301"/>
              <a:ext cx="5379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CA" sz="21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" name="Google Shape;184;p5"/>
            <p:cNvGrpSpPr/>
            <p:nvPr/>
          </p:nvGrpSpPr>
          <p:grpSpPr>
            <a:xfrm>
              <a:off x="682349" y="971349"/>
              <a:ext cx="5929581" cy="8527665"/>
              <a:chOff x="1143320" y="3102595"/>
              <a:chExt cx="4934328" cy="7085132"/>
            </a:xfrm>
          </p:grpSpPr>
          <p:grpSp>
            <p:nvGrpSpPr>
              <p:cNvPr id="185" name="Google Shape;185;p5"/>
              <p:cNvGrpSpPr/>
              <p:nvPr/>
            </p:nvGrpSpPr>
            <p:grpSpPr>
              <a:xfrm>
                <a:off x="3557084" y="3102595"/>
                <a:ext cx="563639" cy="7085132"/>
                <a:chOff x="4754881" y="-4468765"/>
                <a:chExt cx="857377" cy="10881787"/>
              </a:xfrm>
            </p:grpSpPr>
            <p:sp>
              <p:nvSpPr>
                <p:cNvPr id="186" name="Google Shape;186;p5"/>
                <p:cNvSpPr/>
                <p:nvPr/>
              </p:nvSpPr>
              <p:spPr>
                <a:xfrm>
                  <a:off x="4754881" y="6195822"/>
                  <a:ext cx="365700" cy="21720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81"/>
                    <a:buFont typeface="Arial"/>
                    <a:buNone/>
                  </a:pPr>
                  <a:endParaRPr sz="1181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87" name="Google Shape;187;p5"/>
                <p:cNvCxnSpPr/>
                <p:nvPr/>
              </p:nvCxnSpPr>
              <p:spPr>
                <a:xfrm rot="10800000">
                  <a:off x="5599277" y="-4468765"/>
                  <a:ext cx="12981" cy="7199576"/>
                </a:xfrm>
                <a:prstGeom prst="straightConnector1">
                  <a:avLst/>
                </a:prstGeom>
                <a:noFill/>
                <a:ln w="635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88" name="Google Shape;188;p5"/>
              <p:cNvSpPr txBox="1"/>
              <p:nvPr/>
            </p:nvSpPr>
            <p:spPr>
              <a:xfrm>
                <a:off x="1143320" y="8281432"/>
                <a:ext cx="3005450" cy="26339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CA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Present day samples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5"/>
              <p:cNvSpPr txBox="1"/>
              <p:nvPr/>
            </p:nvSpPr>
            <p:spPr>
              <a:xfrm>
                <a:off x="4099505" y="8239009"/>
                <a:ext cx="1978143" cy="2633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CA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Historic samples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0" name="Google Shape;190;p5"/>
          <p:cNvSpPr txBox="1"/>
          <p:nvPr/>
        </p:nvSpPr>
        <p:spPr>
          <a:xfrm rot="-5400000">
            <a:off x="-1064029" y="3392260"/>
            <a:ext cx="238962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ADMIXTURE proportion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508620"/>
            <a:ext cx="6283100" cy="44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208</Words>
  <Application>Microsoft Office PowerPoint</Application>
  <PresentationFormat>Custom</PresentationFormat>
  <Paragraphs>96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Elphinstone</dc:creator>
  <cp:lastModifiedBy>celphin@student.ubc.ca</cp:lastModifiedBy>
  <cp:revision>2</cp:revision>
  <dcterms:modified xsi:type="dcterms:W3CDTF">2023-03-29T07:15:34Z</dcterms:modified>
</cp:coreProperties>
</file>