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wI2Fxw5L2+ECp20TL/gtFT9T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1233a85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23e1233a855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PCA</a:t>
            </a:r>
            <a:endParaRPr/>
          </a:p>
        </p:txBody>
      </p:sp>
      <p:sp>
        <p:nvSpPr>
          <p:cNvPr id="161" name="Google Shape;161;g23e1233a855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03ddd218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2103ddd2185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Fig 3: Demography figures (see Table XX for model details). (A) Model diagram showing longer time scales from 18.6MYA. (B) . </a:t>
            </a:r>
            <a:endParaRPr/>
          </a:p>
        </p:txBody>
      </p:sp>
      <p:sp>
        <p:nvSpPr>
          <p:cNvPr id="243" name="Google Shape;243;g2103ddd2185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Chart, bar chart, histo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r="3149" b="4932"/>
          <a:stretch/>
        </p:blipFill>
        <p:spPr>
          <a:xfrm>
            <a:off x="-8257" y="324280"/>
            <a:ext cx="6866257" cy="2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0" y="-60339"/>
            <a:ext cx="553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175686" y="196492"/>
            <a:ext cx="6753091" cy="2748702"/>
            <a:chOff x="123897" y="730007"/>
            <a:chExt cx="6753091" cy="5036099"/>
          </a:xfrm>
        </p:grpSpPr>
        <p:sp>
          <p:nvSpPr>
            <p:cNvPr id="92" name="Google Shape;92;p1"/>
            <p:cNvSpPr txBox="1"/>
            <p:nvPr/>
          </p:nvSpPr>
          <p:spPr>
            <a:xfrm rot="-5400000">
              <a:off x="-1333353" y="2853259"/>
              <a:ext cx="3176099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CA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ADMIXTURE proportion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1"/>
            <p:cNvGrpSpPr/>
            <p:nvPr/>
          </p:nvGrpSpPr>
          <p:grpSpPr>
            <a:xfrm>
              <a:off x="150153" y="730007"/>
              <a:ext cx="6726835" cy="5036099"/>
              <a:chOff x="228453" y="-1395518"/>
              <a:chExt cx="6726835" cy="5036099"/>
            </a:xfrm>
          </p:grpSpPr>
          <p:grpSp>
            <p:nvGrpSpPr>
              <p:cNvPr id="94" name="Google Shape;94;p1"/>
              <p:cNvGrpSpPr/>
              <p:nvPr/>
            </p:nvGrpSpPr>
            <p:grpSpPr>
              <a:xfrm>
                <a:off x="228453" y="-1395518"/>
                <a:ext cx="6726835" cy="5036099"/>
                <a:chOff x="228919" y="-1818219"/>
                <a:chExt cx="6726835" cy="5036099"/>
              </a:xfrm>
            </p:grpSpPr>
            <p:grpSp>
              <p:nvGrpSpPr>
                <p:cNvPr id="95" name="Google Shape;95;p1"/>
                <p:cNvGrpSpPr/>
                <p:nvPr/>
              </p:nvGrpSpPr>
              <p:grpSpPr>
                <a:xfrm>
                  <a:off x="1248223" y="2667623"/>
                  <a:ext cx="5707531" cy="525351"/>
                  <a:chOff x="1097488" y="5250068"/>
                  <a:chExt cx="7658033" cy="729858"/>
                </a:xfrm>
              </p:grpSpPr>
              <p:sp>
                <p:nvSpPr>
                  <p:cNvPr id="96" name="Google Shape;96;p1"/>
                  <p:cNvSpPr txBox="1"/>
                  <p:nvPr/>
                </p:nvSpPr>
                <p:spPr>
                  <a:xfrm>
                    <a:off x="1097488" y="5313927"/>
                    <a:ext cx="1788900" cy="665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Alaska/Yukon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Google Shape;97;p1"/>
                  <p:cNvSpPr txBox="1"/>
                  <p:nvPr/>
                </p:nvSpPr>
                <p:spPr>
                  <a:xfrm>
                    <a:off x="7920320" y="5267181"/>
                    <a:ext cx="835201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Russia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Google Shape;98;p1"/>
                  <p:cNvSpPr txBox="1"/>
                  <p:nvPr/>
                </p:nvSpPr>
                <p:spPr>
                  <a:xfrm>
                    <a:off x="3735095" y="5258099"/>
                    <a:ext cx="1761418" cy="6657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Greenland/Baffin</a:t>
                    </a:r>
                    <a:endParaRPr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" name="Google Shape;99;p1"/>
                  <p:cNvSpPr txBox="1"/>
                  <p:nvPr/>
                </p:nvSpPr>
                <p:spPr>
                  <a:xfrm>
                    <a:off x="7018730" y="5250068"/>
                    <a:ext cx="1304400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Europe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" name="Google Shape;100;p1"/>
                  <p:cNvSpPr txBox="1"/>
                  <p:nvPr/>
                </p:nvSpPr>
                <p:spPr>
                  <a:xfrm>
                    <a:off x="2895022" y="5258099"/>
                    <a:ext cx="1304400" cy="69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81"/>
                      <a:buFont typeface="Arial"/>
                      <a:buNone/>
                    </a:pPr>
                    <a:r>
                      <a:rPr lang="en-CA" sz="1181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NWT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" name="Google Shape;101;p1"/>
                  <p:cNvSpPr txBox="1"/>
                  <p:nvPr/>
                </p:nvSpPr>
                <p:spPr>
                  <a:xfrm>
                    <a:off x="5638585" y="5257898"/>
                    <a:ext cx="1304400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lang="en-CA" sz="11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Ellesmere</a:t>
                    </a:r>
                    <a:endParaRPr sz="12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2" name="Google Shape;102;p1"/>
                <p:cNvSpPr txBox="1"/>
                <p:nvPr/>
              </p:nvSpPr>
              <p:spPr>
                <a:xfrm rot="-5400000">
                  <a:off x="-1297399" y="-138969"/>
                  <a:ext cx="3620101" cy="26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Ssp</a:t>
                  </a:r>
                  <a:r>
                    <a:rPr lang="en-CA" sz="1100" b="0" i="1" u="none" strike="noStrike" cap="non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 saximontana</a:t>
                  </a:r>
                  <a:endParaRPr sz="1100" b="0" i="1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 txBox="1"/>
                <p:nvPr/>
              </p:nvSpPr>
              <p:spPr>
                <a:xfrm>
                  <a:off x="462466" y="2738478"/>
                  <a:ext cx="651000" cy="479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Kluane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"/>
                <p:cNvSpPr txBox="1"/>
                <p:nvPr/>
              </p:nvSpPr>
              <p:spPr>
                <a:xfrm>
                  <a:off x="228919" y="2733742"/>
                  <a:ext cx="389091" cy="479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CA" sz="11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BC</a:t>
                  </a:r>
                  <a:endParaRPr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" name="Google Shape;105;p1"/>
              <p:cNvSpPr/>
              <p:nvPr/>
            </p:nvSpPr>
            <p:spPr>
              <a:xfrm rot="-5400000">
                <a:off x="428170" y="2998367"/>
                <a:ext cx="83765" cy="171068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 rot="-5400000">
                <a:off x="1731390" y="2338661"/>
                <a:ext cx="83765" cy="1511501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 rot="-5400000">
                <a:off x="744032" y="2940513"/>
                <a:ext cx="83765" cy="337902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 rot="-5400000">
                <a:off x="2796486" y="2839550"/>
                <a:ext cx="91938" cy="501549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 rot="-5400000">
                <a:off x="3795215" y="2389980"/>
                <a:ext cx="83765" cy="1416146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 rot="-5400000">
                <a:off x="5008865" y="2634065"/>
                <a:ext cx="83765" cy="937833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 rot="-5400000">
                <a:off x="5927239" y="2695557"/>
                <a:ext cx="83765" cy="814169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 rot="-5400000">
                <a:off x="6578488" y="2897115"/>
                <a:ext cx="91589" cy="386755"/>
              </a:xfrm>
              <a:prstGeom prst="leftBracket">
                <a:avLst>
                  <a:gd name="adj" fmla="val 8333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" name="Google Shape;113;p1"/>
          <p:cNvGrpSpPr/>
          <p:nvPr/>
        </p:nvGrpSpPr>
        <p:grpSpPr>
          <a:xfrm>
            <a:off x="-300" y="2998943"/>
            <a:ext cx="6850350" cy="5589725"/>
            <a:chOff x="7650" y="3052681"/>
            <a:chExt cx="6850350" cy="5589725"/>
          </a:xfrm>
        </p:grpSpPr>
        <p:pic>
          <p:nvPicPr>
            <p:cNvPr id="114" name="Google Shape;114;p1" descr="Map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9966" t="12066" r="12778" b="20219"/>
            <a:stretch/>
          </p:blipFill>
          <p:spPr>
            <a:xfrm>
              <a:off x="82150" y="3468175"/>
              <a:ext cx="6775850" cy="5048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5" name="Google Shape;115;p1"/>
            <p:cNvGrpSpPr/>
            <p:nvPr/>
          </p:nvGrpSpPr>
          <p:grpSpPr>
            <a:xfrm>
              <a:off x="616475" y="3772355"/>
              <a:ext cx="4533907" cy="4648039"/>
              <a:chOff x="1032884" y="7312906"/>
              <a:chExt cx="4465584" cy="4629983"/>
            </a:xfrm>
          </p:grpSpPr>
          <p:sp>
            <p:nvSpPr>
              <p:cNvPr id="116" name="Google Shape;116;p1"/>
              <p:cNvSpPr txBox="1"/>
              <p:nvPr/>
            </p:nvSpPr>
            <p:spPr>
              <a:xfrm>
                <a:off x="2841237" y="7706222"/>
                <a:ext cx="642891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 txBox="1"/>
              <p:nvPr/>
            </p:nvSpPr>
            <p:spPr>
              <a:xfrm>
                <a:off x="2360039" y="11259329"/>
                <a:ext cx="841839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Greenland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 txBox="1"/>
              <p:nvPr/>
            </p:nvSpPr>
            <p:spPr>
              <a:xfrm>
                <a:off x="4013649" y="11697489"/>
                <a:ext cx="682919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Sweden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 txBox="1"/>
              <p:nvPr/>
            </p:nvSpPr>
            <p:spPr>
              <a:xfrm>
                <a:off x="4099416" y="10385225"/>
                <a:ext cx="747255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Svalbard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 txBox="1"/>
              <p:nvPr/>
            </p:nvSpPr>
            <p:spPr>
              <a:xfrm>
                <a:off x="4696568" y="8660667"/>
                <a:ext cx="801900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 txBox="1"/>
              <p:nvPr/>
            </p:nvSpPr>
            <p:spPr>
              <a:xfrm>
                <a:off x="1747738" y="10058279"/>
                <a:ext cx="612301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Baffin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 txBox="1"/>
              <p:nvPr/>
            </p:nvSpPr>
            <p:spPr>
              <a:xfrm>
                <a:off x="3535861" y="9606567"/>
                <a:ext cx="841838" cy="2452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Ellesmere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 txBox="1"/>
              <p:nvPr/>
            </p:nvSpPr>
            <p:spPr>
              <a:xfrm>
                <a:off x="1981648" y="8472161"/>
                <a:ext cx="612300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NWT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 txBox="1"/>
              <p:nvPr/>
            </p:nvSpPr>
            <p:spPr>
              <a:xfrm>
                <a:off x="1032884" y="7768504"/>
                <a:ext cx="465600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 txBox="1"/>
              <p:nvPr/>
            </p:nvSpPr>
            <p:spPr>
              <a:xfrm>
                <a:off x="3297048" y="7312906"/>
                <a:ext cx="716601" cy="245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CA" sz="10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Beringia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" name="Google Shape;126;p1"/>
            <p:cNvSpPr txBox="1"/>
            <p:nvPr/>
          </p:nvSpPr>
          <p:spPr>
            <a:xfrm>
              <a:off x="15300" y="3052681"/>
              <a:ext cx="537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CA" sz="2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 txBox="1"/>
            <p:nvPr/>
          </p:nvSpPr>
          <p:spPr>
            <a:xfrm>
              <a:off x="1420397" y="3890977"/>
              <a:ext cx="652727" cy="24618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Kluane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" name="Google Shape;128;p1"/>
            <p:cNvCxnSpPr/>
            <p:nvPr/>
          </p:nvCxnSpPr>
          <p:spPr>
            <a:xfrm flipH="1">
              <a:off x="2955014" y="6228585"/>
              <a:ext cx="202733" cy="13747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</p:cxnSp>
        <p:sp>
          <p:nvSpPr>
            <p:cNvPr id="129" name="Google Shape;129;p1"/>
            <p:cNvSpPr txBox="1"/>
            <p:nvPr/>
          </p:nvSpPr>
          <p:spPr>
            <a:xfrm>
              <a:off x="7650" y="8226906"/>
              <a:ext cx="537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CA" sz="2100" b="1">
                  <a:solidFill>
                    <a:schemeClr val="dk1"/>
                  </a:solidFill>
                </a:rPr>
                <a:t>C</a:t>
              </a:r>
              <a:r>
                <a:rPr lang="en-CA" sz="21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0" name="Google Shape;130;p1"/>
            <p:cNvCxnSpPr/>
            <p:nvPr/>
          </p:nvCxnSpPr>
          <p:spPr>
            <a:xfrm flipH="1">
              <a:off x="4477025" y="5496650"/>
              <a:ext cx="99900" cy="6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"/>
            <p:cNvCxnSpPr/>
            <p:nvPr/>
          </p:nvCxnSpPr>
          <p:spPr>
            <a:xfrm rot="10800000">
              <a:off x="4629575" y="5477850"/>
              <a:ext cx="156900" cy="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"/>
            <p:cNvCxnSpPr/>
            <p:nvPr/>
          </p:nvCxnSpPr>
          <p:spPr>
            <a:xfrm>
              <a:off x="1752275" y="4518825"/>
              <a:ext cx="200100" cy="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"/>
            <p:cNvCxnSpPr/>
            <p:nvPr/>
          </p:nvCxnSpPr>
          <p:spPr>
            <a:xfrm rot="10800000" flipH="1">
              <a:off x="1999925" y="4423575"/>
              <a:ext cx="9600" cy="15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"/>
            <p:cNvCxnSpPr/>
            <p:nvPr/>
          </p:nvCxnSpPr>
          <p:spPr>
            <a:xfrm flipH="1">
              <a:off x="813200" y="4561675"/>
              <a:ext cx="9600" cy="5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"/>
            <p:cNvCxnSpPr/>
            <p:nvPr/>
          </p:nvCxnSpPr>
          <p:spPr>
            <a:xfrm>
              <a:off x="2468175" y="5112225"/>
              <a:ext cx="47700" cy="4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"/>
            <p:cNvCxnSpPr/>
            <p:nvPr/>
          </p:nvCxnSpPr>
          <p:spPr>
            <a:xfrm rot="10800000" flipH="1">
              <a:off x="2915850" y="4674350"/>
              <a:ext cx="119100" cy="19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1"/>
            <p:cNvCxnSpPr/>
            <p:nvPr/>
          </p:nvCxnSpPr>
          <p:spPr>
            <a:xfrm>
              <a:off x="2939650" y="4964600"/>
              <a:ext cx="33300" cy="5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1"/>
            <p:cNvCxnSpPr/>
            <p:nvPr/>
          </p:nvCxnSpPr>
          <p:spPr>
            <a:xfrm rot="10800000" flipH="1">
              <a:off x="2939650" y="4902675"/>
              <a:ext cx="71400" cy="3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1"/>
            <p:cNvCxnSpPr/>
            <p:nvPr/>
          </p:nvCxnSpPr>
          <p:spPr>
            <a:xfrm rot="10800000">
              <a:off x="1915650" y="5471400"/>
              <a:ext cx="9600" cy="6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 flipH="1">
              <a:off x="2420550" y="4699800"/>
              <a:ext cx="9600" cy="7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1"/>
            <p:cNvCxnSpPr/>
            <p:nvPr/>
          </p:nvCxnSpPr>
          <p:spPr>
            <a:xfrm rot="10800000">
              <a:off x="2649075" y="4718725"/>
              <a:ext cx="9600" cy="12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"/>
            <p:cNvCxnSpPr/>
            <p:nvPr/>
          </p:nvCxnSpPr>
          <p:spPr>
            <a:xfrm>
              <a:off x="2672950" y="4928400"/>
              <a:ext cx="47700" cy="13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"/>
            <p:cNvCxnSpPr/>
            <p:nvPr/>
          </p:nvCxnSpPr>
          <p:spPr>
            <a:xfrm rot="10800000" flipH="1">
              <a:off x="3725475" y="7190575"/>
              <a:ext cx="23700" cy="11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"/>
            <p:cNvCxnSpPr/>
            <p:nvPr/>
          </p:nvCxnSpPr>
          <p:spPr>
            <a:xfrm>
              <a:off x="3634975" y="7090575"/>
              <a:ext cx="99900" cy="3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3911200" y="7838275"/>
              <a:ext cx="114300" cy="5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"/>
            <p:cNvCxnSpPr/>
            <p:nvPr/>
          </p:nvCxnSpPr>
          <p:spPr>
            <a:xfrm rot="10800000" flipH="1">
              <a:off x="4058850" y="7852600"/>
              <a:ext cx="71400" cy="3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"/>
            <p:cNvCxnSpPr/>
            <p:nvPr/>
          </p:nvCxnSpPr>
          <p:spPr>
            <a:xfrm rot="10800000" flipH="1">
              <a:off x="2201475" y="7142875"/>
              <a:ext cx="14400" cy="8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"/>
            <p:cNvCxnSpPr/>
            <p:nvPr/>
          </p:nvCxnSpPr>
          <p:spPr>
            <a:xfrm rot="10800000" flipH="1">
              <a:off x="2215750" y="7247625"/>
              <a:ext cx="90600" cy="1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1"/>
            <p:cNvCxnSpPr/>
            <p:nvPr/>
          </p:nvCxnSpPr>
          <p:spPr>
            <a:xfrm flipH="1">
              <a:off x="2229900" y="7333450"/>
              <a:ext cx="19200" cy="4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"/>
            <p:cNvCxnSpPr/>
            <p:nvPr/>
          </p:nvCxnSpPr>
          <p:spPr>
            <a:xfrm rot="10800000" flipH="1">
              <a:off x="1934775" y="7404750"/>
              <a:ext cx="66600" cy="1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1"/>
            <p:cNvCxnSpPr/>
            <p:nvPr/>
          </p:nvCxnSpPr>
          <p:spPr>
            <a:xfrm>
              <a:off x="2387200" y="6374300"/>
              <a:ext cx="52500" cy="3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1"/>
            <p:cNvCxnSpPr/>
            <p:nvPr/>
          </p:nvCxnSpPr>
          <p:spPr>
            <a:xfrm flipH="1">
              <a:off x="2634750" y="6521925"/>
              <a:ext cx="14400" cy="5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"/>
            <p:cNvCxnSpPr/>
            <p:nvPr/>
          </p:nvCxnSpPr>
          <p:spPr>
            <a:xfrm rot="10800000">
              <a:off x="2696850" y="6445800"/>
              <a:ext cx="219000" cy="18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"/>
            <p:cNvCxnSpPr/>
            <p:nvPr/>
          </p:nvCxnSpPr>
          <p:spPr>
            <a:xfrm rot="10800000" flipH="1">
              <a:off x="2915850" y="6483750"/>
              <a:ext cx="133500" cy="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"/>
            <p:cNvCxnSpPr/>
            <p:nvPr/>
          </p:nvCxnSpPr>
          <p:spPr>
            <a:xfrm rot="10800000" flipH="1">
              <a:off x="2763450" y="6250625"/>
              <a:ext cx="133500" cy="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"/>
            <p:cNvCxnSpPr/>
            <p:nvPr/>
          </p:nvCxnSpPr>
          <p:spPr>
            <a:xfrm rot="10800000" flipH="1">
              <a:off x="2668200" y="6231600"/>
              <a:ext cx="9600" cy="5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7" name="Google Shape;157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125" y="8642420"/>
            <a:ext cx="6858001" cy="357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23e1233a855_0_43"/>
          <p:cNvGrpSpPr/>
          <p:nvPr/>
        </p:nvGrpSpPr>
        <p:grpSpPr>
          <a:xfrm>
            <a:off x="147500" y="6278712"/>
            <a:ext cx="6234716" cy="6172203"/>
            <a:chOff x="76200" y="121362"/>
            <a:chExt cx="6234716" cy="6172203"/>
          </a:xfrm>
        </p:grpSpPr>
        <p:pic>
          <p:nvPicPr>
            <p:cNvPr id="164" name="Google Shape;164;g23e1233a855_0_43" descr="Chart, scatter char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r="9090"/>
            <a:stretch/>
          </p:blipFill>
          <p:spPr>
            <a:xfrm>
              <a:off x="76200" y="121362"/>
              <a:ext cx="6234716" cy="61722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5" name="Google Shape;165;g23e1233a855_0_43"/>
            <p:cNvGrpSpPr/>
            <p:nvPr/>
          </p:nvGrpSpPr>
          <p:grpSpPr>
            <a:xfrm>
              <a:off x="1054178" y="2248948"/>
              <a:ext cx="4776630" cy="2543911"/>
              <a:chOff x="1512136" y="3052020"/>
              <a:chExt cx="5780046" cy="3141406"/>
            </a:xfrm>
          </p:grpSpPr>
          <p:sp>
            <p:nvSpPr>
              <p:cNvPr id="166" name="Google Shape;166;g23e1233a855_0_43"/>
              <p:cNvSpPr txBox="1"/>
              <p:nvPr/>
            </p:nvSpPr>
            <p:spPr>
              <a:xfrm>
                <a:off x="4858272" y="3052020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23e1233a855_0_43"/>
              <p:cNvSpPr txBox="1"/>
              <p:nvPr/>
            </p:nvSpPr>
            <p:spPr>
              <a:xfrm>
                <a:off x="5485282" y="3503229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lang="en-CA" sz="1181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23e1233a855_0_43"/>
              <p:cNvSpPr txBox="1"/>
              <p:nvPr/>
            </p:nvSpPr>
            <p:spPr>
              <a:xfrm>
                <a:off x="5956579" y="5855026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23e1233a855_0_43"/>
              <p:cNvSpPr txBox="1"/>
              <p:nvPr/>
            </p:nvSpPr>
            <p:spPr>
              <a:xfrm>
                <a:off x="1512136" y="3494284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0" name="Google Shape;170;g23e1233a855_0_43"/>
          <p:cNvGrpSpPr/>
          <p:nvPr/>
        </p:nvGrpSpPr>
        <p:grpSpPr>
          <a:xfrm>
            <a:off x="844301" y="6273149"/>
            <a:ext cx="1958815" cy="1853551"/>
            <a:chOff x="4336850" y="3389000"/>
            <a:chExt cx="1958815" cy="1853551"/>
          </a:xfrm>
        </p:grpSpPr>
        <p:grpSp>
          <p:nvGrpSpPr>
            <p:cNvPr id="171" name="Google Shape;171;g23e1233a855_0_43"/>
            <p:cNvGrpSpPr/>
            <p:nvPr/>
          </p:nvGrpSpPr>
          <p:grpSpPr>
            <a:xfrm>
              <a:off x="4802443" y="3410903"/>
              <a:ext cx="1493222" cy="1776183"/>
              <a:chOff x="6601654" y="-3659165"/>
              <a:chExt cx="1806900" cy="2193360"/>
            </a:xfrm>
          </p:grpSpPr>
          <p:sp>
            <p:nvSpPr>
              <p:cNvPr id="172" name="Google Shape;172;g23e1233a855_0_43"/>
              <p:cNvSpPr txBox="1"/>
              <p:nvPr/>
            </p:nvSpPr>
            <p:spPr>
              <a:xfrm>
                <a:off x="6601662" y="-1804205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23e1233a855_0_43"/>
              <p:cNvSpPr txBox="1"/>
              <p:nvPr/>
            </p:nvSpPr>
            <p:spPr>
              <a:xfrm>
                <a:off x="6601726" y="-3659165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23e1233a855_0_43"/>
              <p:cNvSpPr txBox="1"/>
              <p:nvPr/>
            </p:nvSpPr>
            <p:spPr>
              <a:xfrm>
                <a:off x="6601654" y="-2736351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lang="en-CA" sz="1181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23e1233a855_0_43"/>
              <p:cNvSpPr txBox="1"/>
              <p:nvPr/>
            </p:nvSpPr>
            <p:spPr>
              <a:xfrm>
                <a:off x="6601726" y="-3221548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6" name="Google Shape;176;g23e1233a855_0_43"/>
            <p:cNvPicPr preferRelativeResize="0"/>
            <p:nvPr/>
          </p:nvPicPr>
          <p:blipFill rotWithShape="1">
            <a:blip r:embed="rId4">
              <a:alphaModFix/>
            </a:blip>
            <a:srcRect l="89044" t="32725" r="3848" b="35843"/>
            <a:stretch/>
          </p:blipFill>
          <p:spPr>
            <a:xfrm>
              <a:off x="4336850" y="3389000"/>
              <a:ext cx="465649" cy="1853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g23e1233a855_0_43"/>
            <p:cNvSpPr txBox="1"/>
            <p:nvPr/>
          </p:nvSpPr>
          <p:spPr>
            <a:xfrm>
              <a:off x="4802499" y="4551101"/>
              <a:ext cx="1209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23e1233a855_0_43"/>
          <p:cNvSpPr txBox="1"/>
          <p:nvPr/>
        </p:nvSpPr>
        <p:spPr>
          <a:xfrm>
            <a:off x="4290035" y="7062837"/>
            <a:ext cx="1077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18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Greenland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3e1233a855_0_43"/>
          <p:cNvSpPr txBox="1"/>
          <p:nvPr/>
        </p:nvSpPr>
        <p:spPr>
          <a:xfrm>
            <a:off x="0" y="95638"/>
            <a:ext cx="64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800" b="1">
                <a:solidFill>
                  <a:schemeClr val="dk1"/>
                </a:solidFill>
              </a:rPr>
              <a:t>A</a:t>
            </a:r>
            <a:r>
              <a:rPr lang="en-CA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3e1233a855_0_43"/>
          <p:cNvSpPr txBox="1"/>
          <p:nvPr/>
        </p:nvSpPr>
        <p:spPr>
          <a:xfrm>
            <a:off x="0" y="5865388"/>
            <a:ext cx="64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800" b="1">
                <a:solidFill>
                  <a:schemeClr val="dk1"/>
                </a:solidFill>
              </a:rPr>
              <a:t>B</a:t>
            </a:r>
            <a:r>
              <a:rPr lang="en-CA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3e1233a855_0_43"/>
          <p:cNvPicPr preferRelativeResize="0"/>
          <p:nvPr/>
        </p:nvPicPr>
        <p:blipFill rotWithShape="1">
          <a:blip r:embed="rId4">
            <a:alphaModFix/>
          </a:blip>
          <a:srcRect r="9264"/>
          <a:stretch/>
        </p:blipFill>
        <p:spPr>
          <a:xfrm>
            <a:off x="387339" y="95650"/>
            <a:ext cx="5945923" cy="58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3e1233a855_0_43"/>
          <p:cNvSpPr txBox="1"/>
          <p:nvPr/>
        </p:nvSpPr>
        <p:spPr>
          <a:xfrm>
            <a:off x="2225482" y="414990"/>
            <a:ext cx="17733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1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Kluane Lake hybrids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g23e1233a855_0_43"/>
          <p:cNvGrpSpPr/>
          <p:nvPr/>
        </p:nvGrpSpPr>
        <p:grpSpPr>
          <a:xfrm>
            <a:off x="724141" y="140954"/>
            <a:ext cx="6133866" cy="4549358"/>
            <a:chOff x="750990" y="330801"/>
            <a:chExt cx="7422393" cy="5617878"/>
          </a:xfrm>
        </p:grpSpPr>
        <p:sp>
          <p:nvSpPr>
            <p:cNvPr id="184" name="Google Shape;184;g23e1233a855_0_43"/>
            <p:cNvSpPr txBox="1"/>
            <p:nvPr/>
          </p:nvSpPr>
          <p:spPr>
            <a:xfrm>
              <a:off x="1188616" y="5610279"/>
              <a:ext cx="882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23e1233a855_0_43"/>
            <p:cNvSpPr txBox="1"/>
            <p:nvPr/>
          </p:nvSpPr>
          <p:spPr>
            <a:xfrm>
              <a:off x="6366483" y="1237064"/>
              <a:ext cx="1806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spp. </a:t>
              </a:r>
              <a:r>
                <a:rPr lang="en-CA" sz="1181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saximontana</a:t>
              </a:r>
              <a:r>
                <a:rPr lang="en-CA" sz="1181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3e1233a855_0_43"/>
            <p:cNvSpPr txBox="1"/>
            <p:nvPr/>
          </p:nvSpPr>
          <p:spPr>
            <a:xfrm>
              <a:off x="1021567" y="330801"/>
              <a:ext cx="13044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3e1233a855_0_43"/>
            <p:cNvSpPr txBox="1"/>
            <p:nvPr/>
          </p:nvSpPr>
          <p:spPr>
            <a:xfrm>
              <a:off x="750990" y="1273495"/>
              <a:ext cx="14631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Alaska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g23e1233a855_0_43"/>
          <p:cNvGrpSpPr/>
          <p:nvPr/>
        </p:nvGrpSpPr>
        <p:grpSpPr>
          <a:xfrm>
            <a:off x="4635825" y="3484650"/>
            <a:ext cx="1958815" cy="1853551"/>
            <a:chOff x="4336850" y="3389000"/>
            <a:chExt cx="1958815" cy="1853551"/>
          </a:xfrm>
        </p:grpSpPr>
        <p:grpSp>
          <p:nvGrpSpPr>
            <p:cNvPr id="189" name="Google Shape;189;g23e1233a855_0_43"/>
            <p:cNvGrpSpPr/>
            <p:nvPr/>
          </p:nvGrpSpPr>
          <p:grpSpPr>
            <a:xfrm>
              <a:off x="4802443" y="3410903"/>
              <a:ext cx="1493222" cy="1776183"/>
              <a:chOff x="6601654" y="-3659165"/>
              <a:chExt cx="1806900" cy="2193360"/>
            </a:xfrm>
          </p:grpSpPr>
          <p:sp>
            <p:nvSpPr>
              <p:cNvPr id="190" name="Google Shape;190;g23e1233a855_0_43"/>
              <p:cNvSpPr txBox="1"/>
              <p:nvPr/>
            </p:nvSpPr>
            <p:spPr>
              <a:xfrm>
                <a:off x="6601662" y="-1804205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23e1233a855_0_43"/>
              <p:cNvSpPr txBox="1"/>
              <p:nvPr/>
            </p:nvSpPr>
            <p:spPr>
              <a:xfrm>
                <a:off x="6601726" y="-3659165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23e1233a855_0_43"/>
              <p:cNvSpPr txBox="1"/>
              <p:nvPr/>
            </p:nvSpPr>
            <p:spPr>
              <a:xfrm>
                <a:off x="6601654" y="-2736351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lang="en-CA" sz="1181" b="0" i="1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lang="en-CA" sz="1181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23e1233a855_0_43"/>
              <p:cNvSpPr txBox="1"/>
              <p:nvPr/>
            </p:nvSpPr>
            <p:spPr>
              <a:xfrm>
                <a:off x="6601726" y="-3221548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4" name="Google Shape;194;g23e1233a855_0_43"/>
            <p:cNvPicPr preferRelativeResize="0"/>
            <p:nvPr/>
          </p:nvPicPr>
          <p:blipFill rotWithShape="1">
            <a:blip r:embed="rId4">
              <a:alphaModFix/>
            </a:blip>
            <a:srcRect l="89044" t="32725" r="3848" b="35843"/>
            <a:stretch/>
          </p:blipFill>
          <p:spPr>
            <a:xfrm>
              <a:off x="4336850" y="3389000"/>
              <a:ext cx="465649" cy="1853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g23e1233a855_0_43"/>
            <p:cNvSpPr txBox="1"/>
            <p:nvPr/>
          </p:nvSpPr>
          <p:spPr>
            <a:xfrm>
              <a:off x="4802499" y="4551101"/>
              <a:ext cx="1209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3"/>
          <p:cNvGrpSpPr/>
          <p:nvPr/>
        </p:nvGrpSpPr>
        <p:grpSpPr>
          <a:xfrm>
            <a:off x="0" y="30925"/>
            <a:ext cx="6869600" cy="5006574"/>
            <a:chOff x="0" y="30925"/>
            <a:chExt cx="6869600" cy="5006574"/>
          </a:xfrm>
        </p:grpSpPr>
        <p:pic>
          <p:nvPicPr>
            <p:cNvPr id="202" name="Google Shape;202;p3"/>
            <p:cNvPicPr preferRelativeResize="0"/>
            <p:nvPr/>
          </p:nvPicPr>
          <p:blipFill rotWithShape="1">
            <a:blip r:embed="rId3">
              <a:alphaModFix/>
            </a:blip>
            <a:srcRect l="4924" t="17252" r="18246" b="22104"/>
            <a:stretch/>
          </p:blipFill>
          <p:spPr>
            <a:xfrm>
              <a:off x="0" y="30925"/>
              <a:ext cx="6667914" cy="5006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3"/>
            <p:cNvSpPr txBox="1"/>
            <p:nvPr/>
          </p:nvSpPr>
          <p:spPr>
            <a:xfrm>
              <a:off x="5565200" y="381725"/>
              <a:ext cx="1304400" cy="615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CA" sz="1400" i="0" u="none" strike="noStrike" cap="none">
                  <a:solidFill>
                    <a:srgbClr val="000000"/>
                  </a:solidFill>
                </a:rPr>
                <a:t>Nucleotide diversity</a:t>
              </a:r>
              <a:endParaRPr sz="14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4" name="Google Shape;204;p3"/>
            <p:cNvSpPr txBox="1"/>
            <p:nvPr/>
          </p:nvSpPr>
          <p:spPr>
            <a:xfrm>
              <a:off x="1408047" y="751015"/>
              <a:ext cx="6528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Kluane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5" name="Google Shape;205;p3"/>
            <p:cNvCxnSpPr>
              <a:stCxn id="206" idx="2"/>
            </p:cNvCxnSpPr>
            <p:nvPr/>
          </p:nvCxnSpPr>
          <p:spPr>
            <a:xfrm flipH="1">
              <a:off x="2813723" y="2436950"/>
              <a:ext cx="267900" cy="3108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sp>
          <p:nvSpPr>
            <p:cNvPr id="207" name="Google Shape;207;p3"/>
            <p:cNvSpPr txBox="1"/>
            <p:nvPr/>
          </p:nvSpPr>
          <p:spPr>
            <a:xfrm>
              <a:off x="2468708" y="940119"/>
              <a:ext cx="6528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Alaska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"/>
            <p:cNvSpPr txBox="1"/>
            <p:nvPr/>
          </p:nvSpPr>
          <p:spPr>
            <a:xfrm>
              <a:off x="2266661" y="3361583"/>
              <a:ext cx="8547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"/>
            <p:cNvSpPr txBox="1"/>
            <p:nvPr/>
          </p:nvSpPr>
          <p:spPr>
            <a:xfrm>
              <a:off x="3453921" y="4365927"/>
              <a:ext cx="6933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Sweden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"/>
            <p:cNvSpPr txBox="1"/>
            <p:nvPr/>
          </p:nvSpPr>
          <p:spPr>
            <a:xfrm>
              <a:off x="3302475" y="3115220"/>
              <a:ext cx="7587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Svalbard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4300363" y="1564911"/>
              <a:ext cx="8142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"/>
            <p:cNvSpPr txBox="1"/>
            <p:nvPr/>
          </p:nvSpPr>
          <p:spPr>
            <a:xfrm>
              <a:off x="1286691" y="3015599"/>
              <a:ext cx="6216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Baffin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 txBox="1"/>
            <p:nvPr/>
          </p:nvSpPr>
          <p:spPr>
            <a:xfrm>
              <a:off x="2654273" y="2190650"/>
              <a:ext cx="8547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Ellesmere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"/>
            <p:cNvSpPr txBox="1"/>
            <p:nvPr/>
          </p:nvSpPr>
          <p:spPr>
            <a:xfrm>
              <a:off x="1216430" y="1670945"/>
              <a:ext cx="6216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NWT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"/>
            <p:cNvSpPr txBox="1"/>
            <p:nvPr/>
          </p:nvSpPr>
          <p:spPr>
            <a:xfrm>
              <a:off x="520950" y="1137569"/>
              <a:ext cx="4728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"/>
            <p:cNvSpPr txBox="1"/>
            <p:nvPr/>
          </p:nvSpPr>
          <p:spPr>
            <a:xfrm>
              <a:off x="2925756" y="326194"/>
              <a:ext cx="727800" cy="246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CA" sz="1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Beringia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3"/>
            <p:cNvPicPr preferRelativeResize="0"/>
            <p:nvPr/>
          </p:nvPicPr>
          <p:blipFill rotWithShape="1">
            <a:blip r:embed="rId3">
              <a:alphaModFix/>
            </a:blip>
            <a:srcRect l="91687" t="24632" b="24145"/>
            <a:stretch/>
          </p:blipFill>
          <p:spPr>
            <a:xfrm>
              <a:off x="6228500" y="1002250"/>
              <a:ext cx="553298" cy="306391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7" name="Google Shape;217;p3"/>
          <p:cNvPicPr preferRelativeResize="0"/>
          <p:nvPr/>
        </p:nvPicPr>
        <p:blipFill rotWithShape="1">
          <a:blip r:embed="rId4">
            <a:alphaModFix/>
          </a:blip>
          <a:srcRect r="12861"/>
          <a:stretch/>
        </p:blipFill>
        <p:spPr>
          <a:xfrm>
            <a:off x="446050" y="5153450"/>
            <a:ext cx="5975700" cy="663027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"/>
          <p:cNvSpPr txBox="1"/>
          <p:nvPr/>
        </p:nvSpPr>
        <p:spPr>
          <a:xfrm>
            <a:off x="-48389" y="-5"/>
            <a:ext cx="553292" cy="415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 txBox="1"/>
          <p:nvPr/>
        </p:nvSpPr>
        <p:spPr>
          <a:xfrm>
            <a:off x="113667" y="5466372"/>
            <a:ext cx="540213" cy="41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"/>
          <p:cNvPicPr preferRelativeResize="0"/>
          <p:nvPr/>
        </p:nvPicPr>
        <p:blipFill rotWithShape="1">
          <a:blip r:embed="rId5">
            <a:alphaModFix/>
          </a:blip>
          <a:srcRect b="52176"/>
          <a:stretch/>
        </p:blipFill>
        <p:spPr>
          <a:xfrm>
            <a:off x="6013050" y="5037500"/>
            <a:ext cx="408700" cy="1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"/>
          <p:cNvSpPr txBox="1"/>
          <p:nvPr/>
        </p:nvSpPr>
        <p:spPr>
          <a:xfrm>
            <a:off x="993676" y="12052210"/>
            <a:ext cx="1067169" cy="2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Alaska/Yukon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"/>
          <p:cNvSpPr txBox="1"/>
          <p:nvPr/>
        </p:nvSpPr>
        <p:spPr>
          <a:xfrm rot="-5400000">
            <a:off x="4085415" y="12034938"/>
            <a:ext cx="5751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Baffin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"/>
          <p:cNvSpPr txBox="1"/>
          <p:nvPr/>
        </p:nvSpPr>
        <p:spPr>
          <a:xfrm rot="-5400000">
            <a:off x="3890419" y="12034940"/>
            <a:ext cx="558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 txBox="1"/>
          <p:nvPr/>
        </p:nvSpPr>
        <p:spPr>
          <a:xfrm rot="-5400000">
            <a:off x="3603388" y="12052183"/>
            <a:ext cx="6540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/>
        </p:nvSpPr>
        <p:spPr>
          <a:xfrm rot="-5400000">
            <a:off x="4656113" y="12070350"/>
            <a:ext cx="567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Disko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 txBox="1"/>
          <p:nvPr/>
        </p:nvSpPr>
        <p:spPr>
          <a:xfrm>
            <a:off x="2927248" y="12036197"/>
            <a:ext cx="903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Ellesmere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"/>
          <p:cNvSpPr txBox="1"/>
          <p:nvPr/>
        </p:nvSpPr>
        <p:spPr>
          <a:xfrm>
            <a:off x="5129106" y="11953665"/>
            <a:ext cx="903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>
                <a:solidFill>
                  <a:schemeClr val="dk1"/>
                </a:solidFill>
              </a:rPr>
              <a:t>Greenland/</a:t>
            </a: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Europe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"/>
          <p:cNvSpPr txBox="1"/>
          <p:nvPr/>
        </p:nvSpPr>
        <p:spPr>
          <a:xfrm>
            <a:off x="2468700" y="12036225"/>
            <a:ext cx="514302" cy="2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NWT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"/>
          <p:cNvSpPr/>
          <p:nvPr/>
        </p:nvSpPr>
        <p:spPr>
          <a:xfrm rot="5400000" flipH="1">
            <a:off x="1643104" y="11090503"/>
            <a:ext cx="68218" cy="1582676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"/>
          <p:cNvSpPr/>
          <p:nvPr/>
        </p:nvSpPr>
        <p:spPr>
          <a:xfrm rot="5400000" flipH="1">
            <a:off x="4127644" y="11789842"/>
            <a:ext cx="68218" cy="151248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 rot="5400000" flipH="1">
            <a:off x="2690166" y="11681913"/>
            <a:ext cx="71362" cy="399812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"/>
          <p:cNvSpPr/>
          <p:nvPr/>
        </p:nvSpPr>
        <p:spPr>
          <a:xfrm rot="5400000" flipH="1">
            <a:off x="3337251" y="11486089"/>
            <a:ext cx="83308" cy="791489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"/>
          <p:cNvSpPr/>
          <p:nvPr/>
        </p:nvSpPr>
        <p:spPr>
          <a:xfrm rot="5400000" flipH="1">
            <a:off x="5486547" y="11512449"/>
            <a:ext cx="54300" cy="7125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"/>
          <p:cNvSpPr/>
          <p:nvPr/>
        </p:nvSpPr>
        <p:spPr>
          <a:xfrm rot="5400000" flipH="1">
            <a:off x="3888146" y="11757251"/>
            <a:ext cx="64446" cy="23832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"/>
          <p:cNvSpPr/>
          <p:nvPr/>
        </p:nvSpPr>
        <p:spPr>
          <a:xfrm rot="5400000" flipH="1">
            <a:off x="4341480" y="11790250"/>
            <a:ext cx="57600" cy="1536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 rot="5400000" flipH="1">
            <a:off x="4925143" y="11717822"/>
            <a:ext cx="29236" cy="298277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"/>
          <p:cNvPicPr preferRelativeResize="0"/>
          <p:nvPr/>
        </p:nvPicPr>
        <p:blipFill rotWithShape="1">
          <a:blip r:embed="rId6">
            <a:alphaModFix/>
          </a:blip>
          <a:srcRect l="7241" t="18062" r="16957" b="21947"/>
          <a:stretch/>
        </p:blipFill>
        <p:spPr>
          <a:xfrm>
            <a:off x="245973" y="8247618"/>
            <a:ext cx="575162" cy="29877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 rot="5400000" flipH="1">
            <a:off x="4603979" y="11747950"/>
            <a:ext cx="52500" cy="243300"/>
          </a:xfrm>
          <a:prstGeom prst="leftBracket">
            <a:avLst>
              <a:gd name="adj" fmla="val 8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"/>
          <p:cNvSpPr txBox="1"/>
          <p:nvPr/>
        </p:nvSpPr>
        <p:spPr>
          <a:xfrm rot="-5400000">
            <a:off x="4250500" y="12076950"/>
            <a:ext cx="7383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>
                <a:solidFill>
                  <a:schemeClr val="dk1"/>
                </a:solidFill>
              </a:rPr>
              <a:t>Svalbard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103ddd218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50"/>
            <a:ext cx="6858000" cy="644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5"/>
          <p:cNvPicPr preferRelativeResize="0"/>
          <p:nvPr/>
        </p:nvPicPr>
        <p:blipFill rotWithShape="1">
          <a:blip r:embed="rId3">
            <a:alphaModFix/>
          </a:blip>
          <a:srcRect r="9461"/>
          <a:stretch/>
        </p:blipFill>
        <p:spPr>
          <a:xfrm>
            <a:off x="76200" y="224800"/>
            <a:ext cx="6705600" cy="370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"/>
          <p:cNvPicPr preferRelativeResize="0"/>
          <p:nvPr/>
        </p:nvPicPr>
        <p:blipFill rotWithShape="1">
          <a:blip r:embed="rId4">
            <a:alphaModFix/>
          </a:blip>
          <a:srcRect r="12778"/>
          <a:stretch/>
        </p:blipFill>
        <p:spPr>
          <a:xfrm>
            <a:off x="76200" y="3927975"/>
            <a:ext cx="6705600" cy="384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7924296"/>
            <a:ext cx="6553200" cy="3449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Custom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Elphinstone</dc:creator>
  <cp:lastModifiedBy>celphin@student.ubc.ca</cp:lastModifiedBy>
  <cp:revision>1</cp:revision>
  <dcterms:modified xsi:type="dcterms:W3CDTF">2023-10-27T20:34:10Z</dcterms:modified>
</cp:coreProperties>
</file>