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6322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C8B4-1961-660B-9826-BA29F7E0C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CB340-E479-5324-7D36-357FAE800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D8BED-674F-3FBF-4384-2C9100ED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67AD-F051-144F-BC6E-F03ADFD0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8767-E212-8C1B-9691-8231533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6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FD3-E802-636D-F999-7896C29F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49ED9-2DFD-439F-4461-5BE4FE17D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861E-6345-E758-F4E2-A3767752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44B2-AF2F-86C3-FD50-B823C68E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F226-DA6B-801A-58FF-9D5C3CF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1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0C73D-0AF9-D5F4-1D5A-8F77747DB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7A18-4CB9-3B4C-0393-7AC90B22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7BF9E-CA26-CF49-507D-69896C1F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92D4-5414-89FD-0988-4F5CA580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9B88-5FFF-7FF7-C8B6-C96B2BB6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69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B0B2-C63A-8ADC-65F6-63307C7C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E12A-6FCA-9C75-BA35-5519C1C6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0111-AB04-FAD1-5455-98F019B2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7BF3-659E-3BFA-DFB1-BB0FFA78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B6D3-5C05-527C-7196-440D9B03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F882-DA7D-FC39-EECB-1922253C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007FF-E3B2-2AA6-F82F-660A6655C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96A03-57EB-AF6A-EF5B-FC4EF255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58B8-6B7B-358E-DFB4-FF39E01D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2E95-DD74-EF61-84E6-2BB93DB2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88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7389-36C4-68E0-4470-59F4B258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6FEC-017A-2A93-4BA3-832604E33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0C04-88BD-4BD4-8E2F-1188A21D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6CB2-B278-4B35-1928-2E7496AE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A9064-F257-8034-1ED2-C8CB0451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F7F5-20D0-167F-4878-81FDDA37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0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5B93-2B95-64FC-30D1-CCEB8B06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226C-DE41-9D9C-6C4A-9B2EA951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CE07-9CF1-D050-762E-D1BA2CE8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96FA2-EA0B-0AD3-F7D7-F34531F15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37755-892E-4188-537E-10A0A80AD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1FCEC-8D42-33EB-1336-4D64F962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CFC68-CC2A-4090-055B-766FB4D0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64A8-4C9E-DCCD-A7F2-DFA4865F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A420-2FE2-5395-0F01-317CC4E8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F5EA5-DC68-CC0F-62DB-6FB6A1D9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F6B0-A6B0-580E-A3AC-1D944CC9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E004-B133-8693-2AB0-495EA9A3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58E98-065F-4A69-6D2F-F3B7AB4A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00EF4-E954-A2D6-59CC-047C85A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D510-5BF5-1F2A-C34A-58584ADB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C9A0-6086-43FC-43C6-78ECCA86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1E07-A4C8-4EEA-C011-E5E27D62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E1DC-63FB-A257-152A-C94973697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A910D-4F27-713A-7CC4-ED2D2E9D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7672A-D92E-7423-046B-EAB4DF78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BBD1-ADA0-20BC-88AB-84E93CA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5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E8D-98B6-2ADC-8E0B-B75D2BA2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7594B-0819-5485-4931-21317760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FAF1-EA36-280D-D2F8-75E47428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BCAD7-3C0C-77F2-7521-46AD663C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7E1A3-54F2-E524-6F90-4173853F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C91B-A9F2-ADA0-1F57-47140746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7425-3EE3-BF2E-CC0A-627D4EFD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DF08-87A3-20DF-00F4-7BA36CC5E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CB84-8EEA-AD6C-B8F8-D8050C30D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92DF-FE45-4627-80F6-4C8C500E7DFD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18E3-7FA9-4448-273D-F335AADA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6BAB-457C-711D-716F-D881FD0D5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D681-856E-43E4-BF16-749D3A6DE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4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ra.nasa.gov/about/terra-instruments/aster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lpdaac.usgs.gov/" TargetMode="External"/><Relationship Id="rId4" Type="http://schemas.openxmlformats.org/officeDocument/2006/relationships/hyperlink" Target="https://doi.org/10.5067/ASTER/ASTGTM.00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B25CA-3F37-A90B-B6E7-A26FCB397995}"/>
              </a:ext>
            </a:extLst>
          </p:cNvPr>
          <p:cNvSpPr/>
          <p:nvPr/>
        </p:nvSpPr>
        <p:spPr>
          <a:xfrm>
            <a:off x="0" y="0"/>
            <a:ext cx="12192000" cy="339634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0">
                <a:srgbClr val="4472C4">
                  <a:alpha val="0"/>
                </a:srgbClr>
              </a:gs>
              <a:gs pos="80000">
                <a:srgbClr val="2F5597">
                  <a:alpha val="4400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E2A7-9F49-7AA8-C1F2-937ACD68B633}"/>
              </a:ext>
            </a:extLst>
          </p:cNvPr>
          <p:cNvSpPr txBox="1"/>
          <p:nvPr/>
        </p:nvSpPr>
        <p:spPr>
          <a:xfrm>
            <a:off x="2335120" y="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CoSWAT-GM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4245-6C8E-47E2-417C-F8CD74207189}"/>
              </a:ext>
            </a:extLst>
          </p:cNvPr>
          <p:cNvSpPr txBox="1"/>
          <p:nvPr/>
        </p:nvSpPr>
        <p:spPr>
          <a:xfrm>
            <a:off x="4760926" y="52467"/>
            <a:ext cx="472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>
                <a:solidFill>
                  <a:schemeClr val="accent1">
                    <a:lumMod val="75000"/>
                  </a:schemeClr>
                </a:solidFill>
                <a:latin typeface="Arial Nova" panose="020B0504020202020204" pitchFamily="34" charset="0"/>
              </a:rPr>
              <a:t>Home</a:t>
            </a:r>
            <a:r>
              <a:rPr lang="en-GB" sz="1100">
                <a:latin typeface="Arial Nova" panose="020B0504020202020204" pitchFamily="34" charset="0"/>
              </a:rPr>
              <a:t>     </a:t>
            </a:r>
            <a:r>
              <a:rPr lang="en-GB" sz="1100" dirty="0">
                <a:latin typeface="Arial Nova" panose="020B0504020202020204" pitchFamily="34" charset="0"/>
              </a:rPr>
              <a:t>Datasets    Scripts     Outputs    Calibration   About</a:t>
            </a:r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AFF01E54-AA55-8298-9EFB-DDC33AE08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3" b="11179"/>
          <a:stretch/>
        </p:blipFill>
        <p:spPr>
          <a:xfrm>
            <a:off x="9573770" y="0"/>
            <a:ext cx="450346" cy="3396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91BC37-0E46-23DA-08C8-CE42B1C438F0}"/>
              </a:ext>
            </a:extLst>
          </p:cNvPr>
          <p:cNvSpPr/>
          <p:nvPr/>
        </p:nvSpPr>
        <p:spPr>
          <a:xfrm>
            <a:off x="0" y="6718195"/>
            <a:ext cx="12192000" cy="146080"/>
          </a:xfrm>
          <a:prstGeom prst="rect">
            <a:avLst/>
          </a:prstGeom>
          <a:gradFill>
            <a:gsLst>
              <a:gs pos="100000">
                <a:schemeClr val="accent2">
                  <a:alpha val="24000"/>
                </a:schemeClr>
              </a:gs>
              <a:gs pos="0">
                <a:srgbClr val="FF0000">
                  <a:alpha val="12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E860F-A3CC-1B4D-4137-E88F35CE739A}"/>
              </a:ext>
            </a:extLst>
          </p:cNvPr>
          <p:cNvSpPr txBox="1"/>
          <p:nvPr/>
        </p:nvSpPr>
        <p:spPr>
          <a:xfrm>
            <a:off x="5109992" y="669374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© Web Design: Celray James CHAWANDA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7F582-2B97-1F3A-6632-C8790F6EF0CD}"/>
              </a:ext>
            </a:extLst>
          </p:cNvPr>
          <p:cNvSpPr txBox="1"/>
          <p:nvPr/>
        </p:nvSpPr>
        <p:spPr>
          <a:xfrm>
            <a:off x="3814761" y="2413337"/>
            <a:ext cx="4562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is a globe showing continents, catchments and performance and also mapped raster files in a slide show fashion, </a:t>
            </a:r>
          </a:p>
          <a:p>
            <a:endParaRPr lang="en-GB" dirty="0"/>
          </a:p>
          <a:p>
            <a:r>
              <a:rPr lang="en-GB" dirty="0"/>
              <a:t>Also show new contributions and who did it…</a:t>
            </a:r>
          </a:p>
          <a:p>
            <a:r>
              <a:rPr lang="en-GB" dirty="0"/>
              <a:t>By how much did the model performance improve</a:t>
            </a:r>
          </a:p>
          <a:p>
            <a:endParaRPr lang="en-GB" dirty="0"/>
          </a:p>
          <a:p>
            <a:r>
              <a:rPr lang="en-GB" dirty="0"/>
              <a:t>A start button brings the map into view and destroys the fancy ‘screen saver’. Inactivity brings it up again after 2 minutes and start resumes</a:t>
            </a:r>
          </a:p>
        </p:txBody>
      </p:sp>
    </p:spTree>
    <p:extLst>
      <p:ext uri="{BB962C8B-B14F-4D97-AF65-F5344CB8AC3E}">
        <p14:creationId xmlns:p14="http://schemas.microsoft.com/office/powerpoint/2010/main" val="90778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C5C279F2-C574-512B-7009-57683CB03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CB25CA-3F37-A90B-B6E7-A26FCB397995}"/>
              </a:ext>
            </a:extLst>
          </p:cNvPr>
          <p:cNvSpPr/>
          <p:nvPr/>
        </p:nvSpPr>
        <p:spPr>
          <a:xfrm>
            <a:off x="0" y="0"/>
            <a:ext cx="12192000" cy="339634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0">
                <a:srgbClr val="4472C4">
                  <a:alpha val="0"/>
                </a:srgbClr>
              </a:gs>
              <a:gs pos="80000">
                <a:srgbClr val="2F5597">
                  <a:alpha val="4400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E2A7-9F49-7AA8-C1F2-937ACD68B633}"/>
              </a:ext>
            </a:extLst>
          </p:cNvPr>
          <p:cNvSpPr txBox="1"/>
          <p:nvPr/>
        </p:nvSpPr>
        <p:spPr>
          <a:xfrm>
            <a:off x="2335120" y="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CoSWAT-GM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4245-6C8E-47E2-417C-F8CD74207189}"/>
              </a:ext>
            </a:extLst>
          </p:cNvPr>
          <p:cNvSpPr txBox="1"/>
          <p:nvPr/>
        </p:nvSpPr>
        <p:spPr>
          <a:xfrm>
            <a:off x="4760926" y="52467"/>
            <a:ext cx="472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solidFill>
                  <a:srgbClr val="E6322E"/>
                </a:solidFill>
                <a:latin typeface="Arial Nova" panose="020B0504020202020204" pitchFamily="34" charset="0"/>
              </a:rPr>
              <a:t>Home</a:t>
            </a:r>
            <a:r>
              <a:rPr lang="en-GB" sz="1100" dirty="0">
                <a:latin typeface="Arial Nova" panose="020B0504020202020204" pitchFamily="34" charset="0"/>
              </a:rPr>
              <a:t>     </a:t>
            </a:r>
            <a:r>
              <a:rPr lang="en-GB" sz="1100" dirty="0">
                <a:solidFill>
                  <a:srgbClr val="2F5597"/>
                </a:solidFill>
                <a:latin typeface="Arial Nova" panose="020B0504020202020204" pitchFamily="34" charset="0"/>
              </a:rPr>
              <a:t>Datasets    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</a:rPr>
              <a:t>Scripts</a:t>
            </a:r>
            <a:r>
              <a:rPr lang="en-GB" sz="1100" dirty="0">
                <a:solidFill>
                  <a:srgbClr val="2F5597"/>
                </a:solidFill>
                <a:latin typeface="Arial Nova" panose="020B0504020202020204" pitchFamily="34" charset="0"/>
              </a:rPr>
              <a:t>     Outputs    Calibration   About</a:t>
            </a:r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AFF01E54-AA55-8298-9EFB-DDC33AE081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3" b="11179"/>
          <a:stretch/>
        </p:blipFill>
        <p:spPr>
          <a:xfrm>
            <a:off x="9573770" y="0"/>
            <a:ext cx="450346" cy="3396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91BC37-0E46-23DA-08C8-CE42B1C438F0}"/>
              </a:ext>
            </a:extLst>
          </p:cNvPr>
          <p:cNvSpPr/>
          <p:nvPr/>
        </p:nvSpPr>
        <p:spPr>
          <a:xfrm>
            <a:off x="0" y="6718195"/>
            <a:ext cx="12192000" cy="146080"/>
          </a:xfrm>
          <a:prstGeom prst="rect">
            <a:avLst/>
          </a:prstGeom>
          <a:gradFill>
            <a:gsLst>
              <a:gs pos="100000">
                <a:schemeClr val="accent2">
                  <a:alpha val="24000"/>
                </a:schemeClr>
              </a:gs>
              <a:gs pos="0">
                <a:srgbClr val="FF0000">
                  <a:alpha val="12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E860F-A3CC-1B4D-4137-E88F35CE739A}"/>
              </a:ext>
            </a:extLst>
          </p:cNvPr>
          <p:cNvSpPr txBox="1"/>
          <p:nvPr/>
        </p:nvSpPr>
        <p:spPr>
          <a:xfrm>
            <a:off x="5109992" y="669374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© Web Design: Celray James CHAWANDA</a:t>
            </a:r>
          </a:p>
        </p:txBody>
      </p:sp>
    </p:spTree>
    <p:extLst>
      <p:ext uri="{BB962C8B-B14F-4D97-AF65-F5344CB8AC3E}">
        <p14:creationId xmlns:p14="http://schemas.microsoft.com/office/powerpoint/2010/main" val="171934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B25CA-3F37-A90B-B6E7-A26FCB397995}"/>
              </a:ext>
            </a:extLst>
          </p:cNvPr>
          <p:cNvSpPr/>
          <p:nvPr/>
        </p:nvSpPr>
        <p:spPr>
          <a:xfrm>
            <a:off x="0" y="0"/>
            <a:ext cx="12192000" cy="339634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0">
                <a:srgbClr val="4472C4">
                  <a:alpha val="0"/>
                </a:srgbClr>
              </a:gs>
              <a:gs pos="80000">
                <a:srgbClr val="2F5597">
                  <a:alpha val="4400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E2A7-9F49-7AA8-C1F2-937ACD68B633}"/>
              </a:ext>
            </a:extLst>
          </p:cNvPr>
          <p:cNvSpPr txBox="1"/>
          <p:nvPr/>
        </p:nvSpPr>
        <p:spPr>
          <a:xfrm>
            <a:off x="2335120" y="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CoSWAT-GM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4245-6C8E-47E2-417C-F8CD74207189}"/>
              </a:ext>
            </a:extLst>
          </p:cNvPr>
          <p:cNvSpPr txBox="1"/>
          <p:nvPr/>
        </p:nvSpPr>
        <p:spPr>
          <a:xfrm>
            <a:off x="4760926" y="52467"/>
            <a:ext cx="472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latin typeface="Arial Nova" panose="020B0504020202020204" pitchFamily="34" charset="0"/>
              </a:rPr>
              <a:t>Home     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Arial Nova" panose="020B0504020202020204" pitchFamily="34" charset="0"/>
              </a:rPr>
              <a:t>Datasets</a:t>
            </a:r>
            <a:r>
              <a:rPr lang="en-GB" sz="1100" dirty="0">
                <a:latin typeface="Arial Nova" panose="020B0504020202020204" pitchFamily="34" charset="0"/>
              </a:rPr>
              <a:t>    Scripts     Outputs    Calibration   About</a:t>
            </a:r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AFF01E54-AA55-8298-9EFB-DDC33AE08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3" b="11179"/>
          <a:stretch/>
        </p:blipFill>
        <p:spPr>
          <a:xfrm>
            <a:off x="9573770" y="0"/>
            <a:ext cx="450346" cy="3396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91BC37-0E46-23DA-08C8-CE42B1C438F0}"/>
              </a:ext>
            </a:extLst>
          </p:cNvPr>
          <p:cNvSpPr/>
          <p:nvPr/>
        </p:nvSpPr>
        <p:spPr>
          <a:xfrm>
            <a:off x="0" y="6718195"/>
            <a:ext cx="12192000" cy="146080"/>
          </a:xfrm>
          <a:prstGeom prst="rect">
            <a:avLst/>
          </a:prstGeom>
          <a:gradFill>
            <a:gsLst>
              <a:gs pos="100000">
                <a:schemeClr val="accent2">
                  <a:alpha val="24000"/>
                </a:schemeClr>
              </a:gs>
              <a:gs pos="0">
                <a:srgbClr val="FF0000">
                  <a:alpha val="12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E860F-A3CC-1B4D-4137-E88F35CE739A}"/>
              </a:ext>
            </a:extLst>
          </p:cNvPr>
          <p:cNvSpPr txBox="1"/>
          <p:nvPr/>
        </p:nvSpPr>
        <p:spPr>
          <a:xfrm>
            <a:off x="5109992" y="669374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© Web Design: Celray James CHAWANDA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080DE-AF65-194C-997E-B99E86DA8DD8}"/>
              </a:ext>
            </a:extLst>
          </p:cNvPr>
          <p:cNvSpPr txBox="1"/>
          <p:nvPr/>
        </p:nvSpPr>
        <p:spPr>
          <a:xfrm>
            <a:off x="2335120" y="639977"/>
            <a:ext cx="530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The Community SWAT+ Model v0.2.2 uses the following openly available datasets.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830A8B-9E25-4025-213E-A5716219EA10}"/>
              </a:ext>
            </a:extLst>
          </p:cNvPr>
          <p:cNvSpPr txBox="1"/>
          <p:nvPr/>
        </p:nvSpPr>
        <p:spPr>
          <a:xfrm>
            <a:off x="2303929" y="1513386"/>
            <a:ext cx="1368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2">
                    <a:lumMod val="75000"/>
                  </a:schemeClr>
                </a:solidFill>
              </a:rPr>
              <a:t>Input Data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EBCF9-9CC6-AD19-46E7-8590B1D288AC}"/>
              </a:ext>
            </a:extLst>
          </p:cNvPr>
          <p:cNvGrpSpPr/>
          <p:nvPr/>
        </p:nvGrpSpPr>
        <p:grpSpPr>
          <a:xfrm>
            <a:off x="2413517" y="2026622"/>
            <a:ext cx="2182210" cy="1903127"/>
            <a:chOff x="2413517" y="1553597"/>
            <a:chExt cx="2182210" cy="190312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E6F894-1C1A-876C-89C8-19B1092ADAF6}"/>
                </a:ext>
              </a:extLst>
            </p:cNvPr>
            <p:cNvGrpSpPr/>
            <p:nvPr/>
          </p:nvGrpSpPr>
          <p:grpSpPr>
            <a:xfrm>
              <a:off x="2413517" y="1553597"/>
              <a:ext cx="2182210" cy="1507524"/>
              <a:chOff x="5124344" y="1225721"/>
              <a:chExt cx="2182210" cy="150752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B1707A7-5856-58FF-4E55-6136225076B6}"/>
                  </a:ext>
                </a:extLst>
              </p:cNvPr>
              <p:cNvSpPr/>
              <p:nvPr/>
            </p:nvSpPr>
            <p:spPr>
              <a:xfrm>
                <a:off x="5124344" y="1225721"/>
                <a:ext cx="2182210" cy="1507524"/>
              </a:xfrm>
              <a:prstGeom prst="roundRect">
                <a:avLst>
                  <a:gd name="adj" fmla="val 57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1EA85C1-D86C-CA85-E7CB-EAC4C8F26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215" y="1274532"/>
                <a:ext cx="2076450" cy="1413249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0DC7B3-49CA-96EC-A22B-57140CCA6D75}"/>
                </a:ext>
              </a:extLst>
            </p:cNvPr>
            <p:cNvSpPr txBox="1"/>
            <p:nvPr/>
          </p:nvSpPr>
          <p:spPr>
            <a:xfrm>
              <a:off x="2800350" y="3118170"/>
              <a:ext cx="13430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</a:rPr>
                <a:t>Aster GDEM</a:t>
              </a:r>
              <a:endParaRPr lang="en-GB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24CB07-32A6-9A5F-4BF1-7164DEDFE673}"/>
              </a:ext>
            </a:extLst>
          </p:cNvPr>
          <p:cNvGrpSpPr/>
          <p:nvPr/>
        </p:nvGrpSpPr>
        <p:grpSpPr>
          <a:xfrm>
            <a:off x="4850585" y="2026622"/>
            <a:ext cx="2182210" cy="1903127"/>
            <a:chOff x="4850585" y="1553597"/>
            <a:chExt cx="2182210" cy="190312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1BA762-EBBE-D985-E101-0A6C770E715C}"/>
                </a:ext>
              </a:extLst>
            </p:cNvPr>
            <p:cNvGrpSpPr/>
            <p:nvPr/>
          </p:nvGrpSpPr>
          <p:grpSpPr>
            <a:xfrm>
              <a:off x="4850585" y="1553597"/>
              <a:ext cx="2182210" cy="1507524"/>
              <a:chOff x="2422741" y="1225721"/>
              <a:chExt cx="2817340" cy="1507524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E70903A-B0B7-A833-952D-2A5861ECB045}"/>
                  </a:ext>
                </a:extLst>
              </p:cNvPr>
              <p:cNvSpPr/>
              <p:nvPr/>
            </p:nvSpPr>
            <p:spPr>
              <a:xfrm>
                <a:off x="2422741" y="1225721"/>
                <a:ext cx="2817340" cy="1507524"/>
              </a:xfrm>
              <a:prstGeom prst="roundRect">
                <a:avLst>
                  <a:gd name="adj" fmla="val 57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F6978C2-A489-FADC-6985-51331385D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5654" y="1282770"/>
                <a:ext cx="2724184" cy="1405011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7B3BC3-28D9-38A1-F2F5-9240827CFF09}"/>
                </a:ext>
              </a:extLst>
            </p:cNvPr>
            <p:cNvSpPr txBox="1"/>
            <p:nvPr/>
          </p:nvSpPr>
          <p:spPr>
            <a:xfrm>
              <a:off x="5021865" y="3118170"/>
              <a:ext cx="18361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</a:rPr>
                <a:t>ESA Landuse Map</a:t>
              </a:r>
              <a:endParaRPr lang="en-GB" sz="16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49B08B-1F7F-745A-A609-7BD02C2B305B}"/>
              </a:ext>
            </a:extLst>
          </p:cNvPr>
          <p:cNvGrpSpPr/>
          <p:nvPr/>
        </p:nvGrpSpPr>
        <p:grpSpPr>
          <a:xfrm>
            <a:off x="4834625" y="4229456"/>
            <a:ext cx="2198170" cy="1903127"/>
            <a:chOff x="7287653" y="1553597"/>
            <a:chExt cx="2198170" cy="190312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FF6130C-96F0-59BF-DA7D-35660CB72CD1}"/>
                </a:ext>
              </a:extLst>
            </p:cNvPr>
            <p:cNvGrpSpPr/>
            <p:nvPr/>
          </p:nvGrpSpPr>
          <p:grpSpPr>
            <a:xfrm>
              <a:off x="7287653" y="1553597"/>
              <a:ext cx="2198170" cy="1507524"/>
              <a:chOff x="7336865" y="1553597"/>
              <a:chExt cx="2198170" cy="150752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5F4B7C0-3766-774B-1942-A245538A246B}"/>
                  </a:ext>
                </a:extLst>
              </p:cNvPr>
              <p:cNvSpPr/>
              <p:nvPr/>
            </p:nvSpPr>
            <p:spPr>
              <a:xfrm>
                <a:off x="7336865" y="1553597"/>
                <a:ext cx="2198170" cy="1507524"/>
              </a:xfrm>
              <a:prstGeom prst="roundRect">
                <a:avLst>
                  <a:gd name="adj" fmla="val 57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F7BBA26-8172-E18F-FBD0-BD2FB6993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0849" y="1598640"/>
                <a:ext cx="2084974" cy="1424855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23D4D8-CC46-852E-4802-FFB086E86C2E}"/>
                </a:ext>
              </a:extLst>
            </p:cNvPr>
            <p:cNvSpPr txBox="1"/>
            <p:nvPr/>
          </p:nvSpPr>
          <p:spPr>
            <a:xfrm>
              <a:off x="7643753" y="3118170"/>
              <a:ext cx="14317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</a:rPr>
                <a:t>FAO Soil Map</a:t>
              </a:r>
              <a:endParaRPr lang="en-GB" sz="16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55457D-348D-56C1-7E3E-50E76EF64026}"/>
              </a:ext>
            </a:extLst>
          </p:cNvPr>
          <p:cNvGrpSpPr/>
          <p:nvPr/>
        </p:nvGrpSpPr>
        <p:grpSpPr>
          <a:xfrm>
            <a:off x="2413517" y="4221093"/>
            <a:ext cx="2182210" cy="1890432"/>
            <a:chOff x="2413517" y="3748068"/>
            <a:chExt cx="2182210" cy="18904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B9488F4-867B-D7CF-68F0-6393DF57C77F}"/>
                </a:ext>
              </a:extLst>
            </p:cNvPr>
            <p:cNvGrpSpPr/>
            <p:nvPr/>
          </p:nvGrpSpPr>
          <p:grpSpPr>
            <a:xfrm>
              <a:off x="2413517" y="3748068"/>
              <a:ext cx="2182210" cy="1507524"/>
              <a:chOff x="2413517" y="3748068"/>
              <a:chExt cx="2182210" cy="150752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27436C-0F6C-735F-B101-CACAA2AE62C4}"/>
                  </a:ext>
                </a:extLst>
              </p:cNvPr>
              <p:cNvSpPr/>
              <p:nvPr/>
            </p:nvSpPr>
            <p:spPr>
              <a:xfrm>
                <a:off x="2413517" y="3748068"/>
                <a:ext cx="2182210" cy="1507524"/>
              </a:xfrm>
              <a:prstGeom prst="roundRect">
                <a:avLst>
                  <a:gd name="adj" fmla="val 57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3DE0678A-EBFD-BEB0-CF7F-6E25EE77C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5389" y="3792422"/>
                <a:ext cx="2076450" cy="1419423"/>
              </a:xfrm>
              <a:prstGeom prst="rect">
                <a:avLst/>
              </a:prstGeom>
            </p:spPr>
          </p:pic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7C8188-D4CF-0A8C-5A36-6E0A0BD5C5CC}"/>
                </a:ext>
              </a:extLst>
            </p:cNvPr>
            <p:cNvSpPr txBox="1"/>
            <p:nvPr/>
          </p:nvSpPr>
          <p:spPr>
            <a:xfrm>
              <a:off x="2533651" y="5299946"/>
              <a:ext cx="18764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</a:rPr>
                <a:t>MODIS 16 ET Data</a:t>
              </a:r>
              <a:endParaRPr lang="en-GB" sz="1600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5C5B71C-40E1-4AF7-7691-8DF21F4EA3C6}"/>
              </a:ext>
            </a:extLst>
          </p:cNvPr>
          <p:cNvSpPr txBox="1"/>
          <p:nvPr/>
        </p:nvSpPr>
        <p:spPr>
          <a:xfrm>
            <a:off x="3372593" y="1513386"/>
            <a:ext cx="1737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Calibration Data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012A4B-9F33-05F7-A031-76388406AC8D}"/>
              </a:ext>
            </a:extLst>
          </p:cNvPr>
          <p:cNvGrpSpPr/>
          <p:nvPr/>
        </p:nvGrpSpPr>
        <p:grpSpPr>
          <a:xfrm>
            <a:off x="7287653" y="2075433"/>
            <a:ext cx="2182210" cy="2136653"/>
            <a:chOff x="2413517" y="3748068"/>
            <a:chExt cx="2182210" cy="213665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E20E4E6-B376-1954-B054-A24473DB2B9D}"/>
                </a:ext>
              </a:extLst>
            </p:cNvPr>
            <p:cNvGrpSpPr/>
            <p:nvPr/>
          </p:nvGrpSpPr>
          <p:grpSpPr>
            <a:xfrm>
              <a:off x="2413517" y="3748068"/>
              <a:ext cx="2182210" cy="1507524"/>
              <a:chOff x="2413517" y="3748068"/>
              <a:chExt cx="2182210" cy="1507524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E632FCF-7E7D-CE30-AFE2-EC31398970A7}"/>
                  </a:ext>
                </a:extLst>
              </p:cNvPr>
              <p:cNvSpPr/>
              <p:nvPr/>
            </p:nvSpPr>
            <p:spPr>
              <a:xfrm>
                <a:off x="2413517" y="3748068"/>
                <a:ext cx="2182210" cy="1507524"/>
              </a:xfrm>
              <a:prstGeom prst="roundRect">
                <a:avLst>
                  <a:gd name="adj" fmla="val 573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720D281-2CF7-0E3A-6324-A764BC633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5389" y="3792422"/>
                <a:ext cx="2076450" cy="1419423"/>
              </a:xfrm>
              <a:prstGeom prst="rect">
                <a:avLst/>
              </a:prstGeom>
            </p:spPr>
          </p:pic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8E0B1F-9086-8FF8-E9B6-5D89EDF8FFD7}"/>
                </a:ext>
              </a:extLst>
            </p:cNvPr>
            <p:cNvSpPr txBox="1"/>
            <p:nvPr/>
          </p:nvSpPr>
          <p:spPr>
            <a:xfrm>
              <a:off x="2533651" y="5299946"/>
              <a:ext cx="187642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1">
                      <a:lumMod val="75000"/>
                    </a:schemeClr>
                  </a:solidFill>
                </a:rPr>
                <a:t>EWEMBI Weather Forcing</a:t>
              </a:r>
              <a:endParaRPr lang="en-GB" sz="1600" dirty="0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D494D6-C905-31EF-BFA3-46AC7BD10054}"/>
              </a:ext>
            </a:extLst>
          </p:cNvPr>
          <p:cNvCxnSpPr>
            <a:cxnSpLocks/>
          </p:cNvCxnSpPr>
          <p:nvPr/>
        </p:nvCxnSpPr>
        <p:spPr>
          <a:xfrm>
            <a:off x="2386012" y="1829794"/>
            <a:ext cx="3514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0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B25CA-3F37-A90B-B6E7-A26FCB397995}"/>
              </a:ext>
            </a:extLst>
          </p:cNvPr>
          <p:cNvSpPr/>
          <p:nvPr/>
        </p:nvSpPr>
        <p:spPr>
          <a:xfrm>
            <a:off x="0" y="0"/>
            <a:ext cx="12192000" cy="339634"/>
          </a:xfrm>
          <a:prstGeom prst="rect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0">
                <a:srgbClr val="4472C4">
                  <a:alpha val="0"/>
                </a:srgbClr>
              </a:gs>
              <a:gs pos="80000">
                <a:srgbClr val="2F5597">
                  <a:alpha val="44000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BE2A7-9F49-7AA8-C1F2-937ACD68B633}"/>
              </a:ext>
            </a:extLst>
          </p:cNvPr>
          <p:cNvSpPr txBox="1"/>
          <p:nvPr/>
        </p:nvSpPr>
        <p:spPr>
          <a:xfrm>
            <a:off x="2335120" y="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CoSWAT-GM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14245-6C8E-47E2-417C-F8CD74207189}"/>
              </a:ext>
            </a:extLst>
          </p:cNvPr>
          <p:cNvSpPr txBox="1"/>
          <p:nvPr/>
        </p:nvSpPr>
        <p:spPr>
          <a:xfrm>
            <a:off x="4760926" y="52467"/>
            <a:ext cx="4724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latin typeface="Arial Nova" panose="020B0504020202020204" pitchFamily="34" charset="0"/>
              </a:rPr>
              <a:t>Home     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  <a:latin typeface="Arial Nova" panose="020B0504020202020204" pitchFamily="34" charset="0"/>
              </a:rPr>
              <a:t>Datasets</a:t>
            </a:r>
            <a:r>
              <a:rPr lang="en-GB" sz="1100" dirty="0">
                <a:latin typeface="Arial Nova" panose="020B0504020202020204" pitchFamily="34" charset="0"/>
              </a:rPr>
              <a:t>    Scripts     Outputs    Calibration   About</a:t>
            </a:r>
          </a:p>
        </p:txBody>
      </p:sp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AFF01E54-AA55-8298-9EFB-DDC33AE08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3" b="11179"/>
          <a:stretch/>
        </p:blipFill>
        <p:spPr>
          <a:xfrm>
            <a:off x="9573770" y="0"/>
            <a:ext cx="450346" cy="3396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91BC37-0E46-23DA-08C8-CE42B1C438F0}"/>
              </a:ext>
            </a:extLst>
          </p:cNvPr>
          <p:cNvSpPr/>
          <p:nvPr/>
        </p:nvSpPr>
        <p:spPr>
          <a:xfrm>
            <a:off x="0" y="6718195"/>
            <a:ext cx="12192000" cy="146080"/>
          </a:xfrm>
          <a:prstGeom prst="rect">
            <a:avLst/>
          </a:prstGeom>
          <a:gradFill>
            <a:gsLst>
              <a:gs pos="100000">
                <a:schemeClr val="accent2">
                  <a:alpha val="24000"/>
                </a:schemeClr>
              </a:gs>
              <a:gs pos="0">
                <a:srgbClr val="FF0000">
                  <a:alpha val="12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6E860F-A3CC-1B4D-4137-E88F35CE739A}"/>
              </a:ext>
            </a:extLst>
          </p:cNvPr>
          <p:cNvSpPr txBox="1"/>
          <p:nvPr/>
        </p:nvSpPr>
        <p:spPr>
          <a:xfrm>
            <a:off x="5109992" y="6693741"/>
            <a:ext cx="1972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© Web Design: Celray James CHAWANDA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080DE-AF65-194C-997E-B99E86DA8DD8}"/>
              </a:ext>
            </a:extLst>
          </p:cNvPr>
          <p:cNvSpPr txBox="1"/>
          <p:nvPr/>
        </p:nvSpPr>
        <p:spPr>
          <a:xfrm>
            <a:off x="2335120" y="659027"/>
            <a:ext cx="530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The Community SWAT+ Model v0.2.2 uses the following openly available datasets.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70903A-B0B7-A833-952D-2A5861ECB045}"/>
              </a:ext>
            </a:extLst>
          </p:cNvPr>
          <p:cNvSpPr/>
          <p:nvPr/>
        </p:nvSpPr>
        <p:spPr>
          <a:xfrm>
            <a:off x="2422741" y="1225721"/>
            <a:ext cx="2817340" cy="1507524"/>
          </a:xfrm>
          <a:prstGeom prst="roundRect">
            <a:avLst>
              <a:gd name="adj" fmla="val 5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2A612-4360-5A84-B3AC-6ABD7C27CA80}"/>
              </a:ext>
            </a:extLst>
          </p:cNvPr>
          <p:cNvSpPr txBox="1"/>
          <p:nvPr/>
        </p:nvSpPr>
        <p:spPr>
          <a:xfrm>
            <a:off x="5457260" y="1346275"/>
            <a:ext cx="4566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Land use map from the European Space Agency.</a:t>
            </a:r>
          </a:p>
          <a:p>
            <a:endParaRPr lang="en-GB" sz="1200" dirty="0"/>
          </a:p>
          <a:p>
            <a:pPr algn="just"/>
            <a:r>
              <a:rPr lang="en-GB" sz="1200" dirty="0"/>
              <a:t>ESA’s global land cover map, which is ten times sharper than any previous global satellite map, is now available to the public online from the </a:t>
            </a:r>
            <a:r>
              <a:rPr lang="en-GB" sz="1200" dirty="0" err="1"/>
              <a:t>GlobCover</a:t>
            </a:r>
            <a:r>
              <a:rPr lang="en-GB" sz="1200" dirty="0"/>
              <a:t> website. It is the highest resolution land cover map that has been completely validated ever released.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67C0E8-D964-AE91-7439-F5D50EE5F68D}"/>
              </a:ext>
            </a:extLst>
          </p:cNvPr>
          <p:cNvCxnSpPr/>
          <p:nvPr/>
        </p:nvCxnSpPr>
        <p:spPr>
          <a:xfrm>
            <a:off x="4096124" y="2924432"/>
            <a:ext cx="3547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126508-531F-4D30-7533-80E2011BAD98}"/>
              </a:ext>
            </a:extLst>
          </p:cNvPr>
          <p:cNvSpPr txBox="1"/>
          <p:nvPr/>
        </p:nvSpPr>
        <p:spPr>
          <a:xfrm>
            <a:off x="5457260" y="3233292"/>
            <a:ext cx="45668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ASTER GDEM.</a:t>
            </a:r>
          </a:p>
          <a:p>
            <a:endParaRPr lang="en-GB" sz="1200" dirty="0"/>
          </a:p>
          <a:p>
            <a:pPr algn="just"/>
            <a:r>
              <a:rPr lang="en-GB" sz="1200" dirty="0"/>
              <a:t>Version 3 of the Advanced Spaceborne Thermal Emission and Reflection Radiometer (</a:t>
            </a:r>
            <a:r>
              <a:rPr lang="en-GB" sz="1200" dirty="0">
                <a:hlinkClick r:id="rId3"/>
              </a:rPr>
              <a:t>ASTER</a:t>
            </a:r>
            <a:r>
              <a:rPr lang="en-GB" sz="1200" dirty="0"/>
              <a:t>) Global Digital Elevation Model (</a:t>
            </a:r>
            <a:r>
              <a:rPr lang="en-GB" sz="1200" dirty="0">
                <a:hlinkClick r:id="rId4"/>
              </a:rPr>
              <a:t>GDEM</a:t>
            </a:r>
            <a:r>
              <a:rPr lang="en-GB" sz="1200" dirty="0"/>
              <a:t>) is now available from NASA’s Land Processes Distributed Active Archive Center (</a:t>
            </a:r>
            <a:r>
              <a:rPr lang="en-GB" sz="1200" dirty="0">
                <a:hlinkClick r:id="rId5"/>
              </a:rPr>
              <a:t>LP DAAC</a:t>
            </a:r>
            <a:r>
              <a:rPr lang="en-GB" sz="1200" dirty="0"/>
              <a:t>). The ASTER GDEM covers land surfaces between 83°N and 83°S, and was produced through automated processing of 2.3 million scenes from the ASTER archive.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6978C2-A489-FADC-6985-51331385D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654" y="1282770"/>
            <a:ext cx="2724184" cy="140501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1E86A98-1C62-3232-8F0E-E665DDDB80E9}"/>
              </a:ext>
            </a:extLst>
          </p:cNvPr>
          <p:cNvGrpSpPr/>
          <p:nvPr/>
        </p:nvGrpSpPr>
        <p:grpSpPr>
          <a:xfrm>
            <a:off x="2423115" y="3271484"/>
            <a:ext cx="2817339" cy="1665063"/>
            <a:chOff x="5124344" y="1225721"/>
            <a:chExt cx="2182210" cy="150752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D3D9458-6666-0FEC-EACC-AB979E2982C4}"/>
                </a:ext>
              </a:extLst>
            </p:cNvPr>
            <p:cNvSpPr/>
            <p:nvPr/>
          </p:nvSpPr>
          <p:spPr>
            <a:xfrm>
              <a:off x="5124344" y="1225721"/>
              <a:ext cx="2182210" cy="1507524"/>
            </a:xfrm>
            <a:prstGeom prst="roundRect">
              <a:avLst>
                <a:gd name="adj" fmla="val 57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EEADB5-090E-268E-9DBC-AD189736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76215" y="1274532"/>
              <a:ext cx="2076450" cy="14132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831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719F-98D2-EFAC-735E-B1E0B5C7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Close Button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9E54F-C506-0F22-0086-EFFACF4D63FE}"/>
              </a:ext>
            </a:extLst>
          </p:cNvPr>
          <p:cNvSpPr/>
          <p:nvPr/>
        </p:nvSpPr>
        <p:spPr>
          <a:xfrm>
            <a:off x="5581650" y="2311400"/>
            <a:ext cx="4514850" cy="13255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FF6D9E-528F-5E44-8916-1CF88A9E46E3}"/>
              </a:ext>
            </a:extLst>
          </p:cNvPr>
          <p:cNvGrpSpPr/>
          <p:nvPr/>
        </p:nvGrpSpPr>
        <p:grpSpPr>
          <a:xfrm>
            <a:off x="7384256" y="2540793"/>
            <a:ext cx="947738" cy="947738"/>
            <a:chOff x="2933700" y="3776662"/>
            <a:chExt cx="947738" cy="94773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70542A-5C2A-78ED-7080-305BDEC333D5}"/>
                </a:ext>
              </a:extLst>
            </p:cNvPr>
            <p:cNvCxnSpPr/>
            <p:nvPr/>
          </p:nvCxnSpPr>
          <p:spPr>
            <a:xfrm>
              <a:off x="2933700" y="3776662"/>
              <a:ext cx="947738" cy="947738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647E2D-6958-DC37-A68D-4F5B73D4F5FC}"/>
                </a:ext>
              </a:extLst>
            </p:cNvPr>
            <p:cNvCxnSpPr/>
            <p:nvPr/>
          </p:nvCxnSpPr>
          <p:spPr>
            <a:xfrm flipV="1">
              <a:off x="2933700" y="3776662"/>
              <a:ext cx="947738" cy="947738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42EE1-27AA-4066-0904-DBA750C7088B}"/>
              </a:ext>
            </a:extLst>
          </p:cNvPr>
          <p:cNvSpPr/>
          <p:nvPr/>
        </p:nvSpPr>
        <p:spPr>
          <a:xfrm>
            <a:off x="5581650" y="4216400"/>
            <a:ext cx="451485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764BC-CE29-68CB-4B8A-D25AEA61F8D6}"/>
              </a:ext>
            </a:extLst>
          </p:cNvPr>
          <p:cNvGrpSpPr/>
          <p:nvPr/>
        </p:nvGrpSpPr>
        <p:grpSpPr>
          <a:xfrm>
            <a:off x="7384256" y="4445793"/>
            <a:ext cx="947738" cy="947738"/>
            <a:chOff x="2933700" y="3776662"/>
            <a:chExt cx="947738" cy="94773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6FA9E5-2EC6-E8F4-EC9B-29870AF85475}"/>
                </a:ext>
              </a:extLst>
            </p:cNvPr>
            <p:cNvCxnSpPr/>
            <p:nvPr/>
          </p:nvCxnSpPr>
          <p:spPr>
            <a:xfrm>
              <a:off x="2933700" y="3776662"/>
              <a:ext cx="947738" cy="947738"/>
            </a:xfrm>
            <a:prstGeom prst="line">
              <a:avLst/>
            </a:prstGeom>
            <a:ln w="152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C391C9-8439-0CCD-109F-CAD7EB35E2A7}"/>
                </a:ext>
              </a:extLst>
            </p:cNvPr>
            <p:cNvCxnSpPr/>
            <p:nvPr/>
          </p:nvCxnSpPr>
          <p:spPr>
            <a:xfrm flipV="1">
              <a:off x="2933700" y="3776662"/>
              <a:ext cx="947738" cy="947738"/>
            </a:xfrm>
            <a:prstGeom prst="line">
              <a:avLst/>
            </a:prstGeom>
            <a:ln w="152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43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292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Close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Celray CHAWANDA</dc:creator>
  <cp:lastModifiedBy>Celray CHAWANDA</cp:lastModifiedBy>
  <cp:revision>44</cp:revision>
  <dcterms:created xsi:type="dcterms:W3CDTF">2022-11-30T22:07:47Z</dcterms:created>
  <dcterms:modified xsi:type="dcterms:W3CDTF">2022-12-06T18:00:02Z</dcterms:modified>
</cp:coreProperties>
</file>