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2" r:id="rId7"/>
    <p:sldId id="263"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5597"/>
    <a:srgbClr val="E6322E"/>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91" autoAdjust="0"/>
    <p:restoredTop sz="94660"/>
  </p:normalViewPr>
  <p:slideViewPr>
    <p:cSldViewPr snapToGrid="0">
      <p:cViewPr varScale="1">
        <p:scale>
          <a:sx n="96" d="100"/>
          <a:sy n="96" d="100"/>
        </p:scale>
        <p:origin x="96" y="6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FC8B4-1961-660B-9826-BA29F7E0CD9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048CB340-E479-5324-7D36-357FAE8004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01DD8BED-674F-3FBF-4384-2C9100ED5CD1}"/>
              </a:ext>
            </a:extLst>
          </p:cNvPr>
          <p:cNvSpPr>
            <a:spLocks noGrp="1"/>
          </p:cNvSpPr>
          <p:nvPr>
            <p:ph type="dt" sz="half" idx="10"/>
          </p:nvPr>
        </p:nvSpPr>
        <p:spPr/>
        <p:txBody>
          <a:bodyPr/>
          <a:lstStyle/>
          <a:p>
            <a:fld id="{865192DF-FE45-4627-80F6-4C8C500E7DFD}" type="datetimeFigureOut">
              <a:rPr lang="en-GB" smtClean="0"/>
              <a:t>31/12/2022</a:t>
            </a:fld>
            <a:endParaRPr lang="en-GB"/>
          </a:p>
        </p:txBody>
      </p:sp>
      <p:sp>
        <p:nvSpPr>
          <p:cNvPr id="5" name="Footer Placeholder 4">
            <a:extLst>
              <a:ext uri="{FF2B5EF4-FFF2-40B4-BE49-F238E27FC236}">
                <a16:creationId xmlns:a16="http://schemas.microsoft.com/office/drawing/2014/main" id="{669367AD-F051-144F-BC6E-F03ADFD0DB0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1868767-E212-8C1B-9691-8231533FAF13}"/>
              </a:ext>
            </a:extLst>
          </p:cNvPr>
          <p:cNvSpPr>
            <a:spLocks noGrp="1"/>
          </p:cNvSpPr>
          <p:nvPr>
            <p:ph type="sldNum" sz="quarter" idx="12"/>
          </p:nvPr>
        </p:nvSpPr>
        <p:spPr/>
        <p:txBody>
          <a:bodyPr/>
          <a:lstStyle/>
          <a:p>
            <a:fld id="{2A23D681-856E-43E4-BF16-749D3A6DEAF7}" type="slidenum">
              <a:rPr lang="en-GB" smtClean="0"/>
              <a:t>‹#›</a:t>
            </a:fld>
            <a:endParaRPr lang="en-GB"/>
          </a:p>
        </p:txBody>
      </p:sp>
    </p:spTree>
    <p:extLst>
      <p:ext uri="{BB962C8B-B14F-4D97-AF65-F5344CB8AC3E}">
        <p14:creationId xmlns:p14="http://schemas.microsoft.com/office/powerpoint/2010/main" val="2452460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02FD3-E802-636D-F999-7896C29FF63F}"/>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3A749ED9-2DFD-439F-4461-5BE4FE17DC5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F41861E-6345-E758-F4E2-A3767752DCDB}"/>
              </a:ext>
            </a:extLst>
          </p:cNvPr>
          <p:cNvSpPr>
            <a:spLocks noGrp="1"/>
          </p:cNvSpPr>
          <p:nvPr>
            <p:ph type="dt" sz="half" idx="10"/>
          </p:nvPr>
        </p:nvSpPr>
        <p:spPr/>
        <p:txBody>
          <a:bodyPr/>
          <a:lstStyle/>
          <a:p>
            <a:fld id="{865192DF-FE45-4627-80F6-4C8C500E7DFD}" type="datetimeFigureOut">
              <a:rPr lang="en-GB" smtClean="0"/>
              <a:t>31/12/2022</a:t>
            </a:fld>
            <a:endParaRPr lang="en-GB"/>
          </a:p>
        </p:txBody>
      </p:sp>
      <p:sp>
        <p:nvSpPr>
          <p:cNvPr id="5" name="Footer Placeholder 4">
            <a:extLst>
              <a:ext uri="{FF2B5EF4-FFF2-40B4-BE49-F238E27FC236}">
                <a16:creationId xmlns:a16="http://schemas.microsoft.com/office/drawing/2014/main" id="{FFD744B2-AF2F-86C3-FD50-B823C68E56D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4B9F226-DA6B-801A-58FF-9D5C3CF3409D}"/>
              </a:ext>
            </a:extLst>
          </p:cNvPr>
          <p:cNvSpPr>
            <a:spLocks noGrp="1"/>
          </p:cNvSpPr>
          <p:nvPr>
            <p:ph type="sldNum" sz="quarter" idx="12"/>
          </p:nvPr>
        </p:nvSpPr>
        <p:spPr/>
        <p:txBody>
          <a:bodyPr/>
          <a:lstStyle/>
          <a:p>
            <a:fld id="{2A23D681-856E-43E4-BF16-749D3A6DEAF7}" type="slidenum">
              <a:rPr lang="en-GB" smtClean="0"/>
              <a:t>‹#›</a:t>
            </a:fld>
            <a:endParaRPr lang="en-GB"/>
          </a:p>
        </p:txBody>
      </p:sp>
    </p:spTree>
    <p:extLst>
      <p:ext uri="{BB962C8B-B14F-4D97-AF65-F5344CB8AC3E}">
        <p14:creationId xmlns:p14="http://schemas.microsoft.com/office/powerpoint/2010/main" val="4177514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70C73D-0AF9-D5F4-1D5A-8F77747DB606}"/>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E7007A18-4CB9-3B4C-0393-7AC90B221E1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FA7BF9E-CA26-CF49-507D-69896C1F02EB}"/>
              </a:ext>
            </a:extLst>
          </p:cNvPr>
          <p:cNvSpPr>
            <a:spLocks noGrp="1"/>
          </p:cNvSpPr>
          <p:nvPr>
            <p:ph type="dt" sz="half" idx="10"/>
          </p:nvPr>
        </p:nvSpPr>
        <p:spPr/>
        <p:txBody>
          <a:bodyPr/>
          <a:lstStyle/>
          <a:p>
            <a:fld id="{865192DF-FE45-4627-80F6-4C8C500E7DFD}" type="datetimeFigureOut">
              <a:rPr lang="en-GB" smtClean="0"/>
              <a:t>31/12/2022</a:t>
            </a:fld>
            <a:endParaRPr lang="en-GB"/>
          </a:p>
        </p:txBody>
      </p:sp>
      <p:sp>
        <p:nvSpPr>
          <p:cNvPr id="5" name="Footer Placeholder 4">
            <a:extLst>
              <a:ext uri="{FF2B5EF4-FFF2-40B4-BE49-F238E27FC236}">
                <a16:creationId xmlns:a16="http://schemas.microsoft.com/office/drawing/2014/main" id="{254B92D4-5414-89FD-0988-4F5CA5803B7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1729B88-5FFF-7FF7-C8B6-C96B2BB67EDF}"/>
              </a:ext>
            </a:extLst>
          </p:cNvPr>
          <p:cNvSpPr>
            <a:spLocks noGrp="1"/>
          </p:cNvSpPr>
          <p:nvPr>
            <p:ph type="sldNum" sz="quarter" idx="12"/>
          </p:nvPr>
        </p:nvSpPr>
        <p:spPr/>
        <p:txBody>
          <a:bodyPr/>
          <a:lstStyle/>
          <a:p>
            <a:fld id="{2A23D681-856E-43E4-BF16-749D3A6DEAF7}" type="slidenum">
              <a:rPr lang="en-GB" smtClean="0"/>
              <a:t>‹#›</a:t>
            </a:fld>
            <a:endParaRPr lang="en-GB"/>
          </a:p>
        </p:txBody>
      </p:sp>
    </p:spTree>
    <p:extLst>
      <p:ext uri="{BB962C8B-B14F-4D97-AF65-F5344CB8AC3E}">
        <p14:creationId xmlns:p14="http://schemas.microsoft.com/office/powerpoint/2010/main" val="1623697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B0B2-C63A-8ADC-65F6-63307C7C0F66}"/>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A6ABE12A-6FCA-9C75-BA35-5519C1C6A69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9D00111-AB04-FAD1-5455-98F019B2368B}"/>
              </a:ext>
            </a:extLst>
          </p:cNvPr>
          <p:cNvSpPr>
            <a:spLocks noGrp="1"/>
          </p:cNvSpPr>
          <p:nvPr>
            <p:ph type="dt" sz="half" idx="10"/>
          </p:nvPr>
        </p:nvSpPr>
        <p:spPr/>
        <p:txBody>
          <a:bodyPr/>
          <a:lstStyle/>
          <a:p>
            <a:fld id="{865192DF-FE45-4627-80F6-4C8C500E7DFD}" type="datetimeFigureOut">
              <a:rPr lang="en-GB" smtClean="0"/>
              <a:t>31/12/2022</a:t>
            </a:fld>
            <a:endParaRPr lang="en-GB"/>
          </a:p>
        </p:txBody>
      </p:sp>
      <p:sp>
        <p:nvSpPr>
          <p:cNvPr id="5" name="Footer Placeholder 4">
            <a:extLst>
              <a:ext uri="{FF2B5EF4-FFF2-40B4-BE49-F238E27FC236}">
                <a16:creationId xmlns:a16="http://schemas.microsoft.com/office/drawing/2014/main" id="{EC827BF3-659E-3BFA-DFB1-BB0FFA78F16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84B6D3-5C05-527C-7196-440D9B03C515}"/>
              </a:ext>
            </a:extLst>
          </p:cNvPr>
          <p:cNvSpPr>
            <a:spLocks noGrp="1"/>
          </p:cNvSpPr>
          <p:nvPr>
            <p:ph type="sldNum" sz="quarter" idx="12"/>
          </p:nvPr>
        </p:nvSpPr>
        <p:spPr/>
        <p:txBody>
          <a:bodyPr/>
          <a:lstStyle/>
          <a:p>
            <a:fld id="{2A23D681-856E-43E4-BF16-749D3A6DEAF7}" type="slidenum">
              <a:rPr lang="en-GB" smtClean="0"/>
              <a:t>‹#›</a:t>
            </a:fld>
            <a:endParaRPr lang="en-GB"/>
          </a:p>
        </p:txBody>
      </p:sp>
    </p:spTree>
    <p:extLst>
      <p:ext uri="{BB962C8B-B14F-4D97-AF65-F5344CB8AC3E}">
        <p14:creationId xmlns:p14="http://schemas.microsoft.com/office/powerpoint/2010/main" val="662848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1F882-DA7D-FC39-EECB-1922253C4DB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088007FF-E3B2-2AA6-F82F-660A6655CF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8996A03-57EB-AF6A-EF5B-FC4EF255EC0B}"/>
              </a:ext>
            </a:extLst>
          </p:cNvPr>
          <p:cNvSpPr>
            <a:spLocks noGrp="1"/>
          </p:cNvSpPr>
          <p:nvPr>
            <p:ph type="dt" sz="half" idx="10"/>
          </p:nvPr>
        </p:nvSpPr>
        <p:spPr/>
        <p:txBody>
          <a:bodyPr/>
          <a:lstStyle/>
          <a:p>
            <a:fld id="{865192DF-FE45-4627-80F6-4C8C500E7DFD}" type="datetimeFigureOut">
              <a:rPr lang="en-GB" smtClean="0"/>
              <a:t>31/12/2022</a:t>
            </a:fld>
            <a:endParaRPr lang="en-GB"/>
          </a:p>
        </p:txBody>
      </p:sp>
      <p:sp>
        <p:nvSpPr>
          <p:cNvPr id="5" name="Footer Placeholder 4">
            <a:extLst>
              <a:ext uri="{FF2B5EF4-FFF2-40B4-BE49-F238E27FC236}">
                <a16:creationId xmlns:a16="http://schemas.microsoft.com/office/drawing/2014/main" id="{416B58B8-6B7B-358E-DFB4-FF39E01DE1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8792E95-DD74-EF61-84E6-2BB93DB26C7C}"/>
              </a:ext>
            </a:extLst>
          </p:cNvPr>
          <p:cNvSpPr>
            <a:spLocks noGrp="1"/>
          </p:cNvSpPr>
          <p:nvPr>
            <p:ph type="sldNum" sz="quarter" idx="12"/>
          </p:nvPr>
        </p:nvSpPr>
        <p:spPr/>
        <p:txBody>
          <a:bodyPr/>
          <a:lstStyle/>
          <a:p>
            <a:fld id="{2A23D681-856E-43E4-BF16-749D3A6DEAF7}" type="slidenum">
              <a:rPr lang="en-GB" smtClean="0"/>
              <a:t>‹#›</a:t>
            </a:fld>
            <a:endParaRPr lang="en-GB"/>
          </a:p>
        </p:txBody>
      </p:sp>
    </p:spTree>
    <p:extLst>
      <p:ext uri="{BB962C8B-B14F-4D97-AF65-F5344CB8AC3E}">
        <p14:creationId xmlns:p14="http://schemas.microsoft.com/office/powerpoint/2010/main" val="1889888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57389-36C4-68E0-4470-59F4B258649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D676FEC-017A-2A93-4BA3-832604E3357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40F10C04-88BD-4BD4-8E2F-1188A21D4B5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43716CB2-B278-4B35-1928-2E7496AEB5BC}"/>
              </a:ext>
            </a:extLst>
          </p:cNvPr>
          <p:cNvSpPr>
            <a:spLocks noGrp="1"/>
          </p:cNvSpPr>
          <p:nvPr>
            <p:ph type="dt" sz="half" idx="10"/>
          </p:nvPr>
        </p:nvSpPr>
        <p:spPr/>
        <p:txBody>
          <a:bodyPr/>
          <a:lstStyle/>
          <a:p>
            <a:fld id="{865192DF-FE45-4627-80F6-4C8C500E7DFD}" type="datetimeFigureOut">
              <a:rPr lang="en-GB" smtClean="0"/>
              <a:t>31/12/2022</a:t>
            </a:fld>
            <a:endParaRPr lang="en-GB"/>
          </a:p>
        </p:txBody>
      </p:sp>
      <p:sp>
        <p:nvSpPr>
          <p:cNvPr id="6" name="Footer Placeholder 5">
            <a:extLst>
              <a:ext uri="{FF2B5EF4-FFF2-40B4-BE49-F238E27FC236}">
                <a16:creationId xmlns:a16="http://schemas.microsoft.com/office/drawing/2014/main" id="{C68A9064-F257-8034-1ED2-C8CB045120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346F7F5-20D0-167F-4878-81FDDA3751A6}"/>
              </a:ext>
            </a:extLst>
          </p:cNvPr>
          <p:cNvSpPr>
            <a:spLocks noGrp="1"/>
          </p:cNvSpPr>
          <p:nvPr>
            <p:ph type="sldNum" sz="quarter" idx="12"/>
          </p:nvPr>
        </p:nvSpPr>
        <p:spPr/>
        <p:txBody>
          <a:bodyPr/>
          <a:lstStyle/>
          <a:p>
            <a:fld id="{2A23D681-856E-43E4-BF16-749D3A6DEAF7}" type="slidenum">
              <a:rPr lang="en-GB" smtClean="0"/>
              <a:t>‹#›</a:t>
            </a:fld>
            <a:endParaRPr lang="en-GB"/>
          </a:p>
        </p:txBody>
      </p:sp>
    </p:spTree>
    <p:extLst>
      <p:ext uri="{BB962C8B-B14F-4D97-AF65-F5344CB8AC3E}">
        <p14:creationId xmlns:p14="http://schemas.microsoft.com/office/powerpoint/2010/main" val="591203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65B93-2B95-64FC-30D1-CCEB8B06046A}"/>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E38E226C-DE41-9D9C-6C4A-9B2EA95174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E85CE07-9CF1-D050-762E-D1BA2CE860E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A5F96FA2-EA0B-0AD3-F7D7-F34531F15D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6D37755-892E-4188-537E-10A0A80ADD6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B611FCEC-8D42-33EB-1336-4D64F9625C58}"/>
              </a:ext>
            </a:extLst>
          </p:cNvPr>
          <p:cNvSpPr>
            <a:spLocks noGrp="1"/>
          </p:cNvSpPr>
          <p:nvPr>
            <p:ph type="dt" sz="half" idx="10"/>
          </p:nvPr>
        </p:nvSpPr>
        <p:spPr/>
        <p:txBody>
          <a:bodyPr/>
          <a:lstStyle/>
          <a:p>
            <a:fld id="{865192DF-FE45-4627-80F6-4C8C500E7DFD}" type="datetimeFigureOut">
              <a:rPr lang="en-GB" smtClean="0"/>
              <a:t>31/12/2022</a:t>
            </a:fld>
            <a:endParaRPr lang="en-GB"/>
          </a:p>
        </p:txBody>
      </p:sp>
      <p:sp>
        <p:nvSpPr>
          <p:cNvPr id="8" name="Footer Placeholder 7">
            <a:extLst>
              <a:ext uri="{FF2B5EF4-FFF2-40B4-BE49-F238E27FC236}">
                <a16:creationId xmlns:a16="http://schemas.microsoft.com/office/drawing/2014/main" id="{2E1CFC68-CC2A-4090-055B-766FB4D0FD2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23964A8-4C9E-DCCD-A7F2-DFA4865FCE78}"/>
              </a:ext>
            </a:extLst>
          </p:cNvPr>
          <p:cNvSpPr>
            <a:spLocks noGrp="1"/>
          </p:cNvSpPr>
          <p:nvPr>
            <p:ph type="sldNum" sz="quarter" idx="12"/>
          </p:nvPr>
        </p:nvSpPr>
        <p:spPr/>
        <p:txBody>
          <a:bodyPr/>
          <a:lstStyle/>
          <a:p>
            <a:fld id="{2A23D681-856E-43E4-BF16-749D3A6DEAF7}" type="slidenum">
              <a:rPr lang="en-GB" smtClean="0"/>
              <a:t>‹#›</a:t>
            </a:fld>
            <a:endParaRPr lang="en-GB"/>
          </a:p>
        </p:txBody>
      </p:sp>
    </p:spTree>
    <p:extLst>
      <p:ext uri="{BB962C8B-B14F-4D97-AF65-F5344CB8AC3E}">
        <p14:creationId xmlns:p14="http://schemas.microsoft.com/office/powerpoint/2010/main" val="404368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AA420-2FE2-5395-0F01-317CC4E8C467}"/>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BB3F5EA5-DC68-CC0F-62DB-6FB6A1D9365A}"/>
              </a:ext>
            </a:extLst>
          </p:cNvPr>
          <p:cNvSpPr>
            <a:spLocks noGrp="1"/>
          </p:cNvSpPr>
          <p:nvPr>
            <p:ph type="dt" sz="half" idx="10"/>
          </p:nvPr>
        </p:nvSpPr>
        <p:spPr/>
        <p:txBody>
          <a:bodyPr/>
          <a:lstStyle/>
          <a:p>
            <a:fld id="{865192DF-FE45-4627-80F6-4C8C500E7DFD}" type="datetimeFigureOut">
              <a:rPr lang="en-GB" smtClean="0"/>
              <a:t>31/12/2022</a:t>
            </a:fld>
            <a:endParaRPr lang="en-GB"/>
          </a:p>
        </p:txBody>
      </p:sp>
      <p:sp>
        <p:nvSpPr>
          <p:cNvPr id="4" name="Footer Placeholder 3">
            <a:extLst>
              <a:ext uri="{FF2B5EF4-FFF2-40B4-BE49-F238E27FC236}">
                <a16:creationId xmlns:a16="http://schemas.microsoft.com/office/drawing/2014/main" id="{8C3CF6B0-A6B0-580E-A3AC-1D944CC9F6C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419E004-B133-8693-2AB0-495EA9A3DEFC}"/>
              </a:ext>
            </a:extLst>
          </p:cNvPr>
          <p:cNvSpPr>
            <a:spLocks noGrp="1"/>
          </p:cNvSpPr>
          <p:nvPr>
            <p:ph type="sldNum" sz="quarter" idx="12"/>
          </p:nvPr>
        </p:nvSpPr>
        <p:spPr/>
        <p:txBody>
          <a:bodyPr/>
          <a:lstStyle/>
          <a:p>
            <a:fld id="{2A23D681-856E-43E4-BF16-749D3A6DEAF7}" type="slidenum">
              <a:rPr lang="en-GB" smtClean="0"/>
              <a:t>‹#›</a:t>
            </a:fld>
            <a:endParaRPr lang="en-GB"/>
          </a:p>
        </p:txBody>
      </p:sp>
    </p:spTree>
    <p:extLst>
      <p:ext uri="{BB962C8B-B14F-4D97-AF65-F5344CB8AC3E}">
        <p14:creationId xmlns:p14="http://schemas.microsoft.com/office/powerpoint/2010/main" val="452045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D58E98-065F-4A69-6D2F-F3B7AB4AC110}"/>
              </a:ext>
            </a:extLst>
          </p:cNvPr>
          <p:cNvSpPr>
            <a:spLocks noGrp="1"/>
          </p:cNvSpPr>
          <p:nvPr>
            <p:ph type="dt" sz="half" idx="10"/>
          </p:nvPr>
        </p:nvSpPr>
        <p:spPr/>
        <p:txBody>
          <a:bodyPr/>
          <a:lstStyle/>
          <a:p>
            <a:fld id="{865192DF-FE45-4627-80F6-4C8C500E7DFD}" type="datetimeFigureOut">
              <a:rPr lang="en-GB" smtClean="0"/>
              <a:t>31/12/2022</a:t>
            </a:fld>
            <a:endParaRPr lang="en-GB"/>
          </a:p>
        </p:txBody>
      </p:sp>
      <p:sp>
        <p:nvSpPr>
          <p:cNvPr id="3" name="Footer Placeholder 2">
            <a:extLst>
              <a:ext uri="{FF2B5EF4-FFF2-40B4-BE49-F238E27FC236}">
                <a16:creationId xmlns:a16="http://schemas.microsoft.com/office/drawing/2014/main" id="{FA200EF4-E954-A2D6-59CC-047C85A45BC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264D510-5BF5-1F2A-C34A-58584ADB9F07}"/>
              </a:ext>
            </a:extLst>
          </p:cNvPr>
          <p:cNvSpPr>
            <a:spLocks noGrp="1"/>
          </p:cNvSpPr>
          <p:nvPr>
            <p:ph type="sldNum" sz="quarter" idx="12"/>
          </p:nvPr>
        </p:nvSpPr>
        <p:spPr/>
        <p:txBody>
          <a:bodyPr/>
          <a:lstStyle/>
          <a:p>
            <a:fld id="{2A23D681-856E-43E4-BF16-749D3A6DEAF7}" type="slidenum">
              <a:rPr lang="en-GB" smtClean="0"/>
              <a:t>‹#›</a:t>
            </a:fld>
            <a:endParaRPr lang="en-GB"/>
          </a:p>
        </p:txBody>
      </p:sp>
    </p:spTree>
    <p:extLst>
      <p:ext uri="{BB962C8B-B14F-4D97-AF65-F5344CB8AC3E}">
        <p14:creationId xmlns:p14="http://schemas.microsoft.com/office/powerpoint/2010/main" val="2498407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8C9A0-6086-43FC-43C6-78ECCA866B7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658D1E07-A4C8-4EEA-C011-E5E27D627D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B5C9E1DC-63FB-A257-152A-C949736971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D0A910D-4F27-713A-7CC4-ED2D2E9D6EED}"/>
              </a:ext>
            </a:extLst>
          </p:cNvPr>
          <p:cNvSpPr>
            <a:spLocks noGrp="1"/>
          </p:cNvSpPr>
          <p:nvPr>
            <p:ph type="dt" sz="half" idx="10"/>
          </p:nvPr>
        </p:nvSpPr>
        <p:spPr/>
        <p:txBody>
          <a:bodyPr/>
          <a:lstStyle/>
          <a:p>
            <a:fld id="{865192DF-FE45-4627-80F6-4C8C500E7DFD}" type="datetimeFigureOut">
              <a:rPr lang="en-GB" smtClean="0"/>
              <a:t>31/12/2022</a:t>
            </a:fld>
            <a:endParaRPr lang="en-GB"/>
          </a:p>
        </p:txBody>
      </p:sp>
      <p:sp>
        <p:nvSpPr>
          <p:cNvPr id="6" name="Footer Placeholder 5">
            <a:extLst>
              <a:ext uri="{FF2B5EF4-FFF2-40B4-BE49-F238E27FC236}">
                <a16:creationId xmlns:a16="http://schemas.microsoft.com/office/drawing/2014/main" id="{C867672A-D92E-7423-046B-EAB4DF7828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D8DBBD1-ADA0-20BC-88AB-84E93CA4D5D4}"/>
              </a:ext>
            </a:extLst>
          </p:cNvPr>
          <p:cNvSpPr>
            <a:spLocks noGrp="1"/>
          </p:cNvSpPr>
          <p:nvPr>
            <p:ph type="sldNum" sz="quarter" idx="12"/>
          </p:nvPr>
        </p:nvSpPr>
        <p:spPr/>
        <p:txBody>
          <a:bodyPr/>
          <a:lstStyle/>
          <a:p>
            <a:fld id="{2A23D681-856E-43E4-BF16-749D3A6DEAF7}" type="slidenum">
              <a:rPr lang="en-GB" smtClean="0"/>
              <a:t>‹#›</a:t>
            </a:fld>
            <a:endParaRPr lang="en-GB"/>
          </a:p>
        </p:txBody>
      </p:sp>
    </p:spTree>
    <p:extLst>
      <p:ext uri="{BB962C8B-B14F-4D97-AF65-F5344CB8AC3E}">
        <p14:creationId xmlns:p14="http://schemas.microsoft.com/office/powerpoint/2010/main" val="422553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A3E8D-98B6-2ADC-8E0B-B75D2BA22A5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5FD7594B-0819-5485-4931-21317760BF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1CFFAF1-EA36-280D-D2F8-75E47428A5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7BBCAD7-3C0C-77F2-7521-46AD663CC8A4}"/>
              </a:ext>
            </a:extLst>
          </p:cNvPr>
          <p:cNvSpPr>
            <a:spLocks noGrp="1"/>
          </p:cNvSpPr>
          <p:nvPr>
            <p:ph type="dt" sz="half" idx="10"/>
          </p:nvPr>
        </p:nvSpPr>
        <p:spPr/>
        <p:txBody>
          <a:bodyPr/>
          <a:lstStyle/>
          <a:p>
            <a:fld id="{865192DF-FE45-4627-80F6-4C8C500E7DFD}" type="datetimeFigureOut">
              <a:rPr lang="en-GB" smtClean="0"/>
              <a:t>31/12/2022</a:t>
            </a:fld>
            <a:endParaRPr lang="en-GB"/>
          </a:p>
        </p:txBody>
      </p:sp>
      <p:sp>
        <p:nvSpPr>
          <p:cNvPr id="6" name="Footer Placeholder 5">
            <a:extLst>
              <a:ext uri="{FF2B5EF4-FFF2-40B4-BE49-F238E27FC236}">
                <a16:creationId xmlns:a16="http://schemas.microsoft.com/office/drawing/2014/main" id="{98E7E1A3-54F2-E524-6F90-4173853F2C7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3B6C91B-A9F2-ADA0-1F57-4714074601A4}"/>
              </a:ext>
            </a:extLst>
          </p:cNvPr>
          <p:cNvSpPr>
            <a:spLocks noGrp="1"/>
          </p:cNvSpPr>
          <p:nvPr>
            <p:ph type="sldNum" sz="quarter" idx="12"/>
          </p:nvPr>
        </p:nvSpPr>
        <p:spPr/>
        <p:txBody>
          <a:bodyPr/>
          <a:lstStyle/>
          <a:p>
            <a:fld id="{2A23D681-856E-43E4-BF16-749D3A6DEAF7}" type="slidenum">
              <a:rPr lang="en-GB" smtClean="0"/>
              <a:t>‹#›</a:t>
            </a:fld>
            <a:endParaRPr lang="en-GB"/>
          </a:p>
        </p:txBody>
      </p:sp>
    </p:spTree>
    <p:extLst>
      <p:ext uri="{BB962C8B-B14F-4D97-AF65-F5344CB8AC3E}">
        <p14:creationId xmlns:p14="http://schemas.microsoft.com/office/powerpoint/2010/main" val="2809133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17425-3EE3-BF2E-CC0A-627D4EFDD1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D13BDF08-87A3-20DF-00F4-7BA36CC5EF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662CB84-8EEA-AD6C-B8F8-D8050C30D9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5192DF-FE45-4627-80F6-4C8C500E7DFD}" type="datetimeFigureOut">
              <a:rPr lang="en-GB" smtClean="0"/>
              <a:t>31/12/2022</a:t>
            </a:fld>
            <a:endParaRPr lang="en-GB"/>
          </a:p>
        </p:txBody>
      </p:sp>
      <p:sp>
        <p:nvSpPr>
          <p:cNvPr id="5" name="Footer Placeholder 4">
            <a:extLst>
              <a:ext uri="{FF2B5EF4-FFF2-40B4-BE49-F238E27FC236}">
                <a16:creationId xmlns:a16="http://schemas.microsoft.com/office/drawing/2014/main" id="{B79F18E3-7FA9-4448-273D-F335AADA3F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6F46BAB-457C-711D-716F-D881FD0D58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23D681-856E-43E4-BF16-749D3A6DEAF7}" type="slidenum">
              <a:rPr lang="en-GB" smtClean="0"/>
              <a:t>‹#›</a:t>
            </a:fld>
            <a:endParaRPr lang="en-GB"/>
          </a:p>
        </p:txBody>
      </p:sp>
    </p:spTree>
    <p:extLst>
      <p:ext uri="{BB962C8B-B14F-4D97-AF65-F5344CB8AC3E}">
        <p14:creationId xmlns:p14="http://schemas.microsoft.com/office/powerpoint/2010/main" val="19394932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terra.nasa.gov/about/terra-instruments/aster" TargetMode="External"/><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lpdaac.usgs.gov/" TargetMode="External"/><Relationship Id="rId4" Type="http://schemas.openxmlformats.org/officeDocument/2006/relationships/hyperlink" Target="https://doi.org/10.5067/ASTER/ASTGTM.003"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8.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image" Target="../media/image7.png"/><Relationship Id="rId16" Type="http://schemas.openxmlformats.org/officeDocument/2006/relationships/image" Target="../media/image20.svg"/><Relationship Id="rId1" Type="http://schemas.openxmlformats.org/officeDocument/2006/relationships/slideLayout" Target="../slideLayouts/slideLayout2.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svg"/><Relationship Id="rId4" Type="http://schemas.microsoft.com/office/2007/relationships/hdphoto" Target="../media/hdphoto1.wdp"/><Relationship Id="rId9" Type="http://schemas.openxmlformats.org/officeDocument/2006/relationships/image" Target="../media/image13.png"/><Relationship Id="rId14" Type="http://schemas.openxmlformats.org/officeDocument/2006/relationships/image" Target="../media/image18.svg"/></Relationships>
</file>

<file path=ppt/slides/_rels/slide7.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7.png"/><Relationship Id="rId16" Type="http://schemas.microsoft.com/office/2007/relationships/hdphoto" Target="../media/hdphoto1.wdp"/><Relationship Id="rId1" Type="http://schemas.openxmlformats.org/officeDocument/2006/relationships/slideLayout" Target="../slideLayouts/slideLayout2.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8.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sv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2.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a:extLst>
              <a:ext uri="{FF2B5EF4-FFF2-40B4-BE49-F238E27FC236}">
                <a16:creationId xmlns:a16="http://schemas.microsoft.com/office/drawing/2014/main" id="{ECCB25CA-3F37-A90B-B6E7-A26FCB397995}"/>
              </a:ext>
            </a:extLst>
          </p:cNvPr>
          <p:cNvSpPr/>
          <p:nvPr/>
        </p:nvSpPr>
        <p:spPr>
          <a:xfrm>
            <a:off x="0" y="0"/>
            <a:ext cx="12192000" cy="339634"/>
          </a:xfrm>
          <a:prstGeom prst="rect">
            <a:avLst/>
          </a:prstGeom>
          <a:gradFill flip="none" rotWithShape="1">
            <a:gsLst>
              <a:gs pos="24000">
                <a:schemeClr val="accent1">
                  <a:lumMod val="5000"/>
                  <a:lumOff val="95000"/>
                </a:schemeClr>
              </a:gs>
              <a:gs pos="0">
                <a:srgbClr val="4472C4">
                  <a:alpha val="0"/>
                </a:srgbClr>
              </a:gs>
              <a:gs pos="80000">
                <a:srgbClr val="2F5597">
                  <a:alpha val="44000"/>
                </a:srgbClr>
              </a:gs>
              <a:gs pos="100000">
                <a:schemeClr val="accent1">
                  <a:lumMod val="30000"/>
                  <a:lumOff val="70000"/>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29DBE2A7-9F49-7AA8-C1F2-937ACD68B633}"/>
              </a:ext>
            </a:extLst>
          </p:cNvPr>
          <p:cNvSpPr txBox="1"/>
          <p:nvPr/>
        </p:nvSpPr>
        <p:spPr>
          <a:xfrm>
            <a:off x="2335120" y="0"/>
            <a:ext cx="1496291" cy="369332"/>
          </a:xfrm>
          <a:prstGeom prst="rect">
            <a:avLst/>
          </a:prstGeom>
          <a:noFill/>
        </p:spPr>
        <p:txBody>
          <a:bodyPr wrap="square" rtlCol="0">
            <a:spAutoFit/>
          </a:bodyPr>
          <a:lstStyle/>
          <a:p>
            <a:r>
              <a:rPr lang="en-GB" dirty="0">
                <a:solidFill>
                  <a:schemeClr val="accent1">
                    <a:lumMod val="50000"/>
                  </a:schemeClr>
                </a:solidFill>
              </a:rPr>
              <a:t>CoSWAT-GM</a:t>
            </a:r>
          </a:p>
        </p:txBody>
      </p:sp>
      <p:sp>
        <p:nvSpPr>
          <p:cNvPr id="8" name="TextBox 7">
            <a:extLst>
              <a:ext uri="{FF2B5EF4-FFF2-40B4-BE49-F238E27FC236}">
                <a16:creationId xmlns:a16="http://schemas.microsoft.com/office/drawing/2014/main" id="{D6614245-6C8E-47E2-417C-F8CD74207189}"/>
              </a:ext>
            </a:extLst>
          </p:cNvPr>
          <p:cNvSpPr txBox="1"/>
          <p:nvPr/>
        </p:nvSpPr>
        <p:spPr>
          <a:xfrm>
            <a:off x="4760926" y="52467"/>
            <a:ext cx="4724897" cy="261610"/>
          </a:xfrm>
          <a:prstGeom prst="rect">
            <a:avLst/>
          </a:prstGeom>
          <a:noFill/>
        </p:spPr>
        <p:txBody>
          <a:bodyPr wrap="square" rtlCol="0">
            <a:spAutoFit/>
          </a:bodyPr>
          <a:lstStyle/>
          <a:p>
            <a:pPr algn="r"/>
            <a:r>
              <a:rPr lang="en-GB" sz="1100">
                <a:solidFill>
                  <a:schemeClr val="accent1">
                    <a:lumMod val="75000"/>
                  </a:schemeClr>
                </a:solidFill>
                <a:latin typeface="Arial Nova" panose="020B0504020202020204" pitchFamily="34" charset="0"/>
              </a:rPr>
              <a:t>Home</a:t>
            </a:r>
            <a:r>
              <a:rPr lang="en-GB" sz="1100">
                <a:latin typeface="Arial Nova" panose="020B0504020202020204" pitchFamily="34" charset="0"/>
              </a:rPr>
              <a:t>     </a:t>
            </a:r>
            <a:r>
              <a:rPr lang="en-GB" sz="1100" dirty="0">
                <a:latin typeface="Arial Nova" panose="020B0504020202020204" pitchFamily="34" charset="0"/>
              </a:rPr>
              <a:t>Datasets    Scripts     Outputs    Calibration   About</a:t>
            </a:r>
          </a:p>
        </p:txBody>
      </p:sp>
      <p:pic>
        <p:nvPicPr>
          <p:cNvPr id="14" name="Picture 13" descr="Shape, circle&#10;&#10;Description automatically generated">
            <a:extLst>
              <a:ext uri="{FF2B5EF4-FFF2-40B4-BE49-F238E27FC236}">
                <a16:creationId xmlns:a16="http://schemas.microsoft.com/office/drawing/2014/main" id="{AFF01E54-AA55-8298-9EFB-DDC33AE081C5}"/>
              </a:ext>
            </a:extLst>
          </p:cNvPr>
          <p:cNvPicPr>
            <a:picLocks noChangeAspect="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t="16913" b="11179"/>
          <a:stretch/>
        </p:blipFill>
        <p:spPr>
          <a:xfrm>
            <a:off x="9573770" y="0"/>
            <a:ext cx="450346" cy="339634"/>
          </a:xfrm>
          <a:prstGeom prst="rect">
            <a:avLst/>
          </a:prstGeom>
        </p:spPr>
      </p:pic>
      <p:sp>
        <p:nvSpPr>
          <p:cNvPr id="16" name="Rectangle 15">
            <a:extLst>
              <a:ext uri="{FF2B5EF4-FFF2-40B4-BE49-F238E27FC236}">
                <a16:creationId xmlns:a16="http://schemas.microsoft.com/office/drawing/2014/main" id="{F291BC37-0E46-23DA-08C8-CE42B1C438F0}"/>
              </a:ext>
            </a:extLst>
          </p:cNvPr>
          <p:cNvSpPr/>
          <p:nvPr/>
        </p:nvSpPr>
        <p:spPr>
          <a:xfrm>
            <a:off x="0" y="6718195"/>
            <a:ext cx="12192000" cy="146080"/>
          </a:xfrm>
          <a:prstGeom prst="rect">
            <a:avLst/>
          </a:prstGeom>
          <a:gradFill>
            <a:gsLst>
              <a:gs pos="100000">
                <a:schemeClr val="accent2">
                  <a:alpha val="24000"/>
                </a:schemeClr>
              </a:gs>
              <a:gs pos="0">
                <a:srgbClr val="FF0000">
                  <a:alpha val="12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C86E860F-A3CC-1B4D-4137-E88F35CE739A}"/>
              </a:ext>
            </a:extLst>
          </p:cNvPr>
          <p:cNvSpPr txBox="1"/>
          <p:nvPr/>
        </p:nvSpPr>
        <p:spPr>
          <a:xfrm>
            <a:off x="5109992" y="6693741"/>
            <a:ext cx="1972015" cy="215444"/>
          </a:xfrm>
          <a:prstGeom prst="rect">
            <a:avLst/>
          </a:prstGeom>
          <a:noFill/>
        </p:spPr>
        <p:txBody>
          <a:bodyPr wrap="none" rtlCol="0">
            <a:spAutoFit/>
          </a:bodyPr>
          <a:lstStyle/>
          <a:p>
            <a:r>
              <a:rPr lang="en-GB" sz="800" dirty="0"/>
              <a:t>© Web Design: Celray James CHAWANDA</a:t>
            </a:r>
          </a:p>
        </p:txBody>
      </p:sp>
      <p:sp>
        <p:nvSpPr>
          <p:cNvPr id="2" name="TextBox 1">
            <a:extLst>
              <a:ext uri="{FF2B5EF4-FFF2-40B4-BE49-F238E27FC236}">
                <a16:creationId xmlns:a16="http://schemas.microsoft.com/office/drawing/2014/main" id="{4927F582-2B97-1F3A-6632-C8790F6EF0CD}"/>
              </a:ext>
            </a:extLst>
          </p:cNvPr>
          <p:cNvSpPr txBox="1"/>
          <p:nvPr/>
        </p:nvSpPr>
        <p:spPr>
          <a:xfrm>
            <a:off x="3814761" y="2413337"/>
            <a:ext cx="4562475" cy="3416320"/>
          </a:xfrm>
          <a:prstGeom prst="rect">
            <a:avLst/>
          </a:prstGeom>
          <a:noFill/>
        </p:spPr>
        <p:txBody>
          <a:bodyPr wrap="square" rtlCol="0">
            <a:spAutoFit/>
          </a:bodyPr>
          <a:lstStyle/>
          <a:p>
            <a:r>
              <a:rPr lang="en-GB" dirty="0"/>
              <a:t>There is a globe showing continents, catchments and performance and also mapped raster files in a slide show fashion, </a:t>
            </a:r>
          </a:p>
          <a:p>
            <a:endParaRPr lang="en-GB" dirty="0"/>
          </a:p>
          <a:p>
            <a:r>
              <a:rPr lang="en-GB" dirty="0"/>
              <a:t>Also show new contributions and who did it…</a:t>
            </a:r>
          </a:p>
          <a:p>
            <a:r>
              <a:rPr lang="en-GB" dirty="0"/>
              <a:t>By how much did the model performance improve</a:t>
            </a:r>
          </a:p>
          <a:p>
            <a:endParaRPr lang="en-GB" dirty="0"/>
          </a:p>
          <a:p>
            <a:r>
              <a:rPr lang="en-GB" dirty="0"/>
              <a:t>A start button brings the map into view and destroys the fancy ‘screen saver’. Inactivity brings it up again after 2 minutes and start resumes</a:t>
            </a:r>
          </a:p>
        </p:txBody>
      </p:sp>
    </p:spTree>
    <p:extLst>
      <p:ext uri="{BB962C8B-B14F-4D97-AF65-F5344CB8AC3E}">
        <p14:creationId xmlns:p14="http://schemas.microsoft.com/office/powerpoint/2010/main" val="907789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Map&#10;&#10;Description automatically generated">
            <a:extLst>
              <a:ext uri="{FF2B5EF4-FFF2-40B4-BE49-F238E27FC236}">
                <a16:creationId xmlns:a16="http://schemas.microsoft.com/office/drawing/2014/main" id="{C5C279F2-C574-512B-7009-57683CB03FEF}"/>
              </a:ext>
            </a:extLst>
          </p:cNvPr>
          <p:cNvPicPr>
            <a:picLocks noChangeAspect="1"/>
          </p:cNvPicPr>
          <p:nvPr/>
        </p:nvPicPr>
        <p:blipFill rotWithShape="1">
          <a:blip r:embed="rId2"/>
          <a:srcRect b="2616"/>
          <a:stretch/>
        </p:blipFill>
        <p:spPr>
          <a:xfrm>
            <a:off x="20" y="1282"/>
            <a:ext cx="12191980" cy="6856718"/>
          </a:xfrm>
          <a:prstGeom prst="rect">
            <a:avLst/>
          </a:prstGeom>
        </p:spPr>
      </p:pic>
      <p:sp>
        <p:nvSpPr>
          <p:cNvPr id="6" name="Rectangle 5">
            <a:extLst>
              <a:ext uri="{FF2B5EF4-FFF2-40B4-BE49-F238E27FC236}">
                <a16:creationId xmlns:a16="http://schemas.microsoft.com/office/drawing/2014/main" id="{ECCB25CA-3F37-A90B-B6E7-A26FCB397995}"/>
              </a:ext>
            </a:extLst>
          </p:cNvPr>
          <p:cNvSpPr/>
          <p:nvPr/>
        </p:nvSpPr>
        <p:spPr>
          <a:xfrm>
            <a:off x="0" y="0"/>
            <a:ext cx="12192000" cy="339634"/>
          </a:xfrm>
          <a:prstGeom prst="rect">
            <a:avLst/>
          </a:prstGeom>
          <a:gradFill flip="none" rotWithShape="1">
            <a:gsLst>
              <a:gs pos="24000">
                <a:schemeClr val="accent1">
                  <a:lumMod val="5000"/>
                  <a:lumOff val="95000"/>
                </a:schemeClr>
              </a:gs>
              <a:gs pos="0">
                <a:srgbClr val="4472C4">
                  <a:alpha val="0"/>
                </a:srgbClr>
              </a:gs>
              <a:gs pos="80000">
                <a:srgbClr val="2F5597">
                  <a:alpha val="44000"/>
                </a:srgbClr>
              </a:gs>
              <a:gs pos="100000">
                <a:schemeClr val="accent1">
                  <a:lumMod val="30000"/>
                  <a:lumOff val="70000"/>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29DBE2A7-9F49-7AA8-C1F2-937ACD68B633}"/>
              </a:ext>
            </a:extLst>
          </p:cNvPr>
          <p:cNvSpPr txBox="1"/>
          <p:nvPr/>
        </p:nvSpPr>
        <p:spPr>
          <a:xfrm>
            <a:off x="2335120" y="0"/>
            <a:ext cx="1496291" cy="369332"/>
          </a:xfrm>
          <a:prstGeom prst="rect">
            <a:avLst/>
          </a:prstGeom>
          <a:noFill/>
        </p:spPr>
        <p:txBody>
          <a:bodyPr wrap="square" rtlCol="0">
            <a:spAutoFit/>
          </a:bodyPr>
          <a:lstStyle/>
          <a:p>
            <a:r>
              <a:rPr lang="en-GB" dirty="0">
                <a:solidFill>
                  <a:schemeClr val="accent1">
                    <a:lumMod val="50000"/>
                  </a:schemeClr>
                </a:solidFill>
              </a:rPr>
              <a:t>CoSWAT-GM</a:t>
            </a:r>
          </a:p>
        </p:txBody>
      </p:sp>
      <p:sp>
        <p:nvSpPr>
          <p:cNvPr id="8" name="TextBox 7">
            <a:extLst>
              <a:ext uri="{FF2B5EF4-FFF2-40B4-BE49-F238E27FC236}">
                <a16:creationId xmlns:a16="http://schemas.microsoft.com/office/drawing/2014/main" id="{D6614245-6C8E-47E2-417C-F8CD74207189}"/>
              </a:ext>
            </a:extLst>
          </p:cNvPr>
          <p:cNvSpPr txBox="1"/>
          <p:nvPr/>
        </p:nvSpPr>
        <p:spPr>
          <a:xfrm>
            <a:off x="4760926" y="52467"/>
            <a:ext cx="4724897" cy="261610"/>
          </a:xfrm>
          <a:prstGeom prst="rect">
            <a:avLst/>
          </a:prstGeom>
          <a:noFill/>
        </p:spPr>
        <p:txBody>
          <a:bodyPr wrap="square" rtlCol="0">
            <a:spAutoFit/>
          </a:bodyPr>
          <a:lstStyle/>
          <a:p>
            <a:pPr algn="r"/>
            <a:r>
              <a:rPr lang="en-GB" sz="1100" dirty="0">
                <a:solidFill>
                  <a:srgbClr val="E6322E"/>
                </a:solidFill>
                <a:latin typeface="Arial Nova" panose="020B0504020202020204" pitchFamily="34" charset="0"/>
              </a:rPr>
              <a:t>Home</a:t>
            </a:r>
            <a:r>
              <a:rPr lang="en-GB" sz="1100" dirty="0">
                <a:latin typeface="Arial Nova" panose="020B0504020202020204" pitchFamily="34" charset="0"/>
              </a:rPr>
              <a:t>     </a:t>
            </a:r>
            <a:r>
              <a:rPr lang="en-GB" sz="1100" dirty="0">
                <a:solidFill>
                  <a:srgbClr val="2F5597"/>
                </a:solidFill>
                <a:latin typeface="Arial Nova" panose="020B0504020202020204" pitchFamily="34" charset="0"/>
              </a:rPr>
              <a:t>Datasets    </a:t>
            </a:r>
            <a:r>
              <a:rPr lang="en-GB" sz="1100" dirty="0">
                <a:solidFill>
                  <a:schemeClr val="bg1">
                    <a:lumMod val="50000"/>
                  </a:schemeClr>
                </a:solidFill>
                <a:latin typeface="Arial Nova" panose="020B0504020202020204" pitchFamily="34" charset="0"/>
              </a:rPr>
              <a:t>Scripts</a:t>
            </a:r>
            <a:r>
              <a:rPr lang="en-GB" sz="1100" dirty="0">
                <a:solidFill>
                  <a:srgbClr val="2F5597"/>
                </a:solidFill>
                <a:latin typeface="Arial Nova" panose="020B0504020202020204" pitchFamily="34" charset="0"/>
              </a:rPr>
              <a:t>     Outputs    Calibration   About</a:t>
            </a:r>
          </a:p>
        </p:txBody>
      </p:sp>
      <p:pic>
        <p:nvPicPr>
          <p:cNvPr id="14" name="Picture 13" descr="Shape, circle&#10;&#10;Description automatically generated">
            <a:extLst>
              <a:ext uri="{FF2B5EF4-FFF2-40B4-BE49-F238E27FC236}">
                <a16:creationId xmlns:a16="http://schemas.microsoft.com/office/drawing/2014/main" id="{AFF01E54-AA55-8298-9EFB-DDC33AE081C5}"/>
              </a:ext>
            </a:extLst>
          </p:cNvPr>
          <p:cNvPicPr>
            <a:picLocks noChangeAspect="1"/>
          </p:cNvPicPr>
          <p:nvPr/>
        </p:nvPicPr>
        <p:blipFill rotWithShape="1">
          <a:blip r:embed="rId3">
            <a:duotone>
              <a:schemeClr val="accent2">
                <a:shade val="45000"/>
                <a:satMod val="135000"/>
              </a:schemeClr>
              <a:prstClr val="white"/>
            </a:duotone>
            <a:extLst>
              <a:ext uri="{28A0092B-C50C-407E-A947-70E740481C1C}">
                <a14:useLocalDpi xmlns:a14="http://schemas.microsoft.com/office/drawing/2010/main" val="0"/>
              </a:ext>
            </a:extLst>
          </a:blip>
          <a:srcRect t="16913" b="11179"/>
          <a:stretch/>
        </p:blipFill>
        <p:spPr>
          <a:xfrm>
            <a:off x="9573770" y="0"/>
            <a:ext cx="450346" cy="339634"/>
          </a:xfrm>
          <a:prstGeom prst="rect">
            <a:avLst/>
          </a:prstGeom>
        </p:spPr>
      </p:pic>
      <p:sp>
        <p:nvSpPr>
          <p:cNvPr id="16" name="Rectangle 15">
            <a:extLst>
              <a:ext uri="{FF2B5EF4-FFF2-40B4-BE49-F238E27FC236}">
                <a16:creationId xmlns:a16="http://schemas.microsoft.com/office/drawing/2014/main" id="{F291BC37-0E46-23DA-08C8-CE42B1C438F0}"/>
              </a:ext>
            </a:extLst>
          </p:cNvPr>
          <p:cNvSpPr/>
          <p:nvPr/>
        </p:nvSpPr>
        <p:spPr>
          <a:xfrm>
            <a:off x="0" y="6718195"/>
            <a:ext cx="12192000" cy="146080"/>
          </a:xfrm>
          <a:prstGeom prst="rect">
            <a:avLst/>
          </a:prstGeom>
          <a:gradFill>
            <a:gsLst>
              <a:gs pos="100000">
                <a:schemeClr val="accent2">
                  <a:alpha val="24000"/>
                </a:schemeClr>
              </a:gs>
              <a:gs pos="0">
                <a:srgbClr val="FF0000">
                  <a:alpha val="12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C86E860F-A3CC-1B4D-4137-E88F35CE739A}"/>
              </a:ext>
            </a:extLst>
          </p:cNvPr>
          <p:cNvSpPr txBox="1"/>
          <p:nvPr/>
        </p:nvSpPr>
        <p:spPr>
          <a:xfrm>
            <a:off x="5109992" y="6693741"/>
            <a:ext cx="1972015" cy="215444"/>
          </a:xfrm>
          <a:prstGeom prst="rect">
            <a:avLst/>
          </a:prstGeom>
          <a:noFill/>
        </p:spPr>
        <p:txBody>
          <a:bodyPr wrap="none" rtlCol="0">
            <a:spAutoFit/>
          </a:bodyPr>
          <a:lstStyle/>
          <a:p>
            <a:r>
              <a:rPr lang="en-GB" sz="800" dirty="0"/>
              <a:t>© Web Design: Celray James CHAWANDA</a:t>
            </a:r>
          </a:p>
        </p:txBody>
      </p:sp>
    </p:spTree>
    <p:extLst>
      <p:ext uri="{BB962C8B-B14F-4D97-AF65-F5344CB8AC3E}">
        <p14:creationId xmlns:p14="http://schemas.microsoft.com/office/powerpoint/2010/main" val="1719347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a:extLst>
              <a:ext uri="{FF2B5EF4-FFF2-40B4-BE49-F238E27FC236}">
                <a16:creationId xmlns:a16="http://schemas.microsoft.com/office/drawing/2014/main" id="{ECCB25CA-3F37-A90B-B6E7-A26FCB397995}"/>
              </a:ext>
            </a:extLst>
          </p:cNvPr>
          <p:cNvSpPr/>
          <p:nvPr/>
        </p:nvSpPr>
        <p:spPr>
          <a:xfrm>
            <a:off x="0" y="0"/>
            <a:ext cx="12192000" cy="339634"/>
          </a:xfrm>
          <a:prstGeom prst="rect">
            <a:avLst/>
          </a:prstGeom>
          <a:gradFill flip="none" rotWithShape="1">
            <a:gsLst>
              <a:gs pos="24000">
                <a:schemeClr val="accent1">
                  <a:lumMod val="5000"/>
                  <a:lumOff val="95000"/>
                </a:schemeClr>
              </a:gs>
              <a:gs pos="0">
                <a:srgbClr val="4472C4">
                  <a:alpha val="0"/>
                </a:srgbClr>
              </a:gs>
              <a:gs pos="80000">
                <a:srgbClr val="2F5597">
                  <a:alpha val="44000"/>
                </a:srgbClr>
              </a:gs>
              <a:gs pos="100000">
                <a:schemeClr val="accent1">
                  <a:lumMod val="30000"/>
                  <a:lumOff val="70000"/>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29DBE2A7-9F49-7AA8-C1F2-937ACD68B633}"/>
              </a:ext>
            </a:extLst>
          </p:cNvPr>
          <p:cNvSpPr txBox="1"/>
          <p:nvPr/>
        </p:nvSpPr>
        <p:spPr>
          <a:xfrm>
            <a:off x="2335120" y="0"/>
            <a:ext cx="1496291" cy="369332"/>
          </a:xfrm>
          <a:prstGeom prst="rect">
            <a:avLst/>
          </a:prstGeom>
          <a:noFill/>
        </p:spPr>
        <p:txBody>
          <a:bodyPr wrap="square" rtlCol="0">
            <a:spAutoFit/>
          </a:bodyPr>
          <a:lstStyle/>
          <a:p>
            <a:r>
              <a:rPr lang="en-GB" dirty="0">
                <a:solidFill>
                  <a:schemeClr val="accent1">
                    <a:lumMod val="50000"/>
                  </a:schemeClr>
                </a:solidFill>
              </a:rPr>
              <a:t>CoSWAT-GM</a:t>
            </a:r>
          </a:p>
        </p:txBody>
      </p:sp>
      <p:sp>
        <p:nvSpPr>
          <p:cNvPr id="8" name="TextBox 7">
            <a:extLst>
              <a:ext uri="{FF2B5EF4-FFF2-40B4-BE49-F238E27FC236}">
                <a16:creationId xmlns:a16="http://schemas.microsoft.com/office/drawing/2014/main" id="{D6614245-6C8E-47E2-417C-F8CD74207189}"/>
              </a:ext>
            </a:extLst>
          </p:cNvPr>
          <p:cNvSpPr txBox="1"/>
          <p:nvPr/>
        </p:nvSpPr>
        <p:spPr>
          <a:xfrm>
            <a:off x="4760926" y="52467"/>
            <a:ext cx="4724897" cy="261610"/>
          </a:xfrm>
          <a:prstGeom prst="rect">
            <a:avLst/>
          </a:prstGeom>
          <a:noFill/>
        </p:spPr>
        <p:txBody>
          <a:bodyPr wrap="square" rtlCol="0">
            <a:spAutoFit/>
          </a:bodyPr>
          <a:lstStyle/>
          <a:p>
            <a:pPr algn="r"/>
            <a:r>
              <a:rPr lang="en-GB" sz="1100" dirty="0">
                <a:latin typeface="Arial Nova" panose="020B0504020202020204" pitchFamily="34" charset="0"/>
              </a:rPr>
              <a:t>Home     </a:t>
            </a:r>
            <a:r>
              <a:rPr lang="en-GB" sz="1100" dirty="0">
                <a:solidFill>
                  <a:schemeClr val="accent1">
                    <a:lumMod val="75000"/>
                  </a:schemeClr>
                </a:solidFill>
                <a:latin typeface="Arial Nova" panose="020B0504020202020204" pitchFamily="34" charset="0"/>
              </a:rPr>
              <a:t>Datasets</a:t>
            </a:r>
            <a:r>
              <a:rPr lang="en-GB" sz="1100" dirty="0">
                <a:latin typeface="Arial Nova" panose="020B0504020202020204" pitchFamily="34" charset="0"/>
              </a:rPr>
              <a:t>    Scripts     Outputs    Calibration   About</a:t>
            </a:r>
          </a:p>
        </p:txBody>
      </p:sp>
      <p:pic>
        <p:nvPicPr>
          <p:cNvPr id="14" name="Picture 13" descr="Shape, circle&#10;&#10;Description automatically generated">
            <a:extLst>
              <a:ext uri="{FF2B5EF4-FFF2-40B4-BE49-F238E27FC236}">
                <a16:creationId xmlns:a16="http://schemas.microsoft.com/office/drawing/2014/main" id="{AFF01E54-AA55-8298-9EFB-DDC33AE081C5}"/>
              </a:ext>
            </a:extLst>
          </p:cNvPr>
          <p:cNvPicPr>
            <a:picLocks noChangeAspect="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t="16913" b="11179"/>
          <a:stretch/>
        </p:blipFill>
        <p:spPr>
          <a:xfrm>
            <a:off x="9573770" y="0"/>
            <a:ext cx="450346" cy="339634"/>
          </a:xfrm>
          <a:prstGeom prst="rect">
            <a:avLst/>
          </a:prstGeom>
        </p:spPr>
      </p:pic>
      <p:sp>
        <p:nvSpPr>
          <p:cNvPr id="16" name="Rectangle 15">
            <a:extLst>
              <a:ext uri="{FF2B5EF4-FFF2-40B4-BE49-F238E27FC236}">
                <a16:creationId xmlns:a16="http://schemas.microsoft.com/office/drawing/2014/main" id="{F291BC37-0E46-23DA-08C8-CE42B1C438F0}"/>
              </a:ext>
            </a:extLst>
          </p:cNvPr>
          <p:cNvSpPr/>
          <p:nvPr/>
        </p:nvSpPr>
        <p:spPr>
          <a:xfrm>
            <a:off x="0" y="6718195"/>
            <a:ext cx="12192000" cy="146080"/>
          </a:xfrm>
          <a:prstGeom prst="rect">
            <a:avLst/>
          </a:prstGeom>
          <a:gradFill>
            <a:gsLst>
              <a:gs pos="100000">
                <a:schemeClr val="accent2">
                  <a:alpha val="24000"/>
                </a:schemeClr>
              </a:gs>
              <a:gs pos="0">
                <a:srgbClr val="FF0000">
                  <a:alpha val="12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C86E860F-A3CC-1B4D-4137-E88F35CE739A}"/>
              </a:ext>
            </a:extLst>
          </p:cNvPr>
          <p:cNvSpPr txBox="1"/>
          <p:nvPr/>
        </p:nvSpPr>
        <p:spPr>
          <a:xfrm>
            <a:off x="5109992" y="6693741"/>
            <a:ext cx="1972015" cy="215444"/>
          </a:xfrm>
          <a:prstGeom prst="rect">
            <a:avLst/>
          </a:prstGeom>
          <a:noFill/>
        </p:spPr>
        <p:txBody>
          <a:bodyPr wrap="none" rtlCol="0">
            <a:spAutoFit/>
          </a:bodyPr>
          <a:lstStyle/>
          <a:p>
            <a:r>
              <a:rPr lang="en-GB" sz="800" dirty="0"/>
              <a:t>© Web Design: Celray James CHAWANDA</a:t>
            </a:r>
          </a:p>
        </p:txBody>
      </p:sp>
      <p:sp>
        <p:nvSpPr>
          <p:cNvPr id="2" name="TextBox 1">
            <a:extLst>
              <a:ext uri="{FF2B5EF4-FFF2-40B4-BE49-F238E27FC236}">
                <a16:creationId xmlns:a16="http://schemas.microsoft.com/office/drawing/2014/main" id="{42E080DE-AF65-194C-997E-B99E86DA8DD8}"/>
              </a:ext>
            </a:extLst>
          </p:cNvPr>
          <p:cNvSpPr txBox="1"/>
          <p:nvPr/>
        </p:nvSpPr>
        <p:spPr>
          <a:xfrm>
            <a:off x="2335120" y="639977"/>
            <a:ext cx="5308633" cy="276999"/>
          </a:xfrm>
          <a:prstGeom prst="rect">
            <a:avLst/>
          </a:prstGeom>
          <a:noFill/>
        </p:spPr>
        <p:txBody>
          <a:bodyPr wrap="none" rtlCol="0">
            <a:spAutoFit/>
          </a:bodyPr>
          <a:lstStyle/>
          <a:p>
            <a:r>
              <a:rPr lang="en-GB" sz="1200" dirty="0"/>
              <a:t>The Community SWAT+ Model v0.2.2 uses the following openly available datasets.</a:t>
            </a:r>
          </a:p>
        </p:txBody>
      </p:sp>
      <p:sp>
        <p:nvSpPr>
          <p:cNvPr id="28" name="TextBox 27">
            <a:extLst>
              <a:ext uri="{FF2B5EF4-FFF2-40B4-BE49-F238E27FC236}">
                <a16:creationId xmlns:a16="http://schemas.microsoft.com/office/drawing/2014/main" id="{61830A8B-9E25-4025-213E-A5716219EA10}"/>
              </a:ext>
            </a:extLst>
          </p:cNvPr>
          <p:cNvSpPr txBox="1"/>
          <p:nvPr/>
        </p:nvSpPr>
        <p:spPr>
          <a:xfrm>
            <a:off x="2303929" y="1513386"/>
            <a:ext cx="1368682" cy="307777"/>
          </a:xfrm>
          <a:prstGeom prst="rect">
            <a:avLst/>
          </a:prstGeom>
          <a:noFill/>
        </p:spPr>
        <p:txBody>
          <a:bodyPr wrap="square">
            <a:spAutoFit/>
          </a:bodyPr>
          <a:lstStyle/>
          <a:p>
            <a:r>
              <a:rPr lang="en-GB" sz="1400" dirty="0">
                <a:solidFill>
                  <a:schemeClr val="accent2">
                    <a:lumMod val="75000"/>
                  </a:schemeClr>
                </a:solidFill>
              </a:rPr>
              <a:t>Input Data</a:t>
            </a:r>
          </a:p>
        </p:txBody>
      </p:sp>
      <p:grpSp>
        <p:nvGrpSpPr>
          <p:cNvPr id="45" name="Group 44">
            <a:extLst>
              <a:ext uri="{FF2B5EF4-FFF2-40B4-BE49-F238E27FC236}">
                <a16:creationId xmlns:a16="http://schemas.microsoft.com/office/drawing/2014/main" id="{5A5EBCF9-9CC6-AD19-46E7-8590B1D288AC}"/>
              </a:ext>
            </a:extLst>
          </p:cNvPr>
          <p:cNvGrpSpPr/>
          <p:nvPr/>
        </p:nvGrpSpPr>
        <p:grpSpPr>
          <a:xfrm>
            <a:off x="2413517" y="2026622"/>
            <a:ext cx="2182210" cy="1903127"/>
            <a:chOff x="2413517" y="1553597"/>
            <a:chExt cx="2182210" cy="1903127"/>
          </a:xfrm>
        </p:grpSpPr>
        <p:grpSp>
          <p:nvGrpSpPr>
            <p:cNvPr id="23" name="Group 22">
              <a:extLst>
                <a:ext uri="{FF2B5EF4-FFF2-40B4-BE49-F238E27FC236}">
                  <a16:creationId xmlns:a16="http://schemas.microsoft.com/office/drawing/2014/main" id="{B9E6F894-1C1A-876C-89C8-19B1092ADAF6}"/>
                </a:ext>
              </a:extLst>
            </p:cNvPr>
            <p:cNvGrpSpPr/>
            <p:nvPr/>
          </p:nvGrpSpPr>
          <p:grpSpPr>
            <a:xfrm>
              <a:off x="2413517" y="1553597"/>
              <a:ext cx="2182210" cy="1507524"/>
              <a:chOff x="5124344" y="1225721"/>
              <a:chExt cx="2182210" cy="1507524"/>
            </a:xfrm>
          </p:grpSpPr>
          <p:sp>
            <p:nvSpPr>
              <p:cNvPr id="12" name="Rectangle: Rounded Corners 11">
                <a:extLst>
                  <a:ext uri="{FF2B5EF4-FFF2-40B4-BE49-F238E27FC236}">
                    <a16:creationId xmlns:a16="http://schemas.microsoft.com/office/drawing/2014/main" id="{CB1707A7-5856-58FF-4E55-6136225076B6}"/>
                  </a:ext>
                </a:extLst>
              </p:cNvPr>
              <p:cNvSpPr/>
              <p:nvPr/>
            </p:nvSpPr>
            <p:spPr>
              <a:xfrm>
                <a:off x="5124344" y="1225721"/>
                <a:ext cx="2182210" cy="1507524"/>
              </a:xfrm>
              <a:prstGeom prst="roundRect">
                <a:avLst>
                  <a:gd name="adj" fmla="val 57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Picture 21">
                <a:extLst>
                  <a:ext uri="{FF2B5EF4-FFF2-40B4-BE49-F238E27FC236}">
                    <a16:creationId xmlns:a16="http://schemas.microsoft.com/office/drawing/2014/main" id="{41EA85C1-D86C-CA85-E7CB-EAC4C8F26B16}"/>
                  </a:ext>
                </a:extLst>
              </p:cNvPr>
              <p:cNvPicPr>
                <a:picLocks noChangeAspect="1"/>
              </p:cNvPicPr>
              <p:nvPr/>
            </p:nvPicPr>
            <p:blipFill>
              <a:blip r:embed="rId3"/>
              <a:stretch>
                <a:fillRect/>
              </a:stretch>
            </p:blipFill>
            <p:spPr>
              <a:xfrm>
                <a:off x="5176215" y="1274532"/>
                <a:ext cx="2076450" cy="1413249"/>
              </a:xfrm>
              <a:prstGeom prst="rect">
                <a:avLst/>
              </a:prstGeom>
            </p:spPr>
          </p:pic>
        </p:grpSp>
        <p:sp>
          <p:nvSpPr>
            <p:cNvPr id="39" name="TextBox 38">
              <a:extLst>
                <a:ext uri="{FF2B5EF4-FFF2-40B4-BE49-F238E27FC236}">
                  <a16:creationId xmlns:a16="http://schemas.microsoft.com/office/drawing/2014/main" id="{210DC7B3-49CA-96EC-A22B-57140CCA6D75}"/>
                </a:ext>
              </a:extLst>
            </p:cNvPr>
            <p:cNvSpPr txBox="1"/>
            <p:nvPr/>
          </p:nvSpPr>
          <p:spPr>
            <a:xfrm>
              <a:off x="2800350" y="3118170"/>
              <a:ext cx="1343025" cy="338554"/>
            </a:xfrm>
            <a:prstGeom prst="rect">
              <a:avLst/>
            </a:prstGeom>
            <a:noFill/>
          </p:spPr>
          <p:txBody>
            <a:bodyPr wrap="square">
              <a:spAutoFit/>
            </a:bodyPr>
            <a:lstStyle/>
            <a:p>
              <a:pPr algn="ctr"/>
              <a:r>
                <a:rPr lang="en-GB" sz="1600" dirty="0">
                  <a:solidFill>
                    <a:schemeClr val="accent1">
                      <a:lumMod val="75000"/>
                    </a:schemeClr>
                  </a:solidFill>
                </a:rPr>
                <a:t>Aster GDEM</a:t>
              </a:r>
              <a:endParaRPr lang="en-GB" sz="1600" dirty="0"/>
            </a:p>
          </p:txBody>
        </p:sp>
      </p:grpSp>
      <p:grpSp>
        <p:nvGrpSpPr>
          <p:cNvPr id="44" name="Group 43">
            <a:extLst>
              <a:ext uri="{FF2B5EF4-FFF2-40B4-BE49-F238E27FC236}">
                <a16:creationId xmlns:a16="http://schemas.microsoft.com/office/drawing/2014/main" id="{F124CB07-32A6-9A5F-4BF1-7164DEDFE673}"/>
              </a:ext>
            </a:extLst>
          </p:cNvPr>
          <p:cNvGrpSpPr/>
          <p:nvPr/>
        </p:nvGrpSpPr>
        <p:grpSpPr>
          <a:xfrm>
            <a:off x="4850585" y="2026622"/>
            <a:ext cx="2182210" cy="1903127"/>
            <a:chOff x="4850585" y="1553597"/>
            <a:chExt cx="2182210" cy="1903127"/>
          </a:xfrm>
        </p:grpSpPr>
        <p:grpSp>
          <p:nvGrpSpPr>
            <p:cNvPr id="19" name="Group 18">
              <a:extLst>
                <a:ext uri="{FF2B5EF4-FFF2-40B4-BE49-F238E27FC236}">
                  <a16:creationId xmlns:a16="http://schemas.microsoft.com/office/drawing/2014/main" id="{2B1BA762-EBBE-D985-E101-0A6C770E715C}"/>
                </a:ext>
              </a:extLst>
            </p:cNvPr>
            <p:cNvGrpSpPr/>
            <p:nvPr/>
          </p:nvGrpSpPr>
          <p:grpSpPr>
            <a:xfrm>
              <a:off x="4850585" y="1553597"/>
              <a:ext cx="2182210" cy="1507524"/>
              <a:chOff x="2422741" y="1225721"/>
              <a:chExt cx="2817340" cy="1507524"/>
            </a:xfrm>
          </p:grpSpPr>
          <p:sp>
            <p:nvSpPr>
              <p:cNvPr id="3" name="Rectangle: Rounded Corners 2">
                <a:extLst>
                  <a:ext uri="{FF2B5EF4-FFF2-40B4-BE49-F238E27FC236}">
                    <a16:creationId xmlns:a16="http://schemas.microsoft.com/office/drawing/2014/main" id="{EE70903A-B0B7-A833-952D-2A5861ECB045}"/>
                  </a:ext>
                </a:extLst>
              </p:cNvPr>
              <p:cNvSpPr/>
              <p:nvPr/>
            </p:nvSpPr>
            <p:spPr>
              <a:xfrm>
                <a:off x="2422741" y="1225721"/>
                <a:ext cx="2817340" cy="1507524"/>
              </a:xfrm>
              <a:prstGeom prst="roundRect">
                <a:avLst>
                  <a:gd name="adj" fmla="val 57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8" name="Picture 17">
                <a:extLst>
                  <a:ext uri="{FF2B5EF4-FFF2-40B4-BE49-F238E27FC236}">
                    <a16:creationId xmlns:a16="http://schemas.microsoft.com/office/drawing/2014/main" id="{0F6978C2-A489-FADC-6985-51331385DFEC}"/>
                  </a:ext>
                </a:extLst>
              </p:cNvPr>
              <p:cNvPicPr>
                <a:picLocks noChangeAspect="1"/>
              </p:cNvPicPr>
              <p:nvPr/>
            </p:nvPicPr>
            <p:blipFill>
              <a:blip r:embed="rId4"/>
              <a:stretch>
                <a:fillRect/>
              </a:stretch>
            </p:blipFill>
            <p:spPr>
              <a:xfrm>
                <a:off x="2465654" y="1282770"/>
                <a:ext cx="2724184" cy="1405011"/>
              </a:xfrm>
              <a:prstGeom prst="rect">
                <a:avLst/>
              </a:prstGeom>
            </p:spPr>
          </p:pic>
        </p:grpSp>
        <p:sp>
          <p:nvSpPr>
            <p:cNvPr id="40" name="TextBox 39">
              <a:extLst>
                <a:ext uri="{FF2B5EF4-FFF2-40B4-BE49-F238E27FC236}">
                  <a16:creationId xmlns:a16="http://schemas.microsoft.com/office/drawing/2014/main" id="{AE7B3BC3-28D9-38A1-F2F5-9240827CFF09}"/>
                </a:ext>
              </a:extLst>
            </p:cNvPr>
            <p:cNvSpPr txBox="1"/>
            <p:nvPr/>
          </p:nvSpPr>
          <p:spPr>
            <a:xfrm>
              <a:off x="5021865" y="3118170"/>
              <a:ext cx="1836136" cy="338554"/>
            </a:xfrm>
            <a:prstGeom prst="rect">
              <a:avLst/>
            </a:prstGeom>
            <a:noFill/>
          </p:spPr>
          <p:txBody>
            <a:bodyPr wrap="square">
              <a:spAutoFit/>
            </a:bodyPr>
            <a:lstStyle/>
            <a:p>
              <a:pPr algn="ctr"/>
              <a:r>
                <a:rPr lang="en-GB" sz="1600" dirty="0">
                  <a:solidFill>
                    <a:schemeClr val="accent1">
                      <a:lumMod val="75000"/>
                    </a:schemeClr>
                  </a:solidFill>
                </a:rPr>
                <a:t>ESA Landuse Map</a:t>
              </a:r>
              <a:endParaRPr lang="en-GB" sz="1600" dirty="0"/>
            </a:p>
          </p:txBody>
        </p:sp>
      </p:grpSp>
      <p:grpSp>
        <p:nvGrpSpPr>
          <p:cNvPr id="43" name="Group 42">
            <a:extLst>
              <a:ext uri="{FF2B5EF4-FFF2-40B4-BE49-F238E27FC236}">
                <a16:creationId xmlns:a16="http://schemas.microsoft.com/office/drawing/2014/main" id="{AE49B08B-1F7F-745A-A609-7BD02C2B305B}"/>
              </a:ext>
            </a:extLst>
          </p:cNvPr>
          <p:cNvGrpSpPr/>
          <p:nvPr/>
        </p:nvGrpSpPr>
        <p:grpSpPr>
          <a:xfrm>
            <a:off x="4834625" y="4229456"/>
            <a:ext cx="2198170" cy="1903127"/>
            <a:chOff x="7287653" y="1553597"/>
            <a:chExt cx="2198170" cy="1903127"/>
          </a:xfrm>
        </p:grpSpPr>
        <p:grpSp>
          <p:nvGrpSpPr>
            <p:cNvPr id="31" name="Group 30">
              <a:extLst>
                <a:ext uri="{FF2B5EF4-FFF2-40B4-BE49-F238E27FC236}">
                  <a16:creationId xmlns:a16="http://schemas.microsoft.com/office/drawing/2014/main" id="{0FF6130C-96F0-59BF-DA7D-35660CB72CD1}"/>
                </a:ext>
              </a:extLst>
            </p:cNvPr>
            <p:cNvGrpSpPr/>
            <p:nvPr/>
          </p:nvGrpSpPr>
          <p:grpSpPr>
            <a:xfrm>
              <a:off x="7287653" y="1553597"/>
              <a:ext cx="2198170" cy="1507524"/>
              <a:chOff x="7336865" y="1553597"/>
              <a:chExt cx="2198170" cy="1507524"/>
            </a:xfrm>
          </p:grpSpPr>
          <p:sp>
            <p:nvSpPr>
              <p:cNvPr id="20" name="Rectangle: Rounded Corners 19">
                <a:extLst>
                  <a:ext uri="{FF2B5EF4-FFF2-40B4-BE49-F238E27FC236}">
                    <a16:creationId xmlns:a16="http://schemas.microsoft.com/office/drawing/2014/main" id="{65F4B7C0-3766-774B-1942-A245538A246B}"/>
                  </a:ext>
                </a:extLst>
              </p:cNvPr>
              <p:cNvSpPr/>
              <p:nvPr/>
            </p:nvSpPr>
            <p:spPr>
              <a:xfrm>
                <a:off x="7336865" y="1553597"/>
                <a:ext cx="2198170" cy="1507524"/>
              </a:xfrm>
              <a:prstGeom prst="roundRect">
                <a:avLst>
                  <a:gd name="adj" fmla="val 57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 name="Picture 29">
                <a:extLst>
                  <a:ext uri="{FF2B5EF4-FFF2-40B4-BE49-F238E27FC236}">
                    <a16:creationId xmlns:a16="http://schemas.microsoft.com/office/drawing/2014/main" id="{2F7BBA26-8172-E18F-FBD0-BD2FB699370F}"/>
                  </a:ext>
                </a:extLst>
              </p:cNvPr>
              <p:cNvPicPr>
                <a:picLocks noChangeAspect="1"/>
              </p:cNvPicPr>
              <p:nvPr/>
            </p:nvPicPr>
            <p:blipFill>
              <a:blip r:embed="rId5"/>
              <a:stretch>
                <a:fillRect/>
              </a:stretch>
            </p:blipFill>
            <p:spPr>
              <a:xfrm>
                <a:off x="7400849" y="1598640"/>
                <a:ext cx="2084974" cy="1424855"/>
              </a:xfrm>
              <a:prstGeom prst="rect">
                <a:avLst/>
              </a:prstGeom>
            </p:spPr>
          </p:pic>
        </p:grpSp>
        <p:sp>
          <p:nvSpPr>
            <p:cNvPr id="41" name="TextBox 40">
              <a:extLst>
                <a:ext uri="{FF2B5EF4-FFF2-40B4-BE49-F238E27FC236}">
                  <a16:creationId xmlns:a16="http://schemas.microsoft.com/office/drawing/2014/main" id="{A623D4D8-CC46-852E-4802-FFB086E86C2E}"/>
                </a:ext>
              </a:extLst>
            </p:cNvPr>
            <p:cNvSpPr txBox="1"/>
            <p:nvPr/>
          </p:nvSpPr>
          <p:spPr>
            <a:xfrm>
              <a:off x="7643753" y="3118170"/>
              <a:ext cx="1431754" cy="338554"/>
            </a:xfrm>
            <a:prstGeom prst="rect">
              <a:avLst/>
            </a:prstGeom>
            <a:noFill/>
          </p:spPr>
          <p:txBody>
            <a:bodyPr wrap="square">
              <a:spAutoFit/>
            </a:bodyPr>
            <a:lstStyle/>
            <a:p>
              <a:pPr algn="ctr"/>
              <a:r>
                <a:rPr lang="en-GB" sz="1600" dirty="0">
                  <a:solidFill>
                    <a:schemeClr val="accent1">
                      <a:lumMod val="75000"/>
                    </a:schemeClr>
                  </a:solidFill>
                </a:rPr>
                <a:t>FAO Soil Map</a:t>
              </a:r>
              <a:endParaRPr lang="en-GB" sz="1600" dirty="0"/>
            </a:p>
          </p:txBody>
        </p:sp>
      </p:grpSp>
      <p:grpSp>
        <p:nvGrpSpPr>
          <p:cNvPr id="46" name="Group 45">
            <a:extLst>
              <a:ext uri="{FF2B5EF4-FFF2-40B4-BE49-F238E27FC236}">
                <a16:creationId xmlns:a16="http://schemas.microsoft.com/office/drawing/2014/main" id="{AF55457D-348D-56C1-7E3E-50E76EF64026}"/>
              </a:ext>
            </a:extLst>
          </p:cNvPr>
          <p:cNvGrpSpPr/>
          <p:nvPr/>
        </p:nvGrpSpPr>
        <p:grpSpPr>
          <a:xfrm>
            <a:off x="2413517" y="4221093"/>
            <a:ext cx="2182210" cy="1890432"/>
            <a:chOff x="2413517" y="3748068"/>
            <a:chExt cx="2182210" cy="1890432"/>
          </a:xfrm>
        </p:grpSpPr>
        <p:grpSp>
          <p:nvGrpSpPr>
            <p:cNvPr id="37" name="Group 36">
              <a:extLst>
                <a:ext uri="{FF2B5EF4-FFF2-40B4-BE49-F238E27FC236}">
                  <a16:creationId xmlns:a16="http://schemas.microsoft.com/office/drawing/2014/main" id="{DB9488F4-867B-D7CF-68F0-6393DF57C77F}"/>
                </a:ext>
              </a:extLst>
            </p:cNvPr>
            <p:cNvGrpSpPr/>
            <p:nvPr/>
          </p:nvGrpSpPr>
          <p:grpSpPr>
            <a:xfrm>
              <a:off x="2413517" y="3748068"/>
              <a:ext cx="2182210" cy="1507524"/>
              <a:chOff x="2413517" y="3748068"/>
              <a:chExt cx="2182210" cy="1507524"/>
            </a:xfrm>
          </p:grpSpPr>
          <p:sp>
            <p:nvSpPr>
              <p:cNvPr id="33" name="Rectangle: Rounded Corners 32">
                <a:extLst>
                  <a:ext uri="{FF2B5EF4-FFF2-40B4-BE49-F238E27FC236}">
                    <a16:creationId xmlns:a16="http://schemas.microsoft.com/office/drawing/2014/main" id="{DA27436C-0F6C-735F-B101-CACAA2AE62C4}"/>
                  </a:ext>
                </a:extLst>
              </p:cNvPr>
              <p:cNvSpPr/>
              <p:nvPr/>
            </p:nvSpPr>
            <p:spPr>
              <a:xfrm>
                <a:off x="2413517" y="3748068"/>
                <a:ext cx="2182210" cy="1507524"/>
              </a:xfrm>
              <a:prstGeom prst="roundRect">
                <a:avLst>
                  <a:gd name="adj" fmla="val 57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6" name="Picture 35">
                <a:extLst>
                  <a:ext uri="{FF2B5EF4-FFF2-40B4-BE49-F238E27FC236}">
                    <a16:creationId xmlns:a16="http://schemas.microsoft.com/office/drawing/2014/main" id="{3DE0678A-EBFD-BEB0-CF7F-6E25EE77C912}"/>
                  </a:ext>
                </a:extLst>
              </p:cNvPr>
              <p:cNvPicPr>
                <a:picLocks noChangeAspect="1"/>
              </p:cNvPicPr>
              <p:nvPr/>
            </p:nvPicPr>
            <p:blipFill>
              <a:blip r:embed="rId6"/>
              <a:stretch>
                <a:fillRect/>
              </a:stretch>
            </p:blipFill>
            <p:spPr>
              <a:xfrm>
                <a:off x="2465389" y="3792422"/>
                <a:ext cx="2076450" cy="1419423"/>
              </a:xfrm>
              <a:prstGeom prst="rect">
                <a:avLst/>
              </a:prstGeom>
            </p:spPr>
          </p:pic>
        </p:grpSp>
        <p:sp>
          <p:nvSpPr>
            <p:cNvPr id="42" name="TextBox 41">
              <a:extLst>
                <a:ext uri="{FF2B5EF4-FFF2-40B4-BE49-F238E27FC236}">
                  <a16:creationId xmlns:a16="http://schemas.microsoft.com/office/drawing/2014/main" id="{917C8188-D4CF-0A8C-5A36-6E0A0BD5C5CC}"/>
                </a:ext>
              </a:extLst>
            </p:cNvPr>
            <p:cNvSpPr txBox="1"/>
            <p:nvPr/>
          </p:nvSpPr>
          <p:spPr>
            <a:xfrm>
              <a:off x="2533651" y="5299946"/>
              <a:ext cx="1876424" cy="338554"/>
            </a:xfrm>
            <a:prstGeom prst="rect">
              <a:avLst/>
            </a:prstGeom>
            <a:noFill/>
          </p:spPr>
          <p:txBody>
            <a:bodyPr wrap="square">
              <a:spAutoFit/>
            </a:bodyPr>
            <a:lstStyle/>
            <a:p>
              <a:pPr algn="ctr"/>
              <a:r>
                <a:rPr lang="en-GB" sz="1600" dirty="0">
                  <a:solidFill>
                    <a:schemeClr val="accent1">
                      <a:lumMod val="75000"/>
                    </a:schemeClr>
                  </a:solidFill>
                </a:rPr>
                <a:t>MODIS 16 ET Data</a:t>
              </a:r>
              <a:endParaRPr lang="en-GB" sz="1600" dirty="0"/>
            </a:p>
          </p:txBody>
        </p:sp>
      </p:grpSp>
      <p:sp>
        <p:nvSpPr>
          <p:cNvPr id="47" name="TextBox 46">
            <a:extLst>
              <a:ext uri="{FF2B5EF4-FFF2-40B4-BE49-F238E27FC236}">
                <a16:creationId xmlns:a16="http://schemas.microsoft.com/office/drawing/2014/main" id="{85C5B71C-40E1-4AF7-7691-8DF21F4EA3C6}"/>
              </a:ext>
            </a:extLst>
          </p:cNvPr>
          <p:cNvSpPr txBox="1"/>
          <p:nvPr/>
        </p:nvSpPr>
        <p:spPr>
          <a:xfrm>
            <a:off x="3372593" y="1513386"/>
            <a:ext cx="1737399" cy="307777"/>
          </a:xfrm>
          <a:prstGeom prst="rect">
            <a:avLst/>
          </a:prstGeom>
          <a:noFill/>
        </p:spPr>
        <p:txBody>
          <a:bodyPr wrap="square">
            <a:spAutoFit/>
          </a:bodyPr>
          <a:lstStyle/>
          <a:p>
            <a:r>
              <a:rPr lang="en-GB" sz="1400" dirty="0">
                <a:solidFill>
                  <a:schemeClr val="bg1">
                    <a:lumMod val="65000"/>
                  </a:schemeClr>
                </a:solidFill>
              </a:rPr>
              <a:t>Calibration Data</a:t>
            </a:r>
          </a:p>
        </p:txBody>
      </p:sp>
      <p:grpSp>
        <p:nvGrpSpPr>
          <p:cNvPr id="49" name="Group 48">
            <a:extLst>
              <a:ext uri="{FF2B5EF4-FFF2-40B4-BE49-F238E27FC236}">
                <a16:creationId xmlns:a16="http://schemas.microsoft.com/office/drawing/2014/main" id="{76012A4B-9F33-05F7-A031-76388406AC8D}"/>
              </a:ext>
            </a:extLst>
          </p:cNvPr>
          <p:cNvGrpSpPr/>
          <p:nvPr/>
        </p:nvGrpSpPr>
        <p:grpSpPr>
          <a:xfrm>
            <a:off x="7287653" y="2075433"/>
            <a:ext cx="2182210" cy="2136653"/>
            <a:chOff x="2413517" y="3748068"/>
            <a:chExt cx="2182210" cy="2136653"/>
          </a:xfrm>
        </p:grpSpPr>
        <p:grpSp>
          <p:nvGrpSpPr>
            <p:cNvPr id="50" name="Group 49">
              <a:extLst>
                <a:ext uri="{FF2B5EF4-FFF2-40B4-BE49-F238E27FC236}">
                  <a16:creationId xmlns:a16="http://schemas.microsoft.com/office/drawing/2014/main" id="{3E20E4E6-B376-1954-B054-A24473DB2B9D}"/>
                </a:ext>
              </a:extLst>
            </p:cNvPr>
            <p:cNvGrpSpPr/>
            <p:nvPr/>
          </p:nvGrpSpPr>
          <p:grpSpPr>
            <a:xfrm>
              <a:off x="2413517" y="3748068"/>
              <a:ext cx="2182210" cy="1507524"/>
              <a:chOff x="2413517" y="3748068"/>
              <a:chExt cx="2182210" cy="1507524"/>
            </a:xfrm>
          </p:grpSpPr>
          <p:sp>
            <p:nvSpPr>
              <p:cNvPr id="52" name="Rectangle: Rounded Corners 51">
                <a:extLst>
                  <a:ext uri="{FF2B5EF4-FFF2-40B4-BE49-F238E27FC236}">
                    <a16:creationId xmlns:a16="http://schemas.microsoft.com/office/drawing/2014/main" id="{FE632FCF-7E7D-CE30-AFE2-EC31398970A7}"/>
                  </a:ext>
                </a:extLst>
              </p:cNvPr>
              <p:cNvSpPr/>
              <p:nvPr/>
            </p:nvSpPr>
            <p:spPr>
              <a:xfrm>
                <a:off x="2413517" y="3748068"/>
                <a:ext cx="2182210" cy="1507524"/>
              </a:xfrm>
              <a:prstGeom prst="roundRect">
                <a:avLst>
                  <a:gd name="adj" fmla="val 57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3" name="Picture 52">
                <a:extLst>
                  <a:ext uri="{FF2B5EF4-FFF2-40B4-BE49-F238E27FC236}">
                    <a16:creationId xmlns:a16="http://schemas.microsoft.com/office/drawing/2014/main" id="{4720D281-2CF7-0E3A-6324-A764BC6339B5}"/>
                  </a:ext>
                </a:extLst>
              </p:cNvPr>
              <p:cNvPicPr>
                <a:picLocks noChangeAspect="1"/>
              </p:cNvPicPr>
              <p:nvPr/>
            </p:nvPicPr>
            <p:blipFill>
              <a:blip r:embed="rId6"/>
              <a:stretch>
                <a:fillRect/>
              </a:stretch>
            </p:blipFill>
            <p:spPr>
              <a:xfrm>
                <a:off x="2465389" y="3792422"/>
                <a:ext cx="2076450" cy="1419423"/>
              </a:xfrm>
              <a:prstGeom prst="rect">
                <a:avLst/>
              </a:prstGeom>
            </p:spPr>
          </p:pic>
        </p:grpSp>
        <p:sp>
          <p:nvSpPr>
            <p:cNvPr id="51" name="TextBox 50">
              <a:extLst>
                <a:ext uri="{FF2B5EF4-FFF2-40B4-BE49-F238E27FC236}">
                  <a16:creationId xmlns:a16="http://schemas.microsoft.com/office/drawing/2014/main" id="{E58E0B1F-9086-8FF8-E9B6-5D89EDF8FFD7}"/>
                </a:ext>
              </a:extLst>
            </p:cNvPr>
            <p:cNvSpPr txBox="1"/>
            <p:nvPr/>
          </p:nvSpPr>
          <p:spPr>
            <a:xfrm>
              <a:off x="2533651" y="5299946"/>
              <a:ext cx="1876424" cy="584775"/>
            </a:xfrm>
            <a:prstGeom prst="rect">
              <a:avLst/>
            </a:prstGeom>
            <a:noFill/>
          </p:spPr>
          <p:txBody>
            <a:bodyPr wrap="square">
              <a:spAutoFit/>
            </a:bodyPr>
            <a:lstStyle/>
            <a:p>
              <a:pPr algn="ctr"/>
              <a:r>
                <a:rPr lang="en-GB" sz="1600" dirty="0">
                  <a:solidFill>
                    <a:schemeClr val="accent1">
                      <a:lumMod val="75000"/>
                    </a:schemeClr>
                  </a:solidFill>
                </a:rPr>
                <a:t>EWEMBI Weather Forcing</a:t>
              </a:r>
              <a:endParaRPr lang="en-GB" sz="1600" dirty="0"/>
            </a:p>
          </p:txBody>
        </p:sp>
      </p:grpSp>
      <p:cxnSp>
        <p:nvCxnSpPr>
          <p:cNvPr id="55" name="Straight Connector 54">
            <a:extLst>
              <a:ext uri="{FF2B5EF4-FFF2-40B4-BE49-F238E27FC236}">
                <a16:creationId xmlns:a16="http://schemas.microsoft.com/office/drawing/2014/main" id="{5AD494D6-C905-31EF-BFA3-46AC7BD10054}"/>
              </a:ext>
            </a:extLst>
          </p:cNvPr>
          <p:cNvCxnSpPr>
            <a:cxnSpLocks/>
          </p:cNvCxnSpPr>
          <p:nvPr/>
        </p:nvCxnSpPr>
        <p:spPr>
          <a:xfrm>
            <a:off x="2386012" y="1829794"/>
            <a:ext cx="351472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8200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Rectangle 5">
            <a:extLst>
              <a:ext uri="{FF2B5EF4-FFF2-40B4-BE49-F238E27FC236}">
                <a16:creationId xmlns:a16="http://schemas.microsoft.com/office/drawing/2014/main" id="{ECCB25CA-3F37-A90B-B6E7-A26FCB397995}"/>
              </a:ext>
            </a:extLst>
          </p:cNvPr>
          <p:cNvSpPr/>
          <p:nvPr/>
        </p:nvSpPr>
        <p:spPr>
          <a:xfrm>
            <a:off x="0" y="0"/>
            <a:ext cx="12192000" cy="339634"/>
          </a:xfrm>
          <a:prstGeom prst="rect">
            <a:avLst/>
          </a:prstGeom>
          <a:gradFill flip="none" rotWithShape="1">
            <a:gsLst>
              <a:gs pos="24000">
                <a:schemeClr val="accent1">
                  <a:lumMod val="5000"/>
                  <a:lumOff val="95000"/>
                </a:schemeClr>
              </a:gs>
              <a:gs pos="0">
                <a:srgbClr val="4472C4">
                  <a:alpha val="0"/>
                </a:srgbClr>
              </a:gs>
              <a:gs pos="80000">
                <a:srgbClr val="2F5597">
                  <a:alpha val="44000"/>
                </a:srgbClr>
              </a:gs>
              <a:gs pos="100000">
                <a:schemeClr val="accent1">
                  <a:lumMod val="30000"/>
                  <a:lumOff val="70000"/>
                  <a:alpha val="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29DBE2A7-9F49-7AA8-C1F2-937ACD68B633}"/>
              </a:ext>
            </a:extLst>
          </p:cNvPr>
          <p:cNvSpPr txBox="1"/>
          <p:nvPr/>
        </p:nvSpPr>
        <p:spPr>
          <a:xfrm>
            <a:off x="2335120" y="0"/>
            <a:ext cx="1496291" cy="369332"/>
          </a:xfrm>
          <a:prstGeom prst="rect">
            <a:avLst/>
          </a:prstGeom>
          <a:noFill/>
        </p:spPr>
        <p:txBody>
          <a:bodyPr wrap="square" rtlCol="0">
            <a:spAutoFit/>
          </a:bodyPr>
          <a:lstStyle/>
          <a:p>
            <a:r>
              <a:rPr lang="en-GB" dirty="0">
                <a:solidFill>
                  <a:schemeClr val="accent1">
                    <a:lumMod val="50000"/>
                  </a:schemeClr>
                </a:solidFill>
              </a:rPr>
              <a:t>CoSWAT-GM</a:t>
            </a:r>
          </a:p>
        </p:txBody>
      </p:sp>
      <p:sp>
        <p:nvSpPr>
          <p:cNvPr id="8" name="TextBox 7">
            <a:extLst>
              <a:ext uri="{FF2B5EF4-FFF2-40B4-BE49-F238E27FC236}">
                <a16:creationId xmlns:a16="http://schemas.microsoft.com/office/drawing/2014/main" id="{D6614245-6C8E-47E2-417C-F8CD74207189}"/>
              </a:ext>
            </a:extLst>
          </p:cNvPr>
          <p:cNvSpPr txBox="1"/>
          <p:nvPr/>
        </p:nvSpPr>
        <p:spPr>
          <a:xfrm>
            <a:off x="4760926" y="52467"/>
            <a:ext cx="4724897" cy="261610"/>
          </a:xfrm>
          <a:prstGeom prst="rect">
            <a:avLst/>
          </a:prstGeom>
          <a:noFill/>
        </p:spPr>
        <p:txBody>
          <a:bodyPr wrap="square" rtlCol="0">
            <a:spAutoFit/>
          </a:bodyPr>
          <a:lstStyle/>
          <a:p>
            <a:pPr algn="r"/>
            <a:r>
              <a:rPr lang="en-GB" sz="1100" dirty="0">
                <a:latin typeface="Arial Nova" panose="020B0504020202020204" pitchFamily="34" charset="0"/>
              </a:rPr>
              <a:t>Home     </a:t>
            </a:r>
            <a:r>
              <a:rPr lang="en-GB" sz="1100" dirty="0">
                <a:solidFill>
                  <a:schemeClr val="accent1">
                    <a:lumMod val="75000"/>
                  </a:schemeClr>
                </a:solidFill>
                <a:latin typeface="Arial Nova" panose="020B0504020202020204" pitchFamily="34" charset="0"/>
              </a:rPr>
              <a:t>Datasets</a:t>
            </a:r>
            <a:r>
              <a:rPr lang="en-GB" sz="1100" dirty="0">
                <a:latin typeface="Arial Nova" panose="020B0504020202020204" pitchFamily="34" charset="0"/>
              </a:rPr>
              <a:t>    Scripts     Outputs    Calibration   About</a:t>
            </a:r>
          </a:p>
        </p:txBody>
      </p:sp>
      <p:pic>
        <p:nvPicPr>
          <p:cNvPr id="14" name="Picture 13" descr="Shape, circle&#10;&#10;Description automatically generated">
            <a:extLst>
              <a:ext uri="{FF2B5EF4-FFF2-40B4-BE49-F238E27FC236}">
                <a16:creationId xmlns:a16="http://schemas.microsoft.com/office/drawing/2014/main" id="{AFF01E54-AA55-8298-9EFB-DDC33AE081C5}"/>
              </a:ext>
            </a:extLst>
          </p:cNvPr>
          <p:cNvPicPr>
            <a:picLocks noChangeAspect="1"/>
          </p:cNvPicPr>
          <p:nvPr/>
        </p:nvPicPr>
        <p:blipFill rotWithShape="1">
          <a:blip r:embed="rId2">
            <a:duotone>
              <a:schemeClr val="accent2">
                <a:shade val="45000"/>
                <a:satMod val="135000"/>
              </a:schemeClr>
              <a:prstClr val="white"/>
            </a:duotone>
            <a:extLst>
              <a:ext uri="{28A0092B-C50C-407E-A947-70E740481C1C}">
                <a14:useLocalDpi xmlns:a14="http://schemas.microsoft.com/office/drawing/2010/main" val="0"/>
              </a:ext>
            </a:extLst>
          </a:blip>
          <a:srcRect t="16913" b="11179"/>
          <a:stretch/>
        </p:blipFill>
        <p:spPr>
          <a:xfrm>
            <a:off x="9573770" y="0"/>
            <a:ext cx="450346" cy="339634"/>
          </a:xfrm>
          <a:prstGeom prst="rect">
            <a:avLst/>
          </a:prstGeom>
        </p:spPr>
      </p:pic>
      <p:sp>
        <p:nvSpPr>
          <p:cNvPr id="16" name="Rectangle 15">
            <a:extLst>
              <a:ext uri="{FF2B5EF4-FFF2-40B4-BE49-F238E27FC236}">
                <a16:creationId xmlns:a16="http://schemas.microsoft.com/office/drawing/2014/main" id="{F291BC37-0E46-23DA-08C8-CE42B1C438F0}"/>
              </a:ext>
            </a:extLst>
          </p:cNvPr>
          <p:cNvSpPr/>
          <p:nvPr/>
        </p:nvSpPr>
        <p:spPr>
          <a:xfrm>
            <a:off x="0" y="6718195"/>
            <a:ext cx="12192000" cy="146080"/>
          </a:xfrm>
          <a:prstGeom prst="rect">
            <a:avLst/>
          </a:prstGeom>
          <a:gradFill>
            <a:gsLst>
              <a:gs pos="100000">
                <a:schemeClr val="accent2">
                  <a:alpha val="24000"/>
                </a:schemeClr>
              </a:gs>
              <a:gs pos="0">
                <a:srgbClr val="FF0000">
                  <a:alpha val="12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C86E860F-A3CC-1B4D-4137-E88F35CE739A}"/>
              </a:ext>
            </a:extLst>
          </p:cNvPr>
          <p:cNvSpPr txBox="1"/>
          <p:nvPr/>
        </p:nvSpPr>
        <p:spPr>
          <a:xfrm>
            <a:off x="5109992" y="6693741"/>
            <a:ext cx="1972015" cy="215444"/>
          </a:xfrm>
          <a:prstGeom prst="rect">
            <a:avLst/>
          </a:prstGeom>
          <a:noFill/>
        </p:spPr>
        <p:txBody>
          <a:bodyPr wrap="none" rtlCol="0">
            <a:spAutoFit/>
          </a:bodyPr>
          <a:lstStyle/>
          <a:p>
            <a:r>
              <a:rPr lang="en-GB" sz="800" dirty="0"/>
              <a:t>© Web Design: Celray James CHAWANDA</a:t>
            </a:r>
          </a:p>
        </p:txBody>
      </p:sp>
      <p:sp>
        <p:nvSpPr>
          <p:cNvPr id="2" name="TextBox 1">
            <a:extLst>
              <a:ext uri="{FF2B5EF4-FFF2-40B4-BE49-F238E27FC236}">
                <a16:creationId xmlns:a16="http://schemas.microsoft.com/office/drawing/2014/main" id="{42E080DE-AF65-194C-997E-B99E86DA8DD8}"/>
              </a:ext>
            </a:extLst>
          </p:cNvPr>
          <p:cNvSpPr txBox="1"/>
          <p:nvPr/>
        </p:nvSpPr>
        <p:spPr>
          <a:xfrm>
            <a:off x="2335120" y="659027"/>
            <a:ext cx="5308633" cy="276999"/>
          </a:xfrm>
          <a:prstGeom prst="rect">
            <a:avLst/>
          </a:prstGeom>
          <a:noFill/>
        </p:spPr>
        <p:txBody>
          <a:bodyPr wrap="none" rtlCol="0">
            <a:spAutoFit/>
          </a:bodyPr>
          <a:lstStyle/>
          <a:p>
            <a:r>
              <a:rPr lang="en-GB" sz="1200" dirty="0"/>
              <a:t>The Community SWAT+ Model v0.2.2 uses the following openly available datasets.</a:t>
            </a:r>
          </a:p>
        </p:txBody>
      </p:sp>
      <p:sp>
        <p:nvSpPr>
          <p:cNvPr id="3" name="Rectangle: Rounded Corners 2">
            <a:extLst>
              <a:ext uri="{FF2B5EF4-FFF2-40B4-BE49-F238E27FC236}">
                <a16:creationId xmlns:a16="http://schemas.microsoft.com/office/drawing/2014/main" id="{EE70903A-B0B7-A833-952D-2A5861ECB045}"/>
              </a:ext>
            </a:extLst>
          </p:cNvPr>
          <p:cNvSpPr/>
          <p:nvPr/>
        </p:nvSpPr>
        <p:spPr>
          <a:xfrm>
            <a:off x="2422741" y="1225721"/>
            <a:ext cx="2817340" cy="1507524"/>
          </a:xfrm>
          <a:prstGeom prst="roundRect">
            <a:avLst>
              <a:gd name="adj" fmla="val 57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3842A612-4360-5A84-B3AC-6ABD7C27CA80}"/>
              </a:ext>
            </a:extLst>
          </p:cNvPr>
          <p:cNvSpPr txBox="1"/>
          <p:nvPr/>
        </p:nvSpPr>
        <p:spPr>
          <a:xfrm>
            <a:off x="5457260" y="1346275"/>
            <a:ext cx="4566856" cy="1231106"/>
          </a:xfrm>
          <a:prstGeom prst="rect">
            <a:avLst/>
          </a:prstGeom>
          <a:noFill/>
        </p:spPr>
        <p:txBody>
          <a:bodyPr wrap="square" rtlCol="0">
            <a:spAutoFit/>
          </a:bodyPr>
          <a:lstStyle/>
          <a:p>
            <a:r>
              <a:rPr lang="en-GB" sz="1400" dirty="0">
                <a:solidFill>
                  <a:schemeClr val="accent1">
                    <a:lumMod val="75000"/>
                  </a:schemeClr>
                </a:solidFill>
              </a:rPr>
              <a:t>Land use map from the European Space Agency.</a:t>
            </a:r>
          </a:p>
          <a:p>
            <a:endParaRPr lang="en-GB" sz="1200" dirty="0"/>
          </a:p>
          <a:p>
            <a:pPr algn="just"/>
            <a:r>
              <a:rPr lang="en-GB" sz="1200" dirty="0"/>
              <a:t>ESA’s global land cover map, which is ten times sharper than any previous global satellite map, is now available to the public online from the </a:t>
            </a:r>
            <a:r>
              <a:rPr lang="en-GB" sz="1200" dirty="0" err="1"/>
              <a:t>GlobCover</a:t>
            </a:r>
            <a:r>
              <a:rPr lang="en-GB" sz="1200" dirty="0"/>
              <a:t> website. It is the highest resolution land cover map that has been completely validated ever released.</a:t>
            </a:r>
          </a:p>
        </p:txBody>
      </p:sp>
      <p:cxnSp>
        <p:nvCxnSpPr>
          <p:cNvPr id="11" name="Straight Connector 10">
            <a:extLst>
              <a:ext uri="{FF2B5EF4-FFF2-40B4-BE49-F238E27FC236}">
                <a16:creationId xmlns:a16="http://schemas.microsoft.com/office/drawing/2014/main" id="{5C67C0E8-D964-AE91-7439-F5D50EE5F68D}"/>
              </a:ext>
            </a:extLst>
          </p:cNvPr>
          <p:cNvCxnSpPr/>
          <p:nvPr/>
        </p:nvCxnSpPr>
        <p:spPr>
          <a:xfrm>
            <a:off x="4096124" y="2924432"/>
            <a:ext cx="3547629"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F126508-531F-4D30-7533-80E2011BAD98}"/>
              </a:ext>
            </a:extLst>
          </p:cNvPr>
          <p:cNvSpPr txBox="1"/>
          <p:nvPr/>
        </p:nvSpPr>
        <p:spPr>
          <a:xfrm>
            <a:off x="5457260" y="3233292"/>
            <a:ext cx="4566856" cy="1600438"/>
          </a:xfrm>
          <a:prstGeom prst="rect">
            <a:avLst/>
          </a:prstGeom>
          <a:noFill/>
        </p:spPr>
        <p:txBody>
          <a:bodyPr wrap="square" rtlCol="0">
            <a:spAutoFit/>
          </a:bodyPr>
          <a:lstStyle/>
          <a:p>
            <a:r>
              <a:rPr lang="en-GB" sz="1400" dirty="0">
                <a:solidFill>
                  <a:schemeClr val="accent1">
                    <a:lumMod val="75000"/>
                  </a:schemeClr>
                </a:solidFill>
              </a:rPr>
              <a:t>ASTER GDEM.</a:t>
            </a:r>
          </a:p>
          <a:p>
            <a:endParaRPr lang="en-GB" sz="1200" dirty="0"/>
          </a:p>
          <a:p>
            <a:pPr algn="just"/>
            <a:r>
              <a:rPr lang="en-GB" sz="1200" dirty="0"/>
              <a:t>Version 3 of the Advanced Spaceborne Thermal Emission and Reflection Radiometer (</a:t>
            </a:r>
            <a:r>
              <a:rPr lang="en-GB" sz="1200" dirty="0">
                <a:hlinkClick r:id="rId3"/>
              </a:rPr>
              <a:t>ASTER</a:t>
            </a:r>
            <a:r>
              <a:rPr lang="en-GB" sz="1200" dirty="0"/>
              <a:t>) Global Digital Elevation Model (</a:t>
            </a:r>
            <a:r>
              <a:rPr lang="en-GB" sz="1200" dirty="0">
                <a:hlinkClick r:id="rId4"/>
              </a:rPr>
              <a:t>GDEM</a:t>
            </a:r>
            <a:r>
              <a:rPr lang="en-GB" sz="1200" dirty="0"/>
              <a:t>) is now available from NASA’s Land Processes Distributed Active Archive Center (</a:t>
            </a:r>
            <a:r>
              <a:rPr lang="en-GB" sz="1200" dirty="0">
                <a:hlinkClick r:id="rId5"/>
              </a:rPr>
              <a:t>LP DAAC</a:t>
            </a:r>
            <a:r>
              <a:rPr lang="en-GB" sz="1200" dirty="0"/>
              <a:t>). The ASTER GDEM covers land surfaces between 83°N and 83°S, and was produced through automated processing of 2.3 million scenes from the ASTER archive.</a:t>
            </a:r>
          </a:p>
        </p:txBody>
      </p:sp>
      <p:pic>
        <p:nvPicPr>
          <p:cNvPr id="18" name="Picture 17">
            <a:extLst>
              <a:ext uri="{FF2B5EF4-FFF2-40B4-BE49-F238E27FC236}">
                <a16:creationId xmlns:a16="http://schemas.microsoft.com/office/drawing/2014/main" id="{0F6978C2-A489-FADC-6985-51331385DFEC}"/>
              </a:ext>
            </a:extLst>
          </p:cNvPr>
          <p:cNvPicPr>
            <a:picLocks noChangeAspect="1"/>
          </p:cNvPicPr>
          <p:nvPr/>
        </p:nvPicPr>
        <p:blipFill>
          <a:blip r:embed="rId6"/>
          <a:stretch>
            <a:fillRect/>
          </a:stretch>
        </p:blipFill>
        <p:spPr>
          <a:xfrm>
            <a:off x="2465654" y="1282770"/>
            <a:ext cx="2724184" cy="1405011"/>
          </a:xfrm>
          <a:prstGeom prst="rect">
            <a:avLst/>
          </a:prstGeom>
        </p:spPr>
      </p:pic>
      <p:grpSp>
        <p:nvGrpSpPr>
          <p:cNvPr id="19" name="Group 18">
            <a:extLst>
              <a:ext uri="{FF2B5EF4-FFF2-40B4-BE49-F238E27FC236}">
                <a16:creationId xmlns:a16="http://schemas.microsoft.com/office/drawing/2014/main" id="{B1E86A98-1C62-3232-8F0E-E665DDDB80E9}"/>
              </a:ext>
            </a:extLst>
          </p:cNvPr>
          <p:cNvGrpSpPr/>
          <p:nvPr/>
        </p:nvGrpSpPr>
        <p:grpSpPr>
          <a:xfrm>
            <a:off x="2423115" y="3271484"/>
            <a:ext cx="2817339" cy="1665063"/>
            <a:chOff x="5124344" y="1225721"/>
            <a:chExt cx="2182210" cy="1507524"/>
          </a:xfrm>
        </p:grpSpPr>
        <p:sp>
          <p:nvSpPr>
            <p:cNvPr id="20" name="Rectangle: Rounded Corners 19">
              <a:extLst>
                <a:ext uri="{FF2B5EF4-FFF2-40B4-BE49-F238E27FC236}">
                  <a16:creationId xmlns:a16="http://schemas.microsoft.com/office/drawing/2014/main" id="{AD3D9458-6666-0FEC-EACC-AB979E2982C4}"/>
                </a:ext>
              </a:extLst>
            </p:cNvPr>
            <p:cNvSpPr/>
            <p:nvPr/>
          </p:nvSpPr>
          <p:spPr>
            <a:xfrm>
              <a:off x="5124344" y="1225721"/>
              <a:ext cx="2182210" cy="1507524"/>
            </a:xfrm>
            <a:prstGeom prst="roundRect">
              <a:avLst>
                <a:gd name="adj" fmla="val 57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1" name="Picture 20">
              <a:extLst>
                <a:ext uri="{FF2B5EF4-FFF2-40B4-BE49-F238E27FC236}">
                  <a16:creationId xmlns:a16="http://schemas.microsoft.com/office/drawing/2014/main" id="{FDEEADB5-090E-268E-9DBC-AD1897367C51}"/>
                </a:ext>
              </a:extLst>
            </p:cNvPr>
            <p:cNvPicPr>
              <a:picLocks noChangeAspect="1"/>
            </p:cNvPicPr>
            <p:nvPr/>
          </p:nvPicPr>
          <p:blipFill>
            <a:blip r:embed="rId7"/>
            <a:stretch>
              <a:fillRect/>
            </a:stretch>
          </p:blipFill>
          <p:spPr>
            <a:xfrm>
              <a:off x="5176215" y="1274532"/>
              <a:ext cx="2076450" cy="1413249"/>
            </a:xfrm>
            <a:prstGeom prst="rect">
              <a:avLst/>
            </a:prstGeom>
          </p:spPr>
        </p:pic>
      </p:grpSp>
    </p:spTree>
    <p:extLst>
      <p:ext uri="{BB962C8B-B14F-4D97-AF65-F5344CB8AC3E}">
        <p14:creationId xmlns:p14="http://schemas.microsoft.com/office/powerpoint/2010/main" val="3558318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2719F-98D2-EFAC-735E-B1E0B5C713BE}"/>
              </a:ext>
            </a:extLst>
          </p:cNvPr>
          <p:cNvSpPr>
            <a:spLocks noGrp="1"/>
          </p:cNvSpPr>
          <p:nvPr>
            <p:ph type="title"/>
          </p:nvPr>
        </p:nvSpPr>
        <p:spPr/>
        <p:txBody>
          <a:bodyPr/>
          <a:lstStyle/>
          <a:p>
            <a:r>
              <a:rPr lang="en-GB" dirty="0"/>
              <a:t>Close Button</a:t>
            </a:r>
          </a:p>
        </p:txBody>
      </p:sp>
      <p:sp>
        <p:nvSpPr>
          <p:cNvPr id="4" name="Rectangle 3">
            <a:extLst>
              <a:ext uri="{FF2B5EF4-FFF2-40B4-BE49-F238E27FC236}">
                <a16:creationId xmlns:a16="http://schemas.microsoft.com/office/drawing/2014/main" id="{0DB9E54F-C506-0F22-0086-EFFACF4D63FE}"/>
              </a:ext>
            </a:extLst>
          </p:cNvPr>
          <p:cNvSpPr/>
          <p:nvPr/>
        </p:nvSpPr>
        <p:spPr>
          <a:xfrm>
            <a:off x="5581650" y="2311400"/>
            <a:ext cx="4514850" cy="132556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 name="Group 9">
            <a:extLst>
              <a:ext uri="{FF2B5EF4-FFF2-40B4-BE49-F238E27FC236}">
                <a16:creationId xmlns:a16="http://schemas.microsoft.com/office/drawing/2014/main" id="{2FFF6D9E-528F-5E44-8916-1CF88A9E46E3}"/>
              </a:ext>
            </a:extLst>
          </p:cNvPr>
          <p:cNvGrpSpPr/>
          <p:nvPr/>
        </p:nvGrpSpPr>
        <p:grpSpPr>
          <a:xfrm>
            <a:off x="7384256" y="2540793"/>
            <a:ext cx="947738" cy="947738"/>
            <a:chOff x="2933700" y="3776662"/>
            <a:chExt cx="947738" cy="947738"/>
          </a:xfrm>
        </p:grpSpPr>
        <p:cxnSp>
          <p:nvCxnSpPr>
            <p:cNvPr id="7" name="Straight Connector 6">
              <a:extLst>
                <a:ext uri="{FF2B5EF4-FFF2-40B4-BE49-F238E27FC236}">
                  <a16:creationId xmlns:a16="http://schemas.microsoft.com/office/drawing/2014/main" id="{2C70542A-5C2A-78ED-7080-305BDEC333D5}"/>
                </a:ext>
              </a:extLst>
            </p:cNvPr>
            <p:cNvCxnSpPr/>
            <p:nvPr/>
          </p:nvCxnSpPr>
          <p:spPr>
            <a:xfrm>
              <a:off x="2933700" y="3776662"/>
              <a:ext cx="947738" cy="947738"/>
            </a:xfrm>
            <a:prstGeom prst="line">
              <a:avLst/>
            </a:prstGeom>
            <a:ln w="152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F647E2D-6958-DC37-A68D-4F5B73D4F5FC}"/>
                </a:ext>
              </a:extLst>
            </p:cNvPr>
            <p:cNvCxnSpPr/>
            <p:nvPr/>
          </p:nvCxnSpPr>
          <p:spPr>
            <a:xfrm flipV="1">
              <a:off x="2933700" y="3776662"/>
              <a:ext cx="947738" cy="947738"/>
            </a:xfrm>
            <a:prstGeom prst="line">
              <a:avLst/>
            </a:prstGeom>
            <a:ln w="152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Rectangle 10">
            <a:extLst>
              <a:ext uri="{FF2B5EF4-FFF2-40B4-BE49-F238E27FC236}">
                <a16:creationId xmlns:a16="http://schemas.microsoft.com/office/drawing/2014/main" id="{73D42EE1-27AA-4066-0904-DBA750C7088B}"/>
              </a:ext>
            </a:extLst>
          </p:cNvPr>
          <p:cNvSpPr/>
          <p:nvPr/>
        </p:nvSpPr>
        <p:spPr>
          <a:xfrm>
            <a:off x="5581650" y="4216400"/>
            <a:ext cx="4514850" cy="13255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grpSp>
        <p:nvGrpSpPr>
          <p:cNvPr id="12" name="Group 11">
            <a:extLst>
              <a:ext uri="{FF2B5EF4-FFF2-40B4-BE49-F238E27FC236}">
                <a16:creationId xmlns:a16="http://schemas.microsoft.com/office/drawing/2014/main" id="{1DE764BC-CE29-68CB-4B8A-D25AEA61F8D6}"/>
              </a:ext>
            </a:extLst>
          </p:cNvPr>
          <p:cNvGrpSpPr/>
          <p:nvPr/>
        </p:nvGrpSpPr>
        <p:grpSpPr>
          <a:xfrm>
            <a:off x="7384256" y="4445793"/>
            <a:ext cx="947738" cy="947738"/>
            <a:chOff x="2933700" y="3776662"/>
            <a:chExt cx="947738" cy="947738"/>
          </a:xfrm>
        </p:grpSpPr>
        <p:cxnSp>
          <p:nvCxnSpPr>
            <p:cNvPr id="13" name="Straight Connector 12">
              <a:extLst>
                <a:ext uri="{FF2B5EF4-FFF2-40B4-BE49-F238E27FC236}">
                  <a16:creationId xmlns:a16="http://schemas.microsoft.com/office/drawing/2014/main" id="{9B6FA9E5-2EC6-E8F4-EC9B-29870AF85475}"/>
                </a:ext>
              </a:extLst>
            </p:cNvPr>
            <p:cNvCxnSpPr/>
            <p:nvPr/>
          </p:nvCxnSpPr>
          <p:spPr>
            <a:xfrm>
              <a:off x="2933700" y="3776662"/>
              <a:ext cx="947738" cy="947738"/>
            </a:xfrm>
            <a:prstGeom prst="line">
              <a:avLst/>
            </a:prstGeom>
            <a:ln w="152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EC391C9-8439-0CCD-109F-CAD7EB35E2A7}"/>
                </a:ext>
              </a:extLst>
            </p:cNvPr>
            <p:cNvCxnSpPr/>
            <p:nvPr/>
          </p:nvCxnSpPr>
          <p:spPr>
            <a:xfrm flipV="1">
              <a:off x="2933700" y="3776662"/>
              <a:ext cx="947738" cy="947738"/>
            </a:xfrm>
            <a:prstGeom prst="line">
              <a:avLst/>
            </a:prstGeom>
            <a:ln w="152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36438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B0E9EE-ECA9-AB33-9308-8601B73BD85C}"/>
              </a:ext>
            </a:extLst>
          </p:cNvPr>
          <p:cNvPicPr>
            <a:picLocks noChangeAspect="1"/>
          </p:cNvPicPr>
          <p:nvPr/>
        </p:nvPicPr>
        <p:blipFill>
          <a:blip r:embed="rId2"/>
          <a:stretch>
            <a:fillRect/>
          </a:stretch>
        </p:blipFill>
        <p:spPr>
          <a:xfrm>
            <a:off x="1276848" y="498778"/>
            <a:ext cx="9638303" cy="5860444"/>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B8F6C23D-214E-3A99-0C12-17BC885DCC17}"/>
              </a:ext>
            </a:extLst>
          </p:cNvPr>
          <p:cNvPicPr>
            <a:picLocks noChangeAspect="1"/>
          </p:cNvPicPr>
          <p:nvPr/>
        </p:nvPicPr>
        <p:blipFill rotWithShape="1">
          <a:blip r:embed="rId3">
            <a:duotone>
              <a:prstClr val="black"/>
              <a:schemeClr val="accent1">
                <a:tint val="45000"/>
                <a:satMod val="400000"/>
              </a:schemeClr>
            </a:duotone>
            <a:alphaModFix amt="72000"/>
            <a:extLst>
              <a:ext uri="{BEBA8EAE-BF5A-486C-A8C5-ECC9F3942E4B}">
                <a14:imgProps xmlns:a14="http://schemas.microsoft.com/office/drawing/2010/main">
                  <a14:imgLayer r:embed="rId4">
                    <a14:imgEffect>
                      <a14:brightnessContrast bright="40000" contrast="40000"/>
                    </a14:imgEffect>
                  </a14:imgLayer>
                </a14:imgProps>
              </a:ext>
            </a:extLst>
          </a:blip>
          <a:srcRect t="54204"/>
          <a:stretch/>
        </p:blipFill>
        <p:spPr>
          <a:xfrm>
            <a:off x="1276847" y="5756107"/>
            <a:ext cx="9638303" cy="603115"/>
          </a:xfrm>
          <a:prstGeom prst="rect">
            <a:avLst/>
          </a:prstGeom>
        </p:spPr>
      </p:pic>
      <p:sp>
        <p:nvSpPr>
          <p:cNvPr id="7" name="TextBox 6">
            <a:extLst>
              <a:ext uri="{FF2B5EF4-FFF2-40B4-BE49-F238E27FC236}">
                <a16:creationId xmlns:a16="http://schemas.microsoft.com/office/drawing/2014/main" id="{E7DC37FF-F0E4-0C53-FAEF-FC2AABF7B5DD}"/>
              </a:ext>
            </a:extLst>
          </p:cNvPr>
          <p:cNvSpPr txBox="1"/>
          <p:nvPr/>
        </p:nvSpPr>
        <p:spPr>
          <a:xfrm>
            <a:off x="2276061" y="1466861"/>
            <a:ext cx="3372338" cy="276999"/>
          </a:xfrm>
          <a:prstGeom prst="rect">
            <a:avLst/>
          </a:prstGeom>
          <a:noFill/>
        </p:spPr>
        <p:txBody>
          <a:bodyPr wrap="square" rtlCol="0">
            <a:spAutoFit/>
          </a:bodyPr>
          <a:lstStyle/>
          <a:p>
            <a:r>
              <a:rPr lang="en-GB" sz="1200" dirty="0"/>
              <a:t>Current Model Indices (Zoom to your Region)</a:t>
            </a:r>
          </a:p>
        </p:txBody>
      </p:sp>
      <p:sp>
        <p:nvSpPr>
          <p:cNvPr id="8" name="TextBox 7">
            <a:extLst>
              <a:ext uri="{FF2B5EF4-FFF2-40B4-BE49-F238E27FC236}">
                <a16:creationId xmlns:a16="http://schemas.microsoft.com/office/drawing/2014/main" id="{3BCE0288-CBBF-99A3-2EC1-5439688E69A0}"/>
              </a:ext>
            </a:extLst>
          </p:cNvPr>
          <p:cNvSpPr txBox="1"/>
          <p:nvPr/>
        </p:nvSpPr>
        <p:spPr>
          <a:xfrm>
            <a:off x="4185134" y="4236486"/>
            <a:ext cx="1519364" cy="276999"/>
          </a:xfrm>
          <a:prstGeom prst="rect">
            <a:avLst/>
          </a:prstGeom>
          <a:noFill/>
        </p:spPr>
        <p:txBody>
          <a:bodyPr wrap="square" rtlCol="0">
            <a:spAutoFit/>
          </a:bodyPr>
          <a:lstStyle/>
          <a:p>
            <a:r>
              <a:rPr lang="en-GB" sz="1200" dirty="0"/>
              <a:t>Upload Parameters</a:t>
            </a:r>
          </a:p>
        </p:txBody>
      </p:sp>
      <p:sp>
        <p:nvSpPr>
          <p:cNvPr id="9" name="TextBox 8">
            <a:extLst>
              <a:ext uri="{FF2B5EF4-FFF2-40B4-BE49-F238E27FC236}">
                <a16:creationId xmlns:a16="http://schemas.microsoft.com/office/drawing/2014/main" id="{875CF904-136C-1B66-110F-3A26487FF650}"/>
              </a:ext>
            </a:extLst>
          </p:cNvPr>
          <p:cNvSpPr txBox="1"/>
          <p:nvPr/>
        </p:nvSpPr>
        <p:spPr>
          <a:xfrm>
            <a:off x="2276061" y="4234025"/>
            <a:ext cx="1404399" cy="276999"/>
          </a:xfrm>
          <a:prstGeom prst="rect">
            <a:avLst/>
          </a:prstGeom>
          <a:noFill/>
        </p:spPr>
        <p:txBody>
          <a:bodyPr wrap="square" rtlCol="0">
            <a:spAutoFit/>
          </a:bodyPr>
          <a:lstStyle/>
          <a:p>
            <a:r>
              <a:rPr lang="en-GB" sz="1200" dirty="0"/>
              <a:t>Extract Selection</a:t>
            </a:r>
          </a:p>
        </p:txBody>
      </p:sp>
      <p:grpSp>
        <p:nvGrpSpPr>
          <p:cNvPr id="28" name="Group 27">
            <a:extLst>
              <a:ext uri="{FF2B5EF4-FFF2-40B4-BE49-F238E27FC236}">
                <a16:creationId xmlns:a16="http://schemas.microsoft.com/office/drawing/2014/main" id="{DC830312-5CDA-AFAD-F73B-7F9B18B4735C}"/>
              </a:ext>
            </a:extLst>
          </p:cNvPr>
          <p:cNvGrpSpPr/>
          <p:nvPr/>
        </p:nvGrpSpPr>
        <p:grpSpPr>
          <a:xfrm>
            <a:off x="2443947" y="1812440"/>
            <a:ext cx="3938992" cy="2145905"/>
            <a:chOff x="4295607" y="1753323"/>
            <a:chExt cx="3938992" cy="2145905"/>
          </a:xfrm>
        </p:grpSpPr>
        <p:pic>
          <p:nvPicPr>
            <p:cNvPr id="12" name="Graphic 11" descr="Asia with solid fill">
              <a:extLst>
                <a:ext uri="{FF2B5EF4-FFF2-40B4-BE49-F238E27FC236}">
                  <a16:creationId xmlns:a16="http://schemas.microsoft.com/office/drawing/2014/main" id="{9365C7AF-9F5E-B028-9AC7-15BBD5B9F79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57183" y="1753323"/>
              <a:ext cx="1789310" cy="1789310"/>
            </a:xfrm>
            <a:prstGeom prst="rect">
              <a:avLst/>
            </a:prstGeom>
          </p:spPr>
        </p:pic>
        <p:pic>
          <p:nvPicPr>
            <p:cNvPr id="15" name="Graphic 14" descr="Australia with solid fill">
              <a:extLst>
                <a:ext uri="{FF2B5EF4-FFF2-40B4-BE49-F238E27FC236}">
                  <a16:creationId xmlns:a16="http://schemas.microsoft.com/office/drawing/2014/main" id="{E7131498-BA47-B5CB-5B19-B4A0FB16A0C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500059" y="3061730"/>
              <a:ext cx="734540" cy="734540"/>
            </a:xfrm>
            <a:prstGeom prst="rect">
              <a:avLst/>
            </a:prstGeom>
          </p:spPr>
        </p:pic>
        <p:pic>
          <p:nvPicPr>
            <p:cNvPr id="19" name="Graphic 18" descr="Africa with solid fill">
              <a:extLst>
                <a:ext uri="{FF2B5EF4-FFF2-40B4-BE49-F238E27FC236}">
                  <a16:creationId xmlns:a16="http://schemas.microsoft.com/office/drawing/2014/main" id="{96EE98EA-DFC5-0F61-BFD2-6F9B34EF8C4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874384" y="2678647"/>
              <a:ext cx="922092" cy="922092"/>
            </a:xfrm>
            <a:prstGeom prst="rect">
              <a:avLst/>
            </a:prstGeom>
          </p:spPr>
        </p:pic>
        <p:pic>
          <p:nvPicPr>
            <p:cNvPr id="21" name="Graphic 20" descr="Europe with solid fill">
              <a:extLst>
                <a:ext uri="{FF2B5EF4-FFF2-40B4-BE49-F238E27FC236}">
                  <a16:creationId xmlns:a16="http://schemas.microsoft.com/office/drawing/2014/main" id="{F09C16EA-930F-B811-E81D-02DF84DA428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847144" y="1874691"/>
              <a:ext cx="1050202" cy="1050202"/>
            </a:xfrm>
            <a:prstGeom prst="rect">
              <a:avLst/>
            </a:prstGeom>
          </p:spPr>
        </p:pic>
        <p:grpSp>
          <p:nvGrpSpPr>
            <p:cNvPr id="26" name="Group 25">
              <a:extLst>
                <a:ext uri="{FF2B5EF4-FFF2-40B4-BE49-F238E27FC236}">
                  <a16:creationId xmlns:a16="http://schemas.microsoft.com/office/drawing/2014/main" id="{3D199C53-108A-9D2B-D210-2F340038A661}"/>
                </a:ext>
              </a:extLst>
            </p:cNvPr>
            <p:cNvGrpSpPr/>
            <p:nvPr/>
          </p:nvGrpSpPr>
          <p:grpSpPr>
            <a:xfrm>
              <a:off x="4295607" y="1809094"/>
              <a:ext cx="1494082" cy="2090134"/>
              <a:chOff x="3212999" y="1605360"/>
              <a:chExt cx="1785351" cy="2497602"/>
            </a:xfrm>
          </p:grpSpPr>
          <p:pic>
            <p:nvPicPr>
              <p:cNvPr id="17" name="Graphic 16" descr="South America with solid fill">
                <a:extLst>
                  <a:ext uri="{FF2B5EF4-FFF2-40B4-BE49-F238E27FC236}">
                    <a16:creationId xmlns:a16="http://schemas.microsoft.com/office/drawing/2014/main" id="{628E9742-DC35-7174-C4DB-0D79E5B668B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11308" y="2915920"/>
                <a:ext cx="1187042" cy="1187042"/>
              </a:xfrm>
              <a:prstGeom prst="rect">
                <a:avLst/>
              </a:prstGeom>
            </p:spPr>
          </p:pic>
          <p:pic>
            <p:nvPicPr>
              <p:cNvPr id="25" name="Graphic 24" descr="North America with solid fill">
                <a:extLst>
                  <a:ext uri="{FF2B5EF4-FFF2-40B4-BE49-F238E27FC236}">
                    <a16:creationId xmlns:a16="http://schemas.microsoft.com/office/drawing/2014/main" id="{610DB6DF-AB36-9E61-8E80-2C0E8540A4CF}"/>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212999" y="1605360"/>
                <a:ext cx="1764826" cy="1764826"/>
              </a:xfrm>
              <a:prstGeom prst="rect">
                <a:avLst/>
              </a:prstGeom>
            </p:spPr>
          </p:pic>
        </p:grpSp>
      </p:grpSp>
      <p:sp>
        <p:nvSpPr>
          <p:cNvPr id="29" name="TextBox 28">
            <a:extLst>
              <a:ext uri="{FF2B5EF4-FFF2-40B4-BE49-F238E27FC236}">
                <a16:creationId xmlns:a16="http://schemas.microsoft.com/office/drawing/2014/main" id="{E04AA48C-2D21-F6CA-8FB0-FDAC7244C27B}"/>
              </a:ext>
            </a:extLst>
          </p:cNvPr>
          <p:cNvSpPr txBox="1"/>
          <p:nvPr/>
        </p:nvSpPr>
        <p:spPr>
          <a:xfrm>
            <a:off x="5593761" y="4234025"/>
            <a:ext cx="1616513" cy="276999"/>
          </a:xfrm>
          <a:prstGeom prst="rect">
            <a:avLst/>
          </a:prstGeom>
          <a:noFill/>
        </p:spPr>
        <p:txBody>
          <a:bodyPr wrap="square" rtlCol="0">
            <a:spAutoFit/>
          </a:bodyPr>
          <a:lstStyle/>
          <a:p>
            <a:r>
              <a:rPr lang="en-GB" sz="1200" dirty="0"/>
              <a:t>Compare Performance</a:t>
            </a:r>
          </a:p>
        </p:txBody>
      </p:sp>
      <p:sp>
        <p:nvSpPr>
          <p:cNvPr id="30" name="TextBox 29">
            <a:extLst>
              <a:ext uri="{FF2B5EF4-FFF2-40B4-BE49-F238E27FC236}">
                <a16:creationId xmlns:a16="http://schemas.microsoft.com/office/drawing/2014/main" id="{A38F0781-B2A7-AB41-EC74-A7CE477AA04D}"/>
              </a:ext>
            </a:extLst>
          </p:cNvPr>
          <p:cNvSpPr txBox="1"/>
          <p:nvPr/>
        </p:nvSpPr>
        <p:spPr>
          <a:xfrm>
            <a:off x="7747221" y="1403222"/>
            <a:ext cx="2379759" cy="276999"/>
          </a:xfrm>
          <a:prstGeom prst="rect">
            <a:avLst/>
          </a:prstGeom>
          <a:noFill/>
        </p:spPr>
        <p:txBody>
          <a:bodyPr wrap="square" rtlCol="0">
            <a:spAutoFit/>
          </a:bodyPr>
          <a:lstStyle/>
          <a:p>
            <a:r>
              <a:rPr lang="en-GB" sz="1200" dirty="0"/>
              <a:t>Recent Contributors</a:t>
            </a:r>
          </a:p>
        </p:txBody>
      </p:sp>
      <p:sp>
        <p:nvSpPr>
          <p:cNvPr id="31" name="TextBox 30">
            <a:extLst>
              <a:ext uri="{FF2B5EF4-FFF2-40B4-BE49-F238E27FC236}">
                <a16:creationId xmlns:a16="http://schemas.microsoft.com/office/drawing/2014/main" id="{60FAA1F8-13C2-F43D-A43B-0DDE76AB9C5B}"/>
              </a:ext>
            </a:extLst>
          </p:cNvPr>
          <p:cNvSpPr txBox="1"/>
          <p:nvPr/>
        </p:nvSpPr>
        <p:spPr>
          <a:xfrm>
            <a:off x="8074883" y="1748801"/>
            <a:ext cx="2379759" cy="261610"/>
          </a:xfrm>
          <a:prstGeom prst="rect">
            <a:avLst/>
          </a:prstGeom>
          <a:noFill/>
        </p:spPr>
        <p:txBody>
          <a:bodyPr wrap="square" rtlCol="0">
            <a:spAutoFit/>
          </a:bodyPr>
          <a:lstStyle/>
          <a:p>
            <a:r>
              <a:rPr lang="en-GB" sz="1050" dirty="0"/>
              <a:t>FirstName </a:t>
            </a:r>
            <a:r>
              <a:rPr lang="en-GB" sz="1050" dirty="0" err="1"/>
              <a:t>LastName</a:t>
            </a:r>
            <a:r>
              <a:rPr lang="en-GB" sz="1050" dirty="0"/>
              <a:t> - Nile</a:t>
            </a:r>
          </a:p>
        </p:txBody>
      </p:sp>
      <p:sp>
        <p:nvSpPr>
          <p:cNvPr id="32" name="TextBox 31">
            <a:extLst>
              <a:ext uri="{FF2B5EF4-FFF2-40B4-BE49-F238E27FC236}">
                <a16:creationId xmlns:a16="http://schemas.microsoft.com/office/drawing/2014/main" id="{6047BA8A-B21A-DD19-F0F1-BA1C2E1BF52E}"/>
              </a:ext>
            </a:extLst>
          </p:cNvPr>
          <p:cNvSpPr txBox="1"/>
          <p:nvPr/>
        </p:nvSpPr>
        <p:spPr>
          <a:xfrm>
            <a:off x="8074883" y="2032151"/>
            <a:ext cx="2379759" cy="261610"/>
          </a:xfrm>
          <a:prstGeom prst="rect">
            <a:avLst/>
          </a:prstGeom>
          <a:noFill/>
        </p:spPr>
        <p:txBody>
          <a:bodyPr wrap="square" rtlCol="0">
            <a:spAutoFit/>
          </a:bodyPr>
          <a:lstStyle/>
          <a:p>
            <a:r>
              <a:rPr lang="en-GB" sz="1050" dirty="0"/>
              <a:t>FirstName </a:t>
            </a:r>
            <a:r>
              <a:rPr lang="en-GB" sz="1050" dirty="0" err="1"/>
              <a:t>LastName</a:t>
            </a:r>
            <a:r>
              <a:rPr lang="en-GB" sz="1050" dirty="0"/>
              <a:t> - Amazon</a:t>
            </a:r>
          </a:p>
        </p:txBody>
      </p:sp>
      <p:sp>
        <p:nvSpPr>
          <p:cNvPr id="33" name="TextBox 32">
            <a:extLst>
              <a:ext uri="{FF2B5EF4-FFF2-40B4-BE49-F238E27FC236}">
                <a16:creationId xmlns:a16="http://schemas.microsoft.com/office/drawing/2014/main" id="{EFA20B9C-F75A-34CF-FEC5-739DF48D0EE6}"/>
              </a:ext>
            </a:extLst>
          </p:cNvPr>
          <p:cNvSpPr txBox="1"/>
          <p:nvPr/>
        </p:nvSpPr>
        <p:spPr>
          <a:xfrm>
            <a:off x="8074883" y="2626498"/>
            <a:ext cx="2379759" cy="261610"/>
          </a:xfrm>
          <a:prstGeom prst="rect">
            <a:avLst/>
          </a:prstGeom>
          <a:noFill/>
        </p:spPr>
        <p:txBody>
          <a:bodyPr wrap="square" rtlCol="0">
            <a:spAutoFit/>
          </a:bodyPr>
          <a:lstStyle/>
          <a:p>
            <a:r>
              <a:rPr lang="en-GB" sz="1050" dirty="0"/>
              <a:t>FirstName </a:t>
            </a:r>
            <a:r>
              <a:rPr lang="en-GB" sz="1050" dirty="0" err="1"/>
              <a:t>LastName</a:t>
            </a:r>
            <a:r>
              <a:rPr lang="en-GB" sz="1050" dirty="0"/>
              <a:t> - Amazon</a:t>
            </a:r>
          </a:p>
        </p:txBody>
      </p:sp>
      <p:sp>
        <p:nvSpPr>
          <p:cNvPr id="34" name="TextBox 33">
            <a:extLst>
              <a:ext uri="{FF2B5EF4-FFF2-40B4-BE49-F238E27FC236}">
                <a16:creationId xmlns:a16="http://schemas.microsoft.com/office/drawing/2014/main" id="{784B3DCE-1041-45BE-F69E-70030CF88E86}"/>
              </a:ext>
            </a:extLst>
          </p:cNvPr>
          <p:cNvSpPr txBox="1"/>
          <p:nvPr/>
        </p:nvSpPr>
        <p:spPr>
          <a:xfrm>
            <a:off x="8074883" y="2313595"/>
            <a:ext cx="2379759" cy="261610"/>
          </a:xfrm>
          <a:prstGeom prst="rect">
            <a:avLst/>
          </a:prstGeom>
          <a:noFill/>
        </p:spPr>
        <p:txBody>
          <a:bodyPr wrap="square" rtlCol="0">
            <a:spAutoFit/>
          </a:bodyPr>
          <a:lstStyle/>
          <a:p>
            <a:r>
              <a:rPr lang="en-GB" sz="1050" dirty="0"/>
              <a:t>FirstName </a:t>
            </a:r>
            <a:r>
              <a:rPr lang="en-GB" sz="1050" dirty="0" err="1"/>
              <a:t>LastName</a:t>
            </a:r>
            <a:r>
              <a:rPr lang="en-GB" sz="1050" dirty="0"/>
              <a:t> - Amazon</a:t>
            </a:r>
          </a:p>
        </p:txBody>
      </p:sp>
    </p:spTree>
    <p:extLst>
      <p:ext uri="{BB962C8B-B14F-4D97-AF65-F5344CB8AC3E}">
        <p14:creationId xmlns:p14="http://schemas.microsoft.com/office/powerpoint/2010/main" val="2800282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B0E9EE-ECA9-AB33-9308-8601B73BD85C}"/>
              </a:ext>
            </a:extLst>
          </p:cNvPr>
          <p:cNvPicPr>
            <a:picLocks noChangeAspect="1"/>
          </p:cNvPicPr>
          <p:nvPr/>
        </p:nvPicPr>
        <p:blipFill>
          <a:blip r:embed="rId2"/>
          <a:stretch>
            <a:fillRect/>
          </a:stretch>
        </p:blipFill>
        <p:spPr>
          <a:xfrm>
            <a:off x="1276848" y="498778"/>
            <a:ext cx="9638303" cy="5860444"/>
          </a:xfrm>
          <a:prstGeom prst="rect">
            <a:avLst/>
          </a:prstGeom>
          <a:ln>
            <a:noFill/>
          </a:ln>
          <a:effectLst>
            <a:outerShdw blurRad="292100" dist="139700" dir="2700000" algn="tl" rotWithShape="0">
              <a:srgbClr val="333333">
                <a:alpha val="65000"/>
              </a:srgbClr>
            </a:outerShdw>
          </a:effectLst>
        </p:spPr>
      </p:pic>
      <p:grpSp>
        <p:nvGrpSpPr>
          <p:cNvPr id="28" name="Group 27">
            <a:extLst>
              <a:ext uri="{FF2B5EF4-FFF2-40B4-BE49-F238E27FC236}">
                <a16:creationId xmlns:a16="http://schemas.microsoft.com/office/drawing/2014/main" id="{DC830312-5CDA-AFAD-F73B-7F9B18B4735C}"/>
              </a:ext>
            </a:extLst>
          </p:cNvPr>
          <p:cNvGrpSpPr/>
          <p:nvPr/>
        </p:nvGrpSpPr>
        <p:grpSpPr>
          <a:xfrm>
            <a:off x="1253419" y="377382"/>
            <a:ext cx="7824088" cy="4262450"/>
            <a:chOff x="4295607" y="1753323"/>
            <a:chExt cx="3938992" cy="2145905"/>
          </a:xfrm>
        </p:grpSpPr>
        <p:pic>
          <p:nvPicPr>
            <p:cNvPr id="12" name="Graphic 11" descr="Asia with solid fill">
              <a:extLst>
                <a:ext uri="{FF2B5EF4-FFF2-40B4-BE49-F238E27FC236}">
                  <a16:creationId xmlns:a16="http://schemas.microsoft.com/office/drawing/2014/main" id="{9365C7AF-9F5E-B028-9AC7-15BBD5B9F7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57183" y="1753323"/>
              <a:ext cx="1789310" cy="1789310"/>
            </a:xfrm>
            <a:prstGeom prst="rect">
              <a:avLst/>
            </a:prstGeom>
          </p:spPr>
        </p:pic>
        <p:pic>
          <p:nvPicPr>
            <p:cNvPr id="15" name="Graphic 14" descr="Australia with solid fill">
              <a:extLst>
                <a:ext uri="{FF2B5EF4-FFF2-40B4-BE49-F238E27FC236}">
                  <a16:creationId xmlns:a16="http://schemas.microsoft.com/office/drawing/2014/main" id="{E7131498-BA47-B5CB-5B19-B4A0FB16A0C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00059" y="3061730"/>
              <a:ext cx="734540" cy="734540"/>
            </a:xfrm>
            <a:prstGeom prst="rect">
              <a:avLst/>
            </a:prstGeom>
          </p:spPr>
        </p:pic>
        <p:pic>
          <p:nvPicPr>
            <p:cNvPr id="19" name="Graphic 18" descr="Africa with solid fill">
              <a:extLst>
                <a:ext uri="{FF2B5EF4-FFF2-40B4-BE49-F238E27FC236}">
                  <a16:creationId xmlns:a16="http://schemas.microsoft.com/office/drawing/2014/main" id="{96EE98EA-DFC5-0F61-BFD2-6F9B34EF8C4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74384" y="2678647"/>
              <a:ext cx="922092" cy="922092"/>
            </a:xfrm>
            <a:prstGeom prst="rect">
              <a:avLst/>
            </a:prstGeom>
          </p:spPr>
        </p:pic>
        <p:pic>
          <p:nvPicPr>
            <p:cNvPr id="21" name="Graphic 20" descr="Europe with solid fill">
              <a:extLst>
                <a:ext uri="{FF2B5EF4-FFF2-40B4-BE49-F238E27FC236}">
                  <a16:creationId xmlns:a16="http://schemas.microsoft.com/office/drawing/2014/main" id="{F09C16EA-930F-B811-E81D-02DF84DA428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847144" y="1874691"/>
              <a:ext cx="1050202" cy="1050202"/>
            </a:xfrm>
            <a:prstGeom prst="rect">
              <a:avLst/>
            </a:prstGeom>
          </p:spPr>
        </p:pic>
        <p:grpSp>
          <p:nvGrpSpPr>
            <p:cNvPr id="26" name="Group 25">
              <a:extLst>
                <a:ext uri="{FF2B5EF4-FFF2-40B4-BE49-F238E27FC236}">
                  <a16:creationId xmlns:a16="http://schemas.microsoft.com/office/drawing/2014/main" id="{3D199C53-108A-9D2B-D210-2F340038A661}"/>
                </a:ext>
              </a:extLst>
            </p:cNvPr>
            <p:cNvGrpSpPr/>
            <p:nvPr/>
          </p:nvGrpSpPr>
          <p:grpSpPr>
            <a:xfrm>
              <a:off x="4295607" y="1809094"/>
              <a:ext cx="1494082" cy="2090134"/>
              <a:chOff x="3212999" y="1605360"/>
              <a:chExt cx="1785351" cy="2497602"/>
            </a:xfrm>
          </p:grpSpPr>
          <p:pic>
            <p:nvPicPr>
              <p:cNvPr id="17" name="Graphic 16" descr="South America with solid fill">
                <a:extLst>
                  <a:ext uri="{FF2B5EF4-FFF2-40B4-BE49-F238E27FC236}">
                    <a16:creationId xmlns:a16="http://schemas.microsoft.com/office/drawing/2014/main" id="{628E9742-DC35-7174-C4DB-0D79E5B668B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811308" y="2915920"/>
                <a:ext cx="1187042" cy="1187042"/>
              </a:xfrm>
              <a:prstGeom prst="rect">
                <a:avLst/>
              </a:prstGeom>
            </p:spPr>
          </p:pic>
          <p:pic>
            <p:nvPicPr>
              <p:cNvPr id="25" name="Graphic 24" descr="North America with solid fill">
                <a:extLst>
                  <a:ext uri="{FF2B5EF4-FFF2-40B4-BE49-F238E27FC236}">
                    <a16:creationId xmlns:a16="http://schemas.microsoft.com/office/drawing/2014/main" id="{610DB6DF-AB36-9E61-8E80-2C0E8540A4C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212999" y="1605360"/>
                <a:ext cx="1764826" cy="1764826"/>
              </a:xfrm>
              <a:prstGeom prst="rect">
                <a:avLst/>
              </a:prstGeom>
            </p:spPr>
          </p:pic>
        </p:grpSp>
      </p:grpSp>
      <p:pic>
        <p:nvPicPr>
          <p:cNvPr id="6" name="Picture 5">
            <a:extLst>
              <a:ext uri="{FF2B5EF4-FFF2-40B4-BE49-F238E27FC236}">
                <a16:creationId xmlns:a16="http://schemas.microsoft.com/office/drawing/2014/main" id="{B8F6C23D-214E-3A99-0C12-17BC885DCC17}"/>
              </a:ext>
            </a:extLst>
          </p:cNvPr>
          <p:cNvPicPr>
            <a:picLocks noChangeAspect="1"/>
          </p:cNvPicPr>
          <p:nvPr/>
        </p:nvPicPr>
        <p:blipFill rotWithShape="1">
          <a:blip r:embed="rId15">
            <a:duotone>
              <a:prstClr val="black"/>
              <a:schemeClr val="accent1">
                <a:tint val="45000"/>
                <a:satMod val="400000"/>
              </a:schemeClr>
            </a:duotone>
            <a:alphaModFix amt="72000"/>
            <a:extLst>
              <a:ext uri="{BEBA8EAE-BF5A-486C-A8C5-ECC9F3942E4B}">
                <a14:imgProps xmlns:a14="http://schemas.microsoft.com/office/drawing/2010/main">
                  <a14:imgLayer r:embed="rId16">
                    <a14:imgEffect>
                      <a14:brightnessContrast bright="40000" contrast="40000"/>
                    </a14:imgEffect>
                  </a14:imgLayer>
                </a14:imgProps>
              </a:ext>
            </a:extLst>
          </a:blip>
          <a:srcRect t="54204"/>
          <a:stretch/>
        </p:blipFill>
        <p:spPr>
          <a:xfrm>
            <a:off x="1276847" y="5756107"/>
            <a:ext cx="9638303" cy="603115"/>
          </a:xfrm>
          <a:prstGeom prst="rect">
            <a:avLst/>
          </a:prstGeom>
        </p:spPr>
      </p:pic>
      <p:sp>
        <p:nvSpPr>
          <p:cNvPr id="3" name="Rectangle 2">
            <a:extLst>
              <a:ext uri="{FF2B5EF4-FFF2-40B4-BE49-F238E27FC236}">
                <a16:creationId xmlns:a16="http://schemas.microsoft.com/office/drawing/2014/main" id="{9AA34939-7114-0DD1-FB4E-2652A6FE8BAE}"/>
              </a:ext>
            </a:extLst>
          </p:cNvPr>
          <p:cNvSpPr/>
          <p:nvPr/>
        </p:nvSpPr>
        <p:spPr>
          <a:xfrm>
            <a:off x="8651517" y="735064"/>
            <a:ext cx="2263633" cy="5021043"/>
          </a:xfrm>
          <a:prstGeom prst="rect">
            <a:avLst/>
          </a:prstGeom>
          <a:solidFill>
            <a:schemeClr val="bg1">
              <a:alpha val="66000"/>
            </a:schemeClr>
          </a:solidFill>
          <a:ln>
            <a:noFill/>
          </a:ln>
          <a:effectLst>
            <a:outerShdw blurRad="50800" dist="38100" dir="10800000" algn="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Group 1">
            <a:extLst>
              <a:ext uri="{FF2B5EF4-FFF2-40B4-BE49-F238E27FC236}">
                <a16:creationId xmlns:a16="http://schemas.microsoft.com/office/drawing/2014/main" id="{FFBE12C8-2C50-56C3-4D2E-65AF2EB0A5EE}"/>
              </a:ext>
            </a:extLst>
          </p:cNvPr>
          <p:cNvGrpSpPr/>
          <p:nvPr/>
        </p:nvGrpSpPr>
        <p:grpSpPr>
          <a:xfrm>
            <a:off x="8581691" y="996218"/>
            <a:ext cx="2240108" cy="1484886"/>
            <a:chOff x="7747221" y="1403222"/>
            <a:chExt cx="2707421" cy="1484886"/>
          </a:xfrm>
        </p:grpSpPr>
        <p:sp>
          <p:nvSpPr>
            <p:cNvPr id="30" name="TextBox 29">
              <a:extLst>
                <a:ext uri="{FF2B5EF4-FFF2-40B4-BE49-F238E27FC236}">
                  <a16:creationId xmlns:a16="http://schemas.microsoft.com/office/drawing/2014/main" id="{A38F0781-B2A7-AB41-EC74-A7CE477AA04D}"/>
                </a:ext>
              </a:extLst>
            </p:cNvPr>
            <p:cNvSpPr txBox="1"/>
            <p:nvPr/>
          </p:nvSpPr>
          <p:spPr>
            <a:xfrm>
              <a:off x="7747221" y="1403222"/>
              <a:ext cx="2379759" cy="276999"/>
            </a:xfrm>
            <a:prstGeom prst="rect">
              <a:avLst/>
            </a:prstGeom>
            <a:noFill/>
          </p:spPr>
          <p:txBody>
            <a:bodyPr wrap="square" rtlCol="0">
              <a:spAutoFit/>
            </a:bodyPr>
            <a:lstStyle/>
            <a:p>
              <a:r>
                <a:rPr lang="en-GB" sz="1200" dirty="0"/>
                <a:t>Recent Contributors</a:t>
              </a:r>
            </a:p>
          </p:txBody>
        </p:sp>
        <p:sp>
          <p:nvSpPr>
            <p:cNvPr id="31" name="TextBox 30">
              <a:extLst>
                <a:ext uri="{FF2B5EF4-FFF2-40B4-BE49-F238E27FC236}">
                  <a16:creationId xmlns:a16="http://schemas.microsoft.com/office/drawing/2014/main" id="{60FAA1F8-13C2-F43D-A43B-0DDE76AB9C5B}"/>
                </a:ext>
              </a:extLst>
            </p:cNvPr>
            <p:cNvSpPr txBox="1"/>
            <p:nvPr/>
          </p:nvSpPr>
          <p:spPr>
            <a:xfrm>
              <a:off x="8074883" y="1748801"/>
              <a:ext cx="2379759" cy="261610"/>
            </a:xfrm>
            <a:prstGeom prst="rect">
              <a:avLst/>
            </a:prstGeom>
            <a:noFill/>
          </p:spPr>
          <p:txBody>
            <a:bodyPr wrap="square" rtlCol="0">
              <a:spAutoFit/>
            </a:bodyPr>
            <a:lstStyle/>
            <a:p>
              <a:r>
                <a:rPr lang="en-GB" sz="1050" dirty="0"/>
                <a:t>FirstName </a:t>
              </a:r>
              <a:r>
                <a:rPr lang="en-GB" sz="1050" dirty="0" err="1"/>
                <a:t>LastName</a:t>
              </a:r>
              <a:r>
                <a:rPr lang="en-GB" sz="1050" dirty="0"/>
                <a:t> - Nile</a:t>
              </a:r>
            </a:p>
          </p:txBody>
        </p:sp>
        <p:sp>
          <p:nvSpPr>
            <p:cNvPr id="32" name="TextBox 31">
              <a:extLst>
                <a:ext uri="{FF2B5EF4-FFF2-40B4-BE49-F238E27FC236}">
                  <a16:creationId xmlns:a16="http://schemas.microsoft.com/office/drawing/2014/main" id="{6047BA8A-B21A-DD19-F0F1-BA1C2E1BF52E}"/>
                </a:ext>
              </a:extLst>
            </p:cNvPr>
            <p:cNvSpPr txBox="1"/>
            <p:nvPr/>
          </p:nvSpPr>
          <p:spPr>
            <a:xfrm>
              <a:off x="8074883" y="2032151"/>
              <a:ext cx="2379759" cy="261610"/>
            </a:xfrm>
            <a:prstGeom prst="rect">
              <a:avLst/>
            </a:prstGeom>
            <a:noFill/>
          </p:spPr>
          <p:txBody>
            <a:bodyPr wrap="square" rtlCol="0">
              <a:spAutoFit/>
            </a:bodyPr>
            <a:lstStyle/>
            <a:p>
              <a:r>
                <a:rPr lang="en-GB" sz="1050" dirty="0"/>
                <a:t>FirstName </a:t>
              </a:r>
              <a:r>
                <a:rPr lang="en-GB" sz="1050" dirty="0" err="1"/>
                <a:t>LastName</a:t>
              </a:r>
              <a:r>
                <a:rPr lang="en-GB" sz="1050" dirty="0"/>
                <a:t> - Amazon</a:t>
              </a:r>
            </a:p>
          </p:txBody>
        </p:sp>
        <p:sp>
          <p:nvSpPr>
            <p:cNvPr id="33" name="TextBox 32">
              <a:extLst>
                <a:ext uri="{FF2B5EF4-FFF2-40B4-BE49-F238E27FC236}">
                  <a16:creationId xmlns:a16="http://schemas.microsoft.com/office/drawing/2014/main" id="{EFA20B9C-F75A-34CF-FEC5-739DF48D0EE6}"/>
                </a:ext>
              </a:extLst>
            </p:cNvPr>
            <p:cNvSpPr txBox="1"/>
            <p:nvPr/>
          </p:nvSpPr>
          <p:spPr>
            <a:xfrm>
              <a:off x="8074883" y="2626498"/>
              <a:ext cx="2379759" cy="261610"/>
            </a:xfrm>
            <a:prstGeom prst="rect">
              <a:avLst/>
            </a:prstGeom>
            <a:noFill/>
          </p:spPr>
          <p:txBody>
            <a:bodyPr wrap="square" rtlCol="0">
              <a:spAutoFit/>
            </a:bodyPr>
            <a:lstStyle/>
            <a:p>
              <a:r>
                <a:rPr lang="en-GB" sz="1050" dirty="0"/>
                <a:t>FirstName </a:t>
              </a:r>
              <a:r>
                <a:rPr lang="en-GB" sz="1050" dirty="0" err="1"/>
                <a:t>LastName</a:t>
              </a:r>
              <a:r>
                <a:rPr lang="en-GB" sz="1050" dirty="0"/>
                <a:t> - Amazon</a:t>
              </a:r>
            </a:p>
          </p:txBody>
        </p:sp>
        <p:sp>
          <p:nvSpPr>
            <p:cNvPr id="34" name="TextBox 33">
              <a:extLst>
                <a:ext uri="{FF2B5EF4-FFF2-40B4-BE49-F238E27FC236}">
                  <a16:creationId xmlns:a16="http://schemas.microsoft.com/office/drawing/2014/main" id="{784B3DCE-1041-45BE-F69E-70030CF88E86}"/>
                </a:ext>
              </a:extLst>
            </p:cNvPr>
            <p:cNvSpPr txBox="1"/>
            <p:nvPr/>
          </p:nvSpPr>
          <p:spPr>
            <a:xfrm>
              <a:off x="8074883" y="2313595"/>
              <a:ext cx="2379759" cy="261610"/>
            </a:xfrm>
            <a:prstGeom prst="rect">
              <a:avLst/>
            </a:prstGeom>
            <a:noFill/>
          </p:spPr>
          <p:txBody>
            <a:bodyPr wrap="square" rtlCol="0">
              <a:spAutoFit/>
            </a:bodyPr>
            <a:lstStyle/>
            <a:p>
              <a:r>
                <a:rPr lang="en-GB" sz="1050" dirty="0"/>
                <a:t>FirstName </a:t>
              </a:r>
              <a:r>
                <a:rPr lang="en-GB" sz="1050" dirty="0" err="1"/>
                <a:t>LastName</a:t>
              </a:r>
              <a:r>
                <a:rPr lang="en-GB" sz="1050" dirty="0"/>
                <a:t> - Amazon</a:t>
              </a:r>
            </a:p>
          </p:txBody>
        </p:sp>
      </p:grpSp>
      <p:sp>
        <p:nvSpPr>
          <p:cNvPr id="38" name="Rectangle: Rounded Corners 37">
            <a:extLst>
              <a:ext uri="{FF2B5EF4-FFF2-40B4-BE49-F238E27FC236}">
                <a16:creationId xmlns:a16="http://schemas.microsoft.com/office/drawing/2014/main" id="{06D51219-071D-D636-0AE2-2041A223A11B}"/>
              </a:ext>
            </a:extLst>
          </p:cNvPr>
          <p:cNvSpPr/>
          <p:nvPr/>
        </p:nvSpPr>
        <p:spPr>
          <a:xfrm>
            <a:off x="2091851" y="4665774"/>
            <a:ext cx="5879332" cy="971741"/>
          </a:xfrm>
          <a:prstGeom prst="roundRect">
            <a:avLst>
              <a:gd name="adj" fmla="val 4394"/>
            </a:avLst>
          </a:prstGeom>
          <a:solidFill>
            <a:schemeClr val="bg1">
              <a:alpha val="66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D813FDE0-4B9F-BE41-05C3-194F6D43091C}"/>
              </a:ext>
            </a:extLst>
          </p:cNvPr>
          <p:cNvGrpSpPr/>
          <p:nvPr/>
        </p:nvGrpSpPr>
        <p:grpSpPr>
          <a:xfrm>
            <a:off x="2558347" y="4757974"/>
            <a:ext cx="4934213" cy="277000"/>
            <a:chOff x="2276061" y="4234024"/>
            <a:chExt cx="4934213" cy="277000"/>
          </a:xfrm>
        </p:grpSpPr>
        <p:sp>
          <p:nvSpPr>
            <p:cNvPr id="10" name="TextBox 9">
              <a:extLst>
                <a:ext uri="{FF2B5EF4-FFF2-40B4-BE49-F238E27FC236}">
                  <a16:creationId xmlns:a16="http://schemas.microsoft.com/office/drawing/2014/main" id="{3D860894-7394-A33A-2253-B68AA48B722E}"/>
                </a:ext>
              </a:extLst>
            </p:cNvPr>
            <p:cNvSpPr txBox="1"/>
            <p:nvPr/>
          </p:nvSpPr>
          <p:spPr>
            <a:xfrm>
              <a:off x="3953818" y="4234024"/>
              <a:ext cx="1519364" cy="276999"/>
            </a:xfrm>
            <a:prstGeom prst="rect">
              <a:avLst/>
            </a:prstGeom>
            <a:noFill/>
          </p:spPr>
          <p:txBody>
            <a:bodyPr wrap="square" rtlCol="0">
              <a:spAutoFit/>
            </a:bodyPr>
            <a:lstStyle/>
            <a:p>
              <a:r>
                <a:rPr lang="en-GB" sz="1200" dirty="0"/>
                <a:t>Upload Parameters</a:t>
              </a:r>
            </a:p>
          </p:txBody>
        </p:sp>
        <p:sp>
          <p:nvSpPr>
            <p:cNvPr id="11" name="TextBox 10">
              <a:extLst>
                <a:ext uri="{FF2B5EF4-FFF2-40B4-BE49-F238E27FC236}">
                  <a16:creationId xmlns:a16="http://schemas.microsoft.com/office/drawing/2014/main" id="{2E8D0915-71BF-227E-EF19-1E98482B0171}"/>
                </a:ext>
              </a:extLst>
            </p:cNvPr>
            <p:cNvSpPr txBox="1"/>
            <p:nvPr/>
          </p:nvSpPr>
          <p:spPr>
            <a:xfrm>
              <a:off x="2276061" y="4234025"/>
              <a:ext cx="1404399" cy="276999"/>
            </a:xfrm>
            <a:prstGeom prst="rect">
              <a:avLst/>
            </a:prstGeom>
            <a:noFill/>
          </p:spPr>
          <p:txBody>
            <a:bodyPr wrap="square" rtlCol="0">
              <a:spAutoFit/>
            </a:bodyPr>
            <a:lstStyle/>
            <a:p>
              <a:r>
                <a:rPr lang="en-GB" sz="1200" dirty="0"/>
                <a:t>Extract Selection</a:t>
              </a:r>
            </a:p>
          </p:txBody>
        </p:sp>
        <p:sp>
          <p:nvSpPr>
            <p:cNvPr id="13" name="TextBox 12">
              <a:extLst>
                <a:ext uri="{FF2B5EF4-FFF2-40B4-BE49-F238E27FC236}">
                  <a16:creationId xmlns:a16="http://schemas.microsoft.com/office/drawing/2014/main" id="{982467D1-74C3-910D-57D6-764ABE6C4B63}"/>
                </a:ext>
              </a:extLst>
            </p:cNvPr>
            <p:cNvSpPr txBox="1"/>
            <p:nvPr/>
          </p:nvSpPr>
          <p:spPr>
            <a:xfrm>
              <a:off x="5593761" y="4234025"/>
              <a:ext cx="1616513" cy="276999"/>
            </a:xfrm>
            <a:prstGeom prst="rect">
              <a:avLst/>
            </a:prstGeom>
            <a:noFill/>
          </p:spPr>
          <p:txBody>
            <a:bodyPr wrap="square" rtlCol="0">
              <a:spAutoFit/>
            </a:bodyPr>
            <a:lstStyle/>
            <a:p>
              <a:r>
                <a:rPr lang="en-GB" sz="1200" dirty="0"/>
                <a:t>Compare Performance</a:t>
              </a:r>
            </a:p>
          </p:txBody>
        </p:sp>
      </p:grpSp>
    </p:spTree>
    <p:extLst>
      <p:ext uri="{BB962C8B-B14F-4D97-AF65-F5344CB8AC3E}">
        <p14:creationId xmlns:p14="http://schemas.microsoft.com/office/powerpoint/2010/main" val="1612094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C690E3-6D9E-12DB-25E0-652A84628BAA}"/>
              </a:ext>
            </a:extLst>
          </p:cNvPr>
          <p:cNvPicPr>
            <a:picLocks noChangeAspect="1"/>
          </p:cNvPicPr>
          <p:nvPr/>
        </p:nvPicPr>
        <p:blipFill rotWithShape="1">
          <a:blip r:embed="rId2"/>
          <a:srcRect b="3155"/>
          <a:stretch/>
        </p:blipFill>
        <p:spPr>
          <a:xfrm>
            <a:off x="1647240" y="672352"/>
            <a:ext cx="8897520" cy="5339342"/>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A1C0BB4D-EE6C-DF36-3B8C-D16C903BDE32}"/>
              </a:ext>
            </a:extLst>
          </p:cNvPr>
          <p:cNvSpPr txBox="1"/>
          <p:nvPr/>
        </p:nvSpPr>
        <p:spPr>
          <a:xfrm>
            <a:off x="4404220" y="1089897"/>
            <a:ext cx="5552263" cy="2339102"/>
          </a:xfrm>
          <a:prstGeom prst="rect">
            <a:avLst/>
          </a:prstGeom>
          <a:noFill/>
        </p:spPr>
        <p:txBody>
          <a:bodyPr wrap="square">
            <a:spAutoFit/>
          </a:bodyPr>
          <a:lstStyle/>
          <a:p>
            <a:pPr marL="0" marR="0" algn="just">
              <a:spcBef>
                <a:spcPts val="0"/>
              </a:spcBef>
            </a:pPr>
            <a:r>
              <a:rPr lang="en-GB" sz="900" b="1" kern="1800" dirty="0">
                <a:effectLst/>
                <a:latin typeface="+mj-lt"/>
                <a:ea typeface="Times New Roman" panose="02020603050405020304" pitchFamily="18" charset="0"/>
                <a:cs typeface="Times New Roman" panose="02020603050405020304" pitchFamily="18" charset="0"/>
              </a:rPr>
              <a:t>Mission &amp; Vision</a:t>
            </a:r>
            <a:endParaRPr lang="en-GB" sz="900" kern="100" dirty="0">
              <a:effectLst/>
              <a:latin typeface="+mj-lt"/>
              <a:ea typeface="Calibri" panose="020F0502020204030204" pitchFamily="34" charset="0"/>
              <a:cs typeface="Times New Roman" panose="02020603050405020304" pitchFamily="18" charset="0"/>
            </a:endParaRPr>
          </a:p>
          <a:p>
            <a:pPr marL="0" marR="0" algn="just">
              <a:spcBef>
                <a:spcPts val="0"/>
              </a:spcBef>
              <a:spcAft>
                <a:spcPts val="800"/>
              </a:spcAft>
            </a:pPr>
            <a:r>
              <a:rPr lang="en-GB" sz="900" kern="0" dirty="0">
                <a:effectLst/>
                <a:latin typeface="+mj-lt"/>
                <a:ea typeface="Times New Roman" panose="02020603050405020304" pitchFamily="18" charset="0"/>
                <a:cs typeface="Times New Roman" panose="02020603050405020304" pitchFamily="18" charset="0"/>
              </a:rPr>
              <a:t>The primary goal of the Community Earth System Model (CESM) project is to develop a state-of-the-art climate model and to use it to perform the best possible science to understand climate variability and global change. We will strive to build a CESM community of users who are interested in participating in this project.</a:t>
            </a:r>
            <a:endParaRPr lang="en-GB" sz="900" kern="100" dirty="0">
              <a:effectLst/>
              <a:latin typeface="+mj-lt"/>
              <a:ea typeface="Calibri" panose="020F0502020204030204" pitchFamily="34" charset="0"/>
              <a:cs typeface="Times New Roman" panose="02020603050405020304" pitchFamily="18" charset="0"/>
            </a:endParaRPr>
          </a:p>
          <a:p>
            <a:pPr marL="0" marR="0" algn="just">
              <a:spcBef>
                <a:spcPts val="0"/>
              </a:spcBef>
            </a:pPr>
            <a:r>
              <a:rPr lang="en-GB" sz="900" b="1" kern="1800" dirty="0">
                <a:latin typeface="+mj-lt"/>
                <a:cs typeface="Times New Roman" panose="02020603050405020304" pitchFamily="18" charset="0"/>
              </a:rPr>
              <a:t>Earth System </a:t>
            </a:r>
            <a:r>
              <a:rPr lang="en-GB" sz="900" b="1" kern="1800" dirty="0" err="1">
                <a:latin typeface="+mj-lt"/>
                <a:cs typeface="Times New Roman" panose="02020603050405020304" pitchFamily="18" charset="0"/>
              </a:rPr>
              <a:t>Modeling</a:t>
            </a:r>
            <a:r>
              <a:rPr lang="en-GB" sz="900" b="1" kern="1800" dirty="0">
                <a:latin typeface="+mj-lt"/>
                <a:cs typeface="Times New Roman" panose="02020603050405020304" pitchFamily="18" charset="0"/>
              </a:rPr>
              <a:t> Challenge</a:t>
            </a:r>
          </a:p>
          <a:p>
            <a:pPr marL="0" marR="0" algn="just">
              <a:spcBef>
                <a:spcPts val="0"/>
              </a:spcBef>
              <a:spcAft>
                <a:spcPts val="800"/>
              </a:spcAft>
            </a:pPr>
            <a:r>
              <a:rPr lang="en-GB" sz="900" kern="0" dirty="0">
                <a:effectLst/>
                <a:latin typeface="+mj-lt"/>
                <a:ea typeface="Times New Roman" panose="02020603050405020304" pitchFamily="18" charset="0"/>
                <a:cs typeface="Times New Roman" panose="02020603050405020304" pitchFamily="18" charset="0"/>
              </a:rPr>
              <a:t>Identify and model the physical, chemical, biological, and human components that govern the climate system; quantify the certainties and uncertainties in Earth-system feedbacks on timescales up to centuries and longer.</a:t>
            </a:r>
            <a:endParaRPr lang="en-GB" sz="900" kern="100" dirty="0">
              <a:effectLst/>
              <a:latin typeface="+mj-lt"/>
              <a:ea typeface="Calibri" panose="020F0502020204030204" pitchFamily="34" charset="0"/>
              <a:cs typeface="Times New Roman" panose="02020603050405020304" pitchFamily="18" charset="0"/>
            </a:endParaRPr>
          </a:p>
          <a:p>
            <a:pPr marL="0" marR="0" algn="just">
              <a:spcBef>
                <a:spcPts val="0"/>
              </a:spcBef>
              <a:spcAft>
                <a:spcPts val="800"/>
              </a:spcAft>
            </a:pPr>
            <a:r>
              <a:rPr lang="en-GB" sz="900" kern="0" dirty="0">
                <a:effectLst/>
                <a:latin typeface="+mj-lt"/>
                <a:ea typeface="Times New Roman" panose="02020603050405020304" pitchFamily="18" charset="0"/>
                <a:cs typeface="Times New Roman" panose="02020603050405020304" pitchFamily="18" charset="0"/>
              </a:rPr>
              <a:t>Reliable information on expected climate conditions and impacts is needed to better inform societal decisions. Climate variability and change is determined by the functioning of the Earth’s physical, chemical, biological, and human systems and the interactions among them. To further understand climate system </a:t>
            </a:r>
            <a:r>
              <a:rPr lang="en-GB" sz="900" kern="0" dirty="0" err="1">
                <a:effectLst/>
                <a:latin typeface="+mj-lt"/>
                <a:ea typeface="Times New Roman" panose="02020603050405020304" pitchFamily="18" charset="0"/>
                <a:cs typeface="Times New Roman" panose="02020603050405020304" pitchFamily="18" charset="0"/>
              </a:rPr>
              <a:t>behavior</a:t>
            </a:r>
            <a:r>
              <a:rPr lang="en-GB" sz="900" kern="0" dirty="0">
                <a:effectLst/>
                <a:latin typeface="+mj-lt"/>
                <a:ea typeface="Times New Roman" panose="02020603050405020304" pitchFamily="18" charset="0"/>
                <a:cs typeface="Times New Roman" panose="02020603050405020304" pitchFamily="18" charset="0"/>
              </a:rPr>
              <a:t>, it is critical to maintain CESM as a world-class, community-based, state-of-the science, and comprehensive Earth System Model.</a:t>
            </a:r>
            <a:endParaRPr lang="en-GB" sz="900" kern="100" dirty="0">
              <a:effectLst/>
              <a:latin typeface="+mj-lt"/>
              <a:ea typeface="Calibri" panose="020F0502020204030204" pitchFamily="34" charset="0"/>
              <a:cs typeface="Times New Roman" panose="02020603050405020304" pitchFamily="18" charset="0"/>
            </a:endParaRPr>
          </a:p>
          <a:p>
            <a:pPr marL="0" marR="0" algn="just">
              <a:spcBef>
                <a:spcPts val="0"/>
              </a:spcBef>
              <a:spcAft>
                <a:spcPts val="800"/>
              </a:spcAft>
            </a:pPr>
            <a:r>
              <a:rPr lang="en-GB" sz="900" kern="0" dirty="0">
                <a:effectLst/>
                <a:latin typeface="+mj-lt"/>
                <a:ea typeface="Times New Roman" panose="02020603050405020304" pitchFamily="18" charset="0"/>
                <a:cs typeface="Times New Roman" panose="02020603050405020304" pitchFamily="18" charset="0"/>
              </a:rPr>
              <a:t>This requirement depends on the translation of fundamental research on climate system processes into new and better parameterizations. It also necessitates the evaluation of model simulation </a:t>
            </a:r>
            <a:r>
              <a:rPr lang="en-GB" sz="900" kern="0" dirty="0" err="1">
                <a:effectLst/>
                <a:latin typeface="+mj-lt"/>
                <a:ea typeface="Times New Roman" panose="02020603050405020304" pitchFamily="18" charset="0"/>
                <a:cs typeface="Times New Roman" panose="02020603050405020304" pitchFamily="18" charset="0"/>
              </a:rPr>
              <a:t>behavior</a:t>
            </a:r>
            <a:r>
              <a:rPr lang="en-GB" sz="900" kern="0" dirty="0">
                <a:effectLst/>
                <a:latin typeface="+mj-lt"/>
                <a:ea typeface="Times New Roman" panose="02020603050405020304" pitchFamily="18" charset="0"/>
                <a:cs typeface="Times New Roman" panose="02020603050405020304" pitchFamily="18" charset="0"/>
              </a:rPr>
              <a:t> against process knowledge, observations and proxies from the distant past to the present.</a:t>
            </a:r>
            <a:endParaRPr lang="en-GB" sz="900" kern="100" dirty="0">
              <a:effectLst/>
              <a:latin typeface="+mj-lt"/>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966266FC-7F7F-ADDF-5FC6-C541EC3ACB0F}"/>
              </a:ext>
            </a:extLst>
          </p:cNvPr>
          <p:cNvPicPr>
            <a:picLocks noChangeAspect="1"/>
          </p:cNvPicPr>
          <p:nvPr/>
        </p:nvPicPr>
        <p:blipFill rotWithShape="1">
          <a:blip r:embed="rId3">
            <a:duotone>
              <a:prstClr val="black"/>
              <a:schemeClr val="accent1">
                <a:tint val="45000"/>
                <a:satMod val="400000"/>
              </a:schemeClr>
            </a:duotone>
            <a:alphaModFix amt="72000"/>
            <a:extLst>
              <a:ext uri="{BEBA8EAE-BF5A-486C-A8C5-ECC9F3942E4B}">
                <a14:imgProps xmlns:a14="http://schemas.microsoft.com/office/drawing/2010/main">
                  <a14:imgLayer r:embed="rId4">
                    <a14:imgEffect>
                      <a14:brightnessContrast bright="40000" contrast="40000"/>
                    </a14:imgEffect>
                  </a14:imgLayer>
                </a14:imgProps>
              </a:ext>
            </a:extLst>
          </a:blip>
          <a:srcRect t="54204"/>
          <a:stretch/>
        </p:blipFill>
        <p:spPr>
          <a:xfrm>
            <a:off x="1647240" y="5408578"/>
            <a:ext cx="8897520" cy="603115"/>
          </a:xfrm>
          <a:prstGeom prst="rect">
            <a:avLst/>
          </a:prstGeom>
        </p:spPr>
      </p:pic>
      <p:sp>
        <p:nvSpPr>
          <p:cNvPr id="9" name="TextBox 8">
            <a:extLst>
              <a:ext uri="{FF2B5EF4-FFF2-40B4-BE49-F238E27FC236}">
                <a16:creationId xmlns:a16="http://schemas.microsoft.com/office/drawing/2014/main" id="{BDA30976-59BA-B41C-1657-53BAAB9D0B89}"/>
              </a:ext>
            </a:extLst>
          </p:cNvPr>
          <p:cNvSpPr txBox="1"/>
          <p:nvPr/>
        </p:nvSpPr>
        <p:spPr>
          <a:xfrm>
            <a:off x="2232721" y="3429000"/>
            <a:ext cx="7723762" cy="1815882"/>
          </a:xfrm>
          <a:prstGeom prst="rect">
            <a:avLst/>
          </a:prstGeom>
          <a:noFill/>
        </p:spPr>
        <p:txBody>
          <a:bodyPr wrap="square" rtlCol="0">
            <a:spAutoFit/>
          </a:bodyPr>
          <a:lstStyle/>
          <a:p>
            <a:pPr marL="0" marR="0" algn="just">
              <a:spcBef>
                <a:spcPts val="0"/>
              </a:spcBef>
              <a:spcAft>
                <a:spcPts val="800"/>
              </a:spcAft>
            </a:pPr>
            <a:r>
              <a:rPr lang="en-GB" sz="900" b="1" kern="0" dirty="0">
                <a:effectLst/>
                <a:latin typeface="+mj-lt"/>
                <a:ea typeface="Times New Roman" panose="02020603050405020304" pitchFamily="18" charset="0"/>
                <a:cs typeface="Times New Roman" panose="02020603050405020304" pitchFamily="18" charset="0"/>
              </a:rPr>
              <a:t>Objectives</a:t>
            </a:r>
            <a:endParaRPr lang="en-GB" sz="900" kern="100" dirty="0">
              <a:effectLst/>
              <a:latin typeface="+mj-lt"/>
              <a:ea typeface="Calibri" panose="020F0502020204030204" pitchFamily="34" charset="0"/>
              <a:cs typeface="Times New Roman" panose="02020603050405020304" pitchFamily="18" charset="0"/>
            </a:endParaRPr>
          </a:p>
          <a:p>
            <a:pPr marL="342900" marR="0" lvl="0" indent="-174625" algn="just">
              <a:spcBef>
                <a:spcPts val="0"/>
              </a:spcBef>
              <a:spcAft>
                <a:spcPts val="800"/>
              </a:spcAft>
              <a:buSzPts val="1000"/>
              <a:buFont typeface="Wingdings" panose="05000000000000000000" pitchFamily="2" charset="2"/>
              <a:buChar char="§"/>
              <a:tabLst>
                <a:tab pos="457200" algn="l"/>
              </a:tabLst>
            </a:pPr>
            <a:r>
              <a:rPr lang="en-GB" sz="900" kern="0" dirty="0">
                <a:effectLst/>
                <a:latin typeface="+mj-lt"/>
                <a:ea typeface="Times New Roman" panose="02020603050405020304" pitchFamily="18" charset="0"/>
                <a:cs typeface="Times New Roman" panose="02020603050405020304" pitchFamily="18" charset="0"/>
              </a:rPr>
              <a:t>Enhance capability for Earth system </a:t>
            </a:r>
            <a:r>
              <a:rPr lang="en-GB" sz="900" kern="0" dirty="0" err="1">
                <a:effectLst/>
                <a:latin typeface="+mj-lt"/>
                <a:ea typeface="Times New Roman" panose="02020603050405020304" pitchFamily="18" charset="0"/>
                <a:cs typeface="Times New Roman" panose="02020603050405020304" pitchFamily="18" charset="0"/>
              </a:rPr>
              <a:t>modeling</a:t>
            </a:r>
            <a:r>
              <a:rPr lang="en-GB" sz="900" kern="0" dirty="0">
                <a:effectLst/>
                <a:latin typeface="+mj-lt"/>
                <a:ea typeface="Times New Roman" panose="02020603050405020304" pitchFamily="18" charset="0"/>
                <a:cs typeface="Times New Roman" panose="02020603050405020304" pitchFamily="18" charset="0"/>
              </a:rPr>
              <a:t> of the physical climate system coupled with chemistry, biogeochemistry, biology and human systems.</a:t>
            </a:r>
            <a:endParaRPr lang="en-GB" sz="900" kern="100" dirty="0">
              <a:effectLst/>
              <a:latin typeface="+mj-lt"/>
              <a:ea typeface="Calibri" panose="020F0502020204030204" pitchFamily="34" charset="0"/>
              <a:cs typeface="Times New Roman" panose="02020603050405020304" pitchFamily="18" charset="0"/>
            </a:endParaRPr>
          </a:p>
          <a:p>
            <a:pPr marL="342900" marR="0" lvl="0" indent="-174625" algn="just">
              <a:spcBef>
                <a:spcPts val="0"/>
              </a:spcBef>
              <a:spcAft>
                <a:spcPts val="800"/>
              </a:spcAft>
              <a:buSzPts val="1000"/>
              <a:buFont typeface="Wingdings" panose="05000000000000000000" pitchFamily="2" charset="2"/>
              <a:buChar char="§"/>
              <a:tabLst>
                <a:tab pos="457200" algn="l"/>
              </a:tabLst>
            </a:pPr>
            <a:r>
              <a:rPr lang="en-GB" sz="900" kern="0" dirty="0">
                <a:effectLst/>
                <a:latin typeface="+mj-lt"/>
                <a:ea typeface="Times New Roman" panose="02020603050405020304" pitchFamily="18" charset="0"/>
                <a:cs typeface="Times New Roman" panose="02020603050405020304" pitchFamily="18" charset="0"/>
              </a:rPr>
              <a:t>Improve model representation of Earth system processes through the incorporation of new components, parameterizations and dynamical cores.</a:t>
            </a:r>
            <a:endParaRPr lang="en-GB" sz="900" kern="100" dirty="0">
              <a:effectLst/>
              <a:latin typeface="+mj-lt"/>
              <a:ea typeface="Calibri" panose="020F0502020204030204" pitchFamily="34" charset="0"/>
              <a:cs typeface="Times New Roman" panose="02020603050405020304" pitchFamily="18" charset="0"/>
            </a:endParaRPr>
          </a:p>
          <a:p>
            <a:pPr marL="342900" marR="0" lvl="0" indent="-174625" algn="just">
              <a:spcBef>
                <a:spcPts val="0"/>
              </a:spcBef>
              <a:spcAft>
                <a:spcPts val="800"/>
              </a:spcAft>
              <a:buSzPts val="1000"/>
              <a:buFont typeface="Wingdings" panose="05000000000000000000" pitchFamily="2" charset="2"/>
              <a:buChar char="§"/>
              <a:tabLst>
                <a:tab pos="457200" algn="l"/>
              </a:tabLst>
            </a:pPr>
            <a:r>
              <a:rPr lang="en-GB" sz="900" kern="0" dirty="0">
                <a:effectLst/>
                <a:latin typeface="+mj-lt"/>
                <a:ea typeface="Times New Roman" panose="02020603050405020304" pitchFamily="18" charset="0"/>
                <a:cs typeface="Times New Roman" panose="02020603050405020304" pitchFamily="18" charset="0"/>
              </a:rPr>
              <a:t>Use existing and new observations to test Earth system models at a process level and quantify the relative importance of different feedbacks.</a:t>
            </a:r>
            <a:endParaRPr lang="en-GB" sz="900" kern="100" dirty="0">
              <a:effectLst/>
              <a:latin typeface="+mj-lt"/>
              <a:ea typeface="Calibri" panose="020F0502020204030204" pitchFamily="34" charset="0"/>
              <a:cs typeface="Times New Roman" panose="02020603050405020304" pitchFamily="18" charset="0"/>
            </a:endParaRPr>
          </a:p>
          <a:p>
            <a:pPr marL="342900" marR="0" lvl="0" indent="-174625" algn="just">
              <a:spcBef>
                <a:spcPts val="0"/>
              </a:spcBef>
              <a:spcAft>
                <a:spcPts val="800"/>
              </a:spcAft>
              <a:buSzPts val="1000"/>
              <a:buFont typeface="Wingdings" panose="05000000000000000000" pitchFamily="2" charset="2"/>
              <a:buChar char="§"/>
              <a:tabLst>
                <a:tab pos="457200" algn="l"/>
              </a:tabLst>
            </a:pPr>
            <a:r>
              <a:rPr lang="en-GB" sz="900" kern="0" dirty="0">
                <a:effectLst/>
                <a:latin typeface="+mj-lt"/>
                <a:ea typeface="Times New Roman" panose="02020603050405020304" pitchFamily="18" charset="0"/>
                <a:cs typeface="Times New Roman" panose="02020603050405020304" pitchFamily="18" charset="0"/>
              </a:rPr>
              <a:t>Enable CESM community to conduct competitive climate research on a full range of computing platforms, through specific software developments and by hosting visitors and training tutorials.</a:t>
            </a:r>
            <a:endParaRPr lang="en-GB" sz="900" kern="100" dirty="0">
              <a:effectLst/>
              <a:latin typeface="+mj-lt"/>
              <a:ea typeface="Calibri" panose="020F0502020204030204" pitchFamily="34" charset="0"/>
              <a:cs typeface="Times New Roman" panose="02020603050405020304" pitchFamily="18" charset="0"/>
            </a:endParaRPr>
          </a:p>
          <a:p>
            <a:pPr marL="342900" marR="0" lvl="0" indent="-174625" algn="just">
              <a:spcBef>
                <a:spcPts val="0"/>
              </a:spcBef>
              <a:spcAft>
                <a:spcPts val="800"/>
              </a:spcAft>
              <a:buSzPts val="1000"/>
              <a:buFont typeface="Wingdings" panose="05000000000000000000" pitchFamily="2" charset="2"/>
              <a:buChar char="§"/>
              <a:tabLst>
                <a:tab pos="457200" algn="l"/>
              </a:tabLst>
            </a:pPr>
            <a:r>
              <a:rPr lang="en-GB" sz="900" kern="0" dirty="0">
                <a:effectLst/>
                <a:latin typeface="+mj-lt"/>
                <a:ea typeface="Times New Roman" panose="02020603050405020304" pitchFamily="18" charset="0"/>
                <a:cs typeface="Times New Roman" panose="02020603050405020304" pitchFamily="18" charset="0"/>
              </a:rPr>
              <a:t>Provide relevant datasets to the greater climate research community, accompanied by the collective knowledge gained from our experience.</a:t>
            </a:r>
            <a:endParaRPr lang="en-GB" sz="900" kern="100" dirty="0">
              <a:effectLst/>
              <a:latin typeface="+mj-lt"/>
              <a:ea typeface="Calibri" panose="020F0502020204030204" pitchFamily="34" charset="0"/>
              <a:cs typeface="Times New Roman" panose="02020603050405020304" pitchFamily="18" charset="0"/>
            </a:endParaRPr>
          </a:p>
          <a:p>
            <a:pPr marL="342900" marR="0" lvl="0" indent="-174625" algn="just">
              <a:spcBef>
                <a:spcPts val="0"/>
              </a:spcBef>
              <a:spcAft>
                <a:spcPts val="800"/>
              </a:spcAft>
              <a:buSzPts val="1000"/>
              <a:buFont typeface="Wingdings" panose="05000000000000000000" pitchFamily="2" charset="2"/>
              <a:buChar char="§"/>
              <a:tabLst>
                <a:tab pos="457200" algn="l"/>
              </a:tabLst>
            </a:pPr>
            <a:r>
              <a:rPr lang="en-GB" sz="900" kern="0" dirty="0">
                <a:effectLst/>
                <a:latin typeface="+mj-lt"/>
                <a:ea typeface="Times New Roman" panose="02020603050405020304" pitchFamily="18" charset="0"/>
                <a:cs typeface="Times New Roman" panose="02020603050405020304" pitchFamily="18" charset="0"/>
              </a:rPr>
              <a:t>Contribute knowledge to national and international assessments (e.g. IPCC).</a:t>
            </a:r>
            <a:endParaRPr lang="en-GB" sz="900" kern="100" dirty="0">
              <a:effectLst/>
              <a:latin typeface="+mj-lt"/>
              <a:ea typeface="Calibri" panose="020F0502020204030204" pitchFamily="34" charset="0"/>
              <a:cs typeface="Times New Roman" panose="02020603050405020304" pitchFamily="18" charset="0"/>
            </a:endParaRPr>
          </a:p>
        </p:txBody>
      </p:sp>
      <p:pic>
        <p:nvPicPr>
          <p:cNvPr id="15" name="Picture 14">
            <a:extLst>
              <a:ext uri="{FF2B5EF4-FFF2-40B4-BE49-F238E27FC236}">
                <a16:creationId xmlns:a16="http://schemas.microsoft.com/office/drawing/2014/main" id="{83FF609F-8668-240E-21B3-39BE43604A06}"/>
              </a:ext>
            </a:extLst>
          </p:cNvPr>
          <p:cNvPicPr>
            <a:picLocks noChangeAspect="1"/>
          </p:cNvPicPr>
          <p:nvPr/>
        </p:nvPicPr>
        <p:blipFill>
          <a:blip r:embed="rId5"/>
          <a:stretch>
            <a:fillRect/>
          </a:stretch>
        </p:blipFill>
        <p:spPr>
          <a:xfrm>
            <a:off x="2350065" y="1109308"/>
            <a:ext cx="1936812" cy="1553032"/>
          </a:xfrm>
          <a:prstGeom prst="rect">
            <a:avLst/>
          </a:prstGeom>
        </p:spPr>
      </p:pic>
    </p:spTree>
    <p:extLst>
      <p:ext uri="{BB962C8B-B14F-4D97-AF65-F5344CB8AC3E}">
        <p14:creationId xmlns:p14="http://schemas.microsoft.com/office/powerpoint/2010/main" val="5113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4318</TotalTime>
  <Words>689</Words>
  <Application>Microsoft Office PowerPoint</Application>
  <PresentationFormat>Widescreen</PresentationFormat>
  <Paragraphs>64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Nova</vt:lpstr>
      <vt:lpstr>Calibri</vt:lpstr>
      <vt:lpstr>Calibri Light</vt:lpstr>
      <vt:lpstr>Wingdings</vt:lpstr>
      <vt:lpstr>Office Theme</vt:lpstr>
      <vt:lpstr>PowerPoint Presentation</vt:lpstr>
      <vt:lpstr>PowerPoint Presentation</vt:lpstr>
      <vt:lpstr>PowerPoint Presentation</vt:lpstr>
      <vt:lpstr>PowerPoint Presentation</vt:lpstr>
      <vt:lpstr>Close Button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Celray CHAWANDA</dc:creator>
  <cp:lastModifiedBy>Celray CHAWANDA</cp:lastModifiedBy>
  <cp:revision>59</cp:revision>
  <dcterms:created xsi:type="dcterms:W3CDTF">2022-11-30T22:07:47Z</dcterms:created>
  <dcterms:modified xsi:type="dcterms:W3CDTF">2023-01-01T06:58:59Z</dcterms:modified>
</cp:coreProperties>
</file>