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Pacifico"/>
      <p:regular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Pacifico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fab2c24a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fab2c24a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fab2c24aa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fab2c24a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fab2c24a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fab2c24a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fab2c24aa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0fab2c24aa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fab2c24aa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0fab2c24aa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fab2c24aa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0fab2c24aa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fab2c24aa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0fab2c24aa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fab2c24aa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0fab2c24aa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0fab2c24aa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0fab2c24aa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0fab2c24aa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0fab2c24aa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fab2c24a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fab2c24a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0fab2c24aa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0fab2c24aa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0fab2c24aa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0fab2c24aa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fab2c24aa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0fab2c24aa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0fab2c24aa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0fab2c24aa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0fab2c24aa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0fab2c24aa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0fab2c24aa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0fab2c24aa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0fab2c24aa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0fab2c24aa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0fab2c24aa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0fab2c24aa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ab2c24aa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ab2c24aa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fab2c24a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fab2c24a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fab2c24a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fab2c24a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fab2c24a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fab2c24a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fab2c24a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fab2c24a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fab2c24a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fab2c24a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fab2c24a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fab2c24a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fab2c24a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fab2c24a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3.jpg"/><Relationship Id="rId7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8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18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1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1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6.jpg"/><Relationship Id="rId7" Type="http://schemas.openxmlformats.org/officeDocument/2006/relationships/image" Target="../media/image7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1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17.png"/><Relationship Id="rId7" Type="http://schemas.openxmlformats.org/officeDocument/2006/relationships/image" Target="../media/image15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16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5783" y="-5327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Round 1: The Film Round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45775" y="15993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Starring: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Well-respected films with terrible sequels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2800" y="1822675"/>
            <a:ext cx="569275" cy="56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6900" y="1822675"/>
            <a:ext cx="569275" cy="56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/>
        </p:nvSpPr>
        <p:spPr>
          <a:xfrm>
            <a:off x="514200" y="425775"/>
            <a:ext cx="6543900" cy="23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Question 6:</a:t>
            </a:r>
            <a:br>
              <a:rPr lang="en-GB" sz="3600"/>
            </a:br>
            <a:r>
              <a:rPr lang="en-GB" sz="2100"/>
              <a:t>Adapted from a novel by Bret Easten Ellis (original), IMDB describes the film as a “crime” movie, despite the possibility that the protagonist, Patrick Bateman, may have just imagined all of the killings that they had committed. </a:t>
            </a:r>
            <a:endParaRPr sz="2100"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1913" y="357650"/>
            <a:ext cx="451350" cy="45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1925" y="996350"/>
            <a:ext cx="451351" cy="4615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22"/>
          <p:cNvCxnSpPr/>
          <p:nvPr/>
        </p:nvCxnSpPr>
        <p:spPr>
          <a:xfrm>
            <a:off x="7058025" y="328600"/>
            <a:ext cx="23700" cy="261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" name="Google Shape;143;p22"/>
          <p:cNvSpPr txBox="1"/>
          <p:nvPr/>
        </p:nvSpPr>
        <p:spPr>
          <a:xfrm>
            <a:off x="7647125" y="408750"/>
            <a:ext cx="106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7.6</a:t>
            </a:r>
            <a:r>
              <a:rPr lang="en-GB"/>
              <a:t> -&gt; 3.8</a:t>
            </a:r>
            <a:endParaRPr/>
          </a:p>
        </p:txBody>
      </p:sp>
      <p:sp>
        <p:nvSpPr>
          <p:cNvPr id="144" name="Google Shape;144;p22"/>
          <p:cNvSpPr txBox="1"/>
          <p:nvPr/>
        </p:nvSpPr>
        <p:spPr>
          <a:xfrm>
            <a:off x="7583275" y="996350"/>
            <a:ext cx="11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85</a:t>
            </a:r>
            <a:r>
              <a:rPr lang="en-GB"/>
              <a:t>% -&gt; 18%</a:t>
            </a:r>
            <a:endParaRPr/>
          </a:p>
        </p:txBody>
      </p:sp>
      <p:sp>
        <p:nvSpPr>
          <p:cNvPr id="145" name="Google Shape;145;p22"/>
          <p:cNvSpPr txBox="1"/>
          <p:nvPr/>
        </p:nvSpPr>
        <p:spPr>
          <a:xfrm>
            <a:off x="7131925" y="1830875"/>
            <a:ext cx="1613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Total “Badness”: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105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/>
        </p:nvSpPr>
        <p:spPr>
          <a:xfrm>
            <a:off x="514200" y="425775"/>
            <a:ext cx="8115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Question 7: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1913" y="357650"/>
            <a:ext cx="451350" cy="45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1925" y="996350"/>
            <a:ext cx="451351" cy="4615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23"/>
          <p:cNvCxnSpPr/>
          <p:nvPr/>
        </p:nvCxnSpPr>
        <p:spPr>
          <a:xfrm>
            <a:off x="7058025" y="328600"/>
            <a:ext cx="23700" cy="261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" name="Google Shape;154;p23"/>
          <p:cNvSpPr txBox="1"/>
          <p:nvPr/>
        </p:nvSpPr>
        <p:spPr>
          <a:xfrm>
            <a:off x="7647125" y="408750"/>
            <a:ext cx="106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7.5</a:t>
            </a:r>
            <a:r>
              <a:rPr lang="en-GB"/>
              <a:t> -&gt; 3.8</a:t>
            </a:r>
            <a:endParaRPr/>
          </a:p>
        </p:txBody>
      </p:sp>
      <p:sp>
        <p:nvSpPr>
          <p:cNvPr id="155" name="Google Shape;155;p23"/>
          <p:cNvSpPr txBox="1"/>
          <p:nvPr/>
        </p:nvSpPr>
        <p:spPr>
          <a:xfrm>
            <a:off x="7583275" y="996350"/>
            <a:ext cx="116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84</a:t>
            </a:r>
            <a:r>
              <a:rPr lang="en-GB"/>
              <a:t>% -&gt; 16%</a:t>
            </a:r>
            <a:endParaRPr/>
          </a:p>
        </p:txBody>
      </p:sp>
      <p:sp>
        <p:nvSpPr>
          <p:cNvPr id="156" name="Google Shape;156;p23"/>
          <p:cNvSpPr txBox="1"/>
          <p:nvPr/>
        </p:nvSpPr>
        <p:spPr>
          <a:xfrm>
            <a:off x="7131925" y="1830875"/>
            <a:ext cx="1613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Total “Badness”: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105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90500" y="643900"/>
            <a:ext cx="3867501" cy="217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/>
        </p:nvSpPr>
        <p:spPr>
          <a:xfrm>
            <a:off x="463925" y="408750"/>
            <a:ext cx="65439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Question 8:</a:t>
            </a:r>
            <a:br>
              <a:rPr lang="en-GB" sz="3600"/>
            </a:br>
            <a:r>
              <a:rPr lang="en-GB" sz="2800"/>
              <a:t>The Washington Post described it as </a:t>
            </a:r>
            <a:r>
              <a:rPr i="1" lang="en-GB" sz="2800"/>
              <a:t>"More sluggish than a funeral barge, cheaper than a sale at Kmart, it's a nerd, it's a shame, it's &lt;REDACTED&gt;"</a:t>
            </a:r>
            <a:endParaRPr i="1" sz="2800"/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1913" y="357650"/>
            <a:ext cx="451350" cy="45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1925" y="996350"/>
            <a:ext cx="451351" cy="4615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24"/>
          <p:cNvCxnSpPr/>
          <p:nvPr/>
        </p:nvCxnSpPr>
        <p:spPr>
          <a:xfrm>
            <a:off x="7058025" y="328600"/>
            <a:ext cx="23700" cy="261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4"/>
          <p:cNvSpPr txBox="1"/>
          <p:nvPr/>
        </p:nvSpPr>
        <p:spPr>
          <a:xfrm>
            <a:off x="7647125" y="408750"/>
            <a:ext cx="106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7.3</a:t>
            </a:r>
            <a:r>
              <a:rPr lang="en-GB"/>
              <a:t> -&gt; 3.7</a:t>
            </a:r>
            <a:endParaRPr/>
          </a:p>
        </p:txBody>
      </p:sp>
      <p:sp>
        <p:nvSpPr>
          <p:cNvPr id="167" name="Google Shape;167;p24"/>
          <p:cNvSpPr txBox="1"/>
          <p:nvPr/>
        </p:nvSpPr>
        <p:spPr>
          <a:xfrm>
            <a:off x="7583275" y="996350"/>
            <a:ext cx="116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86</a:t>
            </a:r>
            <a:r>
              <a:rPr lang="en-GB"/>
              <a:t>% -&gt; 16%</a:t>
            </a:r>
            <a:endParaRPr/>
          </a:p>
        </p:txBody>
      </p:sp>
      <p:sp>
        <p:nvSpPr>
          <p:cNvPr id="168" name="Google Shape;168;p24"/>
          <p:cNvSpPr txBox="1"/>
          <p:nvPr/>
        </p:nvSpPr>
        <p:spPr>
          <a:xfrm>
            <a:off x="7131925" y="1830875"/>
            <a:ext cx="1613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Total “Badness”: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106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/>
        </p:nvSpPr>
        <p:spPr>
          <a:xfrm>
            <a:off x="514200" y="425775"/>
            <a:ext cx="8115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Question 9:</a:t>
            </a:r>
            <a:endParaRPr sz="3600"/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1913" y="357650"/>
            <a:ext cx="451350" cy="45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1925" y="996350"/>
            <a:ext cx="451351" cy="4615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p25"/>
          <p:cNvCxnSpPr/>
          <p:nvPr/>
        </p:nvCxnSpPr>
        <p:spPr>
          <a:xfrm>
            <a:off x="7058025" y="328600"/>
            <a:ext cx="23700" cy="261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" name="Google Shape;177;p25"/>
          <p:cNvSpPr txBox="1"/>
          <p:nvPr/>
        </p:nvSpPr>
        <p:spPr>
          <a:xfrm>
            <a:off x="7647125" y="408750"/>
            <a:ext cx="106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8.0</a:t>
            </a:r>
            <a:r>
              <a:rPr lang="en-GB"/>
              <a:t> -&gt; 3.8</a:t>
            </a:r>
            <a:endParaRPr/>
          </a:p>
        </p:txBody>
      </p:sp>
      <p:sp>
        <p:nvSpPr>
          <p:cNvPr id="178" name="Google Shape;178;p25"/>
          <p:cNvSpPr txBox="1"/>
          <p:nvPr/>
        </p:nvSpPr>
        <p:spPr>
          <a:xfrm>
            <a:off x="7583275" y="996350"/>
            <a:ext cx="116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87</a:t>
            </a:r>
            <a:r>
              <a:rPr lang="en-GB"/>
              <a:t>% -&gt; 12%</a:t>
            </a: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7131925" y="1830875"/>
            <a:ext cx="1613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Total “Badness”: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117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22050" y="996350"/>
            <a:ext cx="3563425" cy="180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125" y="482288"/>
            <a:ext cx="7924800" cy="40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/>
        </p:nvSpPr>
        <p:spPr>
          <a:xfrm>
            <a:off x="514200" y="425775"/>
            <a:ext cx="65676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Question 10:</a:t>
            </a:r>
            <a:br>
              <a:rPr lang="en-GB" sz="3600"/>
            </a:br>
            <a:r>
              <a:rPr lang="en-GB" sz="2700"/>
              <a:t>This film (sequel) (in-)famously features a scene where Michael Caine &amp; company electrocute a shark, causing it to leap out of the ocean and roar like a lion.</a:t>
            </a:r>
            <a:endParaRPr sz="2700"/>
          </a:p>
        </p:txBody>
      </p:sp>
      <p:pic>
        <p:nvPicPr>
          <p:cNvPr id="193" name="Google Shape;19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1913" y="357650"/>
            <a:ext cx="451350" cy="45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1925" y="996350"/>
            <a:ext cx="451351" cy="4615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5" name="Google Shape;195;p27"/>
          <p:cNvCxnSpPr/>
          <p:nvPr/>
        </p:nvCxnSpPr>
        <p:spPr>
          <a:xfrm>
            <a:off x="7058025" y="328600"/>
            <a:ext cx="23700" cy="261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" name="Google Shape;196;p27"/>
          <p:cNvSpPr txBox="1"/>
          <p:nvPr/>
        </p:nvSpPr>
        <p:spPr>
          <a:xfrm>
            <a:off x="7647125" y="408750"/>
            <a:ext cx="106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8.0</a:t>
            </a:r>
            <a:r>
              <a:rPr lang="en-GB"/>
              <a:t> -&gt; 3.0</a:t>
            </a:r>
            <a:endParaRPr/>
          </a:p>
        </p:txBody>
      </p:sp>
      <p:sp>
        <p:nvSpPr>
          <p:cNvPr id="197" name="Google Shape;197;p27"/>
          <p:cNvSpPr txBox="1"/>
          <p:nvPr/>
        </p:nvSpPr>
        <p:spPr>
          <a:xfrm>
            <a:off x="7583275" y="996350"/>
            <a:ext cx="116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90</a:t>
            </a:r>
            <a:r>
              <a:rPr lang="en-GB"/>
              <a:t>% -&gt; 15%</a:t>
            </a:r>
            <a:endParaRPr/>
          </a:p>
        </p:txBody>
      </p:sp>
      <p:sp>
        <p:nvSpPr>
          <p:cNvPr id="198" name="Google Shape;198;p27"/>
          <p:cNvSpPr txBox="1"/>
          <p:nvPr/>
        </p:nvSpPr>
        <p:spPr>
          <a:xfrm>
            <a:off x="7131925" y="1830875"/>
            <a:ext cx="1613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Total “Badness”: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125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550" y="152400"/>
            <a:ext cx="8499874" cy="282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/>
        </p:nvSpPr>
        <p:spPr>
          <a:xfrm>
            <a:off x="275775" y="885625"/>
            <a:ext cx="8115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ACT 2</a:t>
            </a:r>
            <a:endParaRPr sz="36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The Answers</a:t>
            </a:r>
            <a:endParaRPr sz="3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/>
        </p:nvSpPr>
        <p:spPr>
          <a:xfrm>
            <a:off x="514200" y="425775"/>
            <a:ext cx="64158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Question 1:</a:t>
            </a:r>
            <a:endParaRPr sz="3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This film (sequel) was dedicated to the cast members  John Belushi, Cab Calloway, and John Candy, who passed away since the release of the original film.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pic>
        <p:nvPicPr>
          <p:cNvPr id="214" name="Google Shape;21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1913" y="357650"/>
            <a:ext cx="451350" cy="45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1925" y="996350"/>
            <a:ext cx="451351" cy="4615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" name="Google Shape;216;p30"/>
          <p:cNvCxnSpPr/>
          <p:nvPr/>
        </p:nvCxnSpPr>
        <p:spPr>
          <a:xfrm>
            <a:off x="7058025" y="328600"/>
            <a:ext cx="23700" cy="261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" name="Google Shape;217;p30"/>
          <p:cNvSpPr txBox="1"/>
          <p:nvPr/>
        </p:nvSpPr>
        <p:spPr>
          <a:xfrm>
            <a:off x="7647125" y="408750"/>
            <a:ext cx="106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7.9 -&gt; 4.9</a:t>
            </a:r>
            <a:endParaRPr/>
          </a:p>
        </p:txBody>
      </p:sp>
      <p:sp>
        <p:nvSpPr>
          <p:cNvPr id="218" name="Google Shape;218;p30"/>
          <p:cNvSpPr txBox="1"/>
          <p:nvPr/>
        </p:nvSpPr>
        <p:spPr>
          <a:xfrm>
            <a:off x="7583275" y="996350"/>
            <a:ext cx="116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92% -&gt; 37%</a:t>
            </a:r>
            <a:endParaRPr/>
          </a:p>
        </p:txBody>
      </p:sp>
      <p:sp>
        <p:nvSpPr>
          <p:cNvPr id="219" name="Google Shape;219;p30"/>
          <p:cNvSpPr txBox="1"/>
          <p:nvPr/>
        </p:nvSpPr>
        <p:spPr>
          <a:xfrm>
            <a:off x="7131925" y="1830875"/>
            <a:ext cx="1613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Total “Badness”: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942654">
            <a:off x="3132344" y="512261"/>
            <a:ext cx="2836210" cy="4262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1"/>
          <p:cNvSpPr txBox="1"/>
          <p:nvPr/>
        </p:nvSpPr>
        <p:spPr>
          <a:xfrm>
            <a:off x="514200" y="425775"/>
            <a:ext cx="3249600" cy="21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Question 2:</a:t>
            </a:r>
            <a:endParaRPr sz="3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This 1999 science-fiction film (original) features scenes presented as futuristic military propoganda with the phrase: “Would you like to know more?”</a:t>
            </a:r>
            <a:endParaRPr sz="4100"/>
          </a:p>
        </p:txBody>
      </p:sp>
      <p:pic>
        <p:nvPicPr>
          <p:cNvPr id="226" name="Google Shape;22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1913" y="357650"/>
            <a:ext cx="451350" cy="45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1925" y="996350"/>
            <a:ext cx="451351" cy="4615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8" name="Google Shape;228;p31"/>
          <p:cNvCxnSpPr/>
          <p:nvPr/>
        </p:nvCxnSpPr>
        <p:spPr>
          <a:xfrm>
            <a:off x="7058025" y="328600"/>
            <a:ext cx="23700" cy="261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9" name="Google Shape;229;p31"/>
          <p:cNvSpPr txBox="1"/>
          <p:nvPr/>
        </p:nvSpPr>
        <p:spPr>
          <a:xfrm>
            <a:off x="7647125" y="408750"/>
            <a:ext cx="106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7.2 -&gt; 3.6</a:t>
            </a:r>
            <a:endParaRPr/>
          </a:p>
        </p:txBody>
      </p:sp>
      <p:sp>
        <p:nvSpPr>
          <p:cNvPr id="230" name="Google Shape;230;p31"/>
          <p:cNvSpPr txBox="1"/>
          <p:nvPr/>
        </p:nvSpPr>
        <p:spPr>
          <a:xfrm>
            <a:off x="7583275" y="996350"/>
            <a:ext cx="116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70% -&gt; 12%</a:t>
            </a:r>
            <a:endParaRPr/>
          </a:p>
        </p:txBody>
      </p:sp>
      <p:sp>
        <p:nvSpPr>
          <p:cNvPr id="231" name="Google Shape;231;p31"/>
          <p:cNvSpPr txBox="1"/>
          <p:nvPr/>
        </p:nvSpPr>
        <p:spPr>
          <a:xfrm>
            <a:off x="7131925" y="1830875"/>
            <a:ext cx="1613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Total “Badness”: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94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08550" y="628725"/>
            <a:ext cx="3499275" cy="191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508911">
            <a:off x="3043908" y="457150"/>
            <a:ext cx="2814358" cy="422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45000" y="519450"/>
            <a:ext cx="81156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Director’s Note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This round is all about good films which have infamously not so good sequels.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Each question will give a clue </a:t>
            </a:r>
            <a:r>
              <a:rPr lang="en-GB" sz="1900"/>
              <a:t>towards either the original film or the terrible sequel - all you have to do is write down the name of the flim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Either the name of the original, the name of the sequel or the name of the franchise is acceptable.</a:t>
            </a:r>
            <a:endParaRPr sz="19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"/>
          <p:cNvSpPr txBox="1"/>
          <p:nvPr/>
        </p:nvSpPr>
        <p:spPr>
          <a:xfrm>
            <a:off x="514200" y="425775"/>
            <a:ext cx="65676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Question 3:</a:t>
            </a:r>
            <a:br>
              <a:rPr lang="en-GB" sz="3600"/>
            </a:br>
            <a:r>
              <a:rPr lang="en-GB" sz="2400"/>
              <a:t>Winner of the 2005 golden raspberry award for worst sequel, a common criticism of this film was the absence of the main character from the original, who was played by Jim Carrey.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pic>
        <p:nvPicPr>
          <p:cNvPr id="239" name="Google Shape;23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1913" y="357650"/>
            <a:ext cx="451350" cy="45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1925" y="996350"/>
            <a:ext cx="451351" cy="4615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1" name="Google Shape;241;p32"/>
          <p:cNvCxnSpPr/>
          <p:nvPr/>
        </p:nvCxnSpPr>
        <p:spPr>
          <a:xfrm>
            <a:off x="7058025" y="328600"/>
            <a:ext cx="23700" cy="261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" name="Google Shape;242;p32"/>
          <p:cNvSpPr txBox="1"/>
          <p:nvPr/>
        </p:nvSpPr>
        <p:spPr>
          <a:xfrm>
            <a:off x="7647125" y="408750"/>
            <a:ext cx="106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6.9 -&gt; 22</a:t>
            </a:r>
            <a:endParaRPr/>
          </a:p>
        </p:txBody>
      </p:sp>
      <p:sp>
        <p:nvSpPr>
          <p:cNvPr id="243" name="Google Shape;243;p32"/>
          <p:cNvSpPr txBox="1"/>
          <p:nvPr/>
        </p:nvSpPr>
        <p:spPr>
          <a:xfrm>
            <a:off x="7583275" y="996350"/>
            <a:ext cx="112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68% -&gt;16%</a:t>
            </a:r>
            <a:endParaRPr/>
          </a:p>
        </p:txBody>
      </p:sp>
      <p:sp>
        <p:nvSpPr>
          <p:cNvPr id="244" name="Google Shape;244;p32"/>
          <p:cNvSpPr txBox="1"/>
          <p:nvPr/>
        </p:nvSpPr>
        <p:spPr>
          <a:xfrm>
            <a:off x="7131925" y="1830875"/>
            <a:ext cx="1613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Total “Badness”: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99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218659">
            <a:off x="3129244" y="545980"/>
            <a:ext cx="2745555" cy="4051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3"/>
          <p:cNvSpPr txBox="1"/>
          <p:nvPr/>
        </p:nvSpPr>
        <p:spPr>
          <a:xfrm>
            <a:off x="514200" y="425775"/>
            <a:ext cx="65439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Question 4:</a:t>
            </a:r>
            <a:endParaRPr sz="3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Technically the 8th film in the franchise (confused cannon aside). The franchise was rebooted in 2007 and again in 2018, with the latest title released in 2021.</a:t>
            </a:r>
            <a:endParaRPr sz="2700"/>
          </a:p>
        </p:txBody>
      </p:sp>
      <p:pic>
        <p:nvPicPr>
          <p:cNvPr id="251" name="Google Shape;25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1913" y="357650"/>
            <a:ext cx="451350" cy="45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1925" y="996350"/>
            <a:ext cx="451351" cy="4615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3" name="Google Shape;253;p33"/>
          <p:cNvCxnSpPr/>
          <p:nvPr/>
        </p:nvCxnSpPr>
        <p:spPr>
          <a:xfrm>
            <a:off x="7058025" y="328600"/>
            <a:ext cx="23700" cy="261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4" name="Google Shape;254;p33"/>
          <p:cNvSpPr txBox="1"/>
          <p:nvPr/>
        </p:nvSpPr>
        <p:spPr>
          <a:xfrm>
            <a:off x="7647125" y="408750"/>
            <a:ext cx="106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7.7 -&gt; 4.0</a:t>
            </a:r>
            <a:endParaRPr/>
          </a:p>
        </p:txBody>
      </p:sp>
      <p:sp>
        <p:nvSpPr>
          <p:cNvPr id="255" name="Google Shape;255;p33"/>
          <p:cNvSpPr txBox="1"/>
          <p:nvPr/>
        </p:nvSpPr>
        <p:spPr>
          <a:xfrm>
            <a:off x="7583275" y="996350"/>
            <a:ext cx="11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89% -&gt; 25%</a:t>
            </a:r>
            <a:endParaRPr/>
          </a:p>
        </p:txBody>
      </p:sp>
      <p:sp>
        <p:nvSpPr>
          <p:cNvPr id="256" name="Google Shape;256;p33"/>
          <p:cNvSpPr txBox="1"/>
          <p:nvPr/>
        </p:nvSpPr>
        <p:spPr>
          <a:xfrm>
            <a:off x="7131925" y="1830875"/>
            <a:ext cx="1613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Total “Badness”: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101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67311">
            <a:off x="2909094" y="348290"/>
            <a:ext cx="2986245" cy="4446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 txBox="1"/>
          <p:nvPr/>
        </p:nvSpPr>
        <p:spPr>
          <a:xfrm>
            <a:off x="514200" y="425775"/>
            <a:ext cx="6543900" cy="3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Question 5:</a:t>
            </a:r>
            <a:endParaRPr sz="3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The Amazon Prime description of this film (sequel) is:</a:t>
            </a:r>
            <a:endParaRPr sz="2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100"/>
              <a:t>Omni Consumer Products are bent on creating Delta City to replace rotting Detroit. Since the inhabitants have no intention of leaving, the company employs a ruthless army to attack and harass them.</a:t>
            </a:r>
            <a:endParaRPr i="1"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pic>
        <p:nvPicPr>
          <p:cNvPr id="263" name="Google Shape;26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1913" y="357650"/>
            <a:ext cx="451350" cy="45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1925" y="996350"/>
            <a:ext cx="451351" cy="4615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5" name="Google Shape;265;p34"/>
          <p:cNvCxnSpPr/>
          <p:nvPr/>
        </p:nvCxnSpPr>
        <p:spPr>
          <a:xfrm>
            <a:off x="7058025" y="328600"/>
            <a:ext cx="23700" cy="261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6" name="Google Shape;266;p34"/>
          <p:cNvSpPr txBox="1"/>
          <p:nvPr/>
        </p:nvSpPr>
        <p:spPr>
          <a:xfrm>
            <a:off x="7647125" y="408750"/>
            <a:ext cx="106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7.6 -&gt; 4.1</a:t>
            </a:r>
            <a:endParaRPr/>
          </a:p>
        </p:txBody>
      </p:sp>
      <p:sp>
        <p:nvSpPr>
          <p:cNvPr id="267" name="Google Shape;267;p34"/>
          <p:cNvSpPr txBox="1"/>
          <p:nvPr/>
        </p:nvSpPr>
        <p:spPr>
          <a:xfrm>
            <a:off x="7583275" y="996350"/>
            <a:ext cx="127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84% -&gt; 15%</a:t>
            </a:r>
            <a:endParaRPr/>
          </a:p>
        </p:txBody>
      </p:sp>
      <p:sp>
        <p:nvSpPr>
          <p:cNvPr id="268" name="Google Shape;268;p34"/>
          <p:cNvSpPr txBox="1"/>
          <p:nvPr/>
        </p:nvSpPr>
        <p:spPr>
          <a:xfrm>
            <a:off x="7131925" y="1830875"/>
            <a:ext cx="1613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Total “Badness”: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104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9" name="Google Shape;269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06199">
            <a:off x="3137608" y="416232"/>
            <a:ext cx="2868800" cy="4311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"/>
          <p:cNvSpPr txBox="1"/>
          <p:nvPr/>
        </p:nvSpPr>
        <p:spPr>
          <a:xfrm>
            <a:off x="514200" y="425775"/>
            <a:ext cx="65439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Question 6:</a:t>
            </a:r>
            <a:br>
              <a:rPr lang="en-GB" sz="3600"/>
            </a:br>
            <a:r>
              <a:rPr lang="en-GB" sz="2400"/>
              <a:t>Adapted from a novel by Bret Easten Ellis (original), IMDB describes the film as a “crime” movie, despite the possibility that the protagonist may have just imagined all of the killings that they had committed. </a:t>
            </a:r>
            <a:endParaRPr sz="2400"/>
          </a:p>
        </p:txBody>
      </p:sp>
      <p:pic>
        <p:nvPicPr>
          <p:cNvPr id="275" name="Google Shape;27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1913" y="357650"/>
            <a:ext cx="451350" cy="45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1925" y="996350"/>
            <a:ext cx="451351" cy="4615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7" name="Google Shape;277;p35"/>
          <p:cNvCxnSpPr/>
          <p:nvPr/>
        </p:nvCxnSpPr>
        <p:spPr>
          <a:xfrm>
            <a:off x="7058025" y="328600"/>
            <a:ext cx="23700" cy="261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8" name="Google Shape;278;p35"/>
          <p:cNvSpPr txBox="1"/>
          <p:nvPr/>
        </p:nvSpPr>
        <p:spPr>
          <a:xfrm>
            <a:off x="7647125" y="408750"/>
            <a:ext cx="106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7.6 -&gt; 3.8</a:t>
            </a:r>
            <a:endParaRPr/>
          </a:p>
        </p:txBody>
      </p:sp>
      <p:sp>
        <p:nvSpPr>
          <p:cNvPr id="279" name="Google Shape;279;p35"/>
          <p:cNvSpPr txBox="1"/>
          <p:nvPr/>
        </p:nvSpPr>
        <p:spPr>
          <a:xfrm>
            <a:off x="7583275" y="996350"/>
            <a:ext cx="11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85% -&gt; 18%</a:t>
            </a:r>
            <a:endParaRPr/>
          </a:p>
        </p:txBody>
      </p:sp>
      <p:sp>
        <p:nvSpPr>
          <p:cNvPr id="280" name="Google Shape;280;p35"/>
          <p:cNvSpPr txBox="1"/>
          <p:nvPr/>
        </p:nvSpPr>
        <p:spPr>
          <a:xfrm>
            <a:off x="7131925" y="1830875"/>
            <a:ext cx="1613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Total “Badness”: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105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1" name="Google Shape;281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881089">
            <a:off x="2836681" y="379638"/>
            <a:ext cx="2811364" cy="4179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6"/>
          <p:cNvSpPr txBox="1"/>
          <p:nvPr/>
        </p:nvSpPr>
        <p:spPr>
          <a:xfrm>
            <a:off x="514200" y="425775"/>
            <a:ext cx="8115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Question 7: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pic>
        <p:nvPicPr>
          <p:cNvPr id="287" name="Google Shape;28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1913" y="357650"/>
            <a:ext cx="451350" cy="45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1925" y="996350"/>
            <a:ext cx="451351" cy="4615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9" name="Google Shape;289;p36"/>
          <p:cNvCxnSpPr/>
          <p:nvPr/>
        </p:nvCxnSpPr>
        <p:spPr>
          <a:xfrm>
            <a:off x="7058025" y="328600"/>
            <a:ext cx="23700" cy="261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0" name="Google Shape;290;p36"/>
          <p:cNvSpPr txBox="1"/>
          <p:nvPr/>
        </p:nvSpPr>
        <p:spPr>
          <a:xfrm>
            <a:off x="7647125" y="408750"/>
            <a:ext cx="106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7.5 -&gt; 3.8</a:t>
            </a:r>
            <a:endParaRPr/>
          </a:p>
        </p:txBody>
      </p:sp>
      <p:sp>
        <p:nvSpPr>
          <p:cNvPr id="291" name="Google Shape;291;p36"/>
          <p:cNvSpPr txBox="1"/>
          <p:nvPr/>
        </p:nvSpPr>
        <p:spPr>
          <a:xfrm>
            <a:off x="7583275" y="996350"/>
            <a:ext cx="116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84% -&gt; 16%</a:t>
            </a:r>
            <a:endParaRPr/>
          </a:p>
        </p:txBody>
      </p:sp>
      <p:sp>
        <p:nvSpPr>
          <p:cNvPr id="292" name="Google Shape;292;p36"/>
          <p:cNvSpPr txBox="1"/>
          <p:nvPr/>
        </p:nvSpPr>
        <p:spPr>
          <a:xfrm>
            <a:off x="7131925" y="1830875"/>
            <a:ext cx="1613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Total “Badness”: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105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3" name="Google Shape;293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90500" y="643900"/>
            <a:ext cx="3867501" cy="217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945635">
            <a:off x="3120348" y="450069"/>
            <a:ext cx="2849556" cy="4243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7"/>
          <p:cNvSpPr txBox="1"/>
          <p:nvPr/>
        </p:nvSpPr>
        <p:spPr>
          <a:xfrm>
            <a:off x="463925" y="408750"/>
            <a:ext cx="65439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Question 8:</a:t>
            </a:r>
            <a:br>
              <a:rPr lang="en-GB" sz="3600"/>
            </a:br>
            <a:r>
              <a:rPr lang="en-GB" sz="2800"/>
              <a:t>The Washington Post described it as </a:t>
            </a:r>
            <a:r>
              <a:rPr i="1" lang="en-GB" sz="2800"/>
              <a:t>"More sluggish than a funeral barge, cheaper than a sale at Kmart, it's a nerd, it's a shame, it's &lt;REDACTED&gt;"</a:t>
            </a:r>
            <a:endParaRPr i="1" sz="2800"/>
          </a:p>
        </p:txBody>
      </p:sp>
      <p:pic>
        <p:nvPicPr>
          <p:cNvPr id="300" name="Google Shape;30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1913" y="357650"/>
            <a:ext cx="451350" cy="45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1925" y="996350"/>
            <a:ext cx="451351" cy="4615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2" name="Google Shape;302;p37"/>
          <p:cNvCxnSpPr/>
          <p:nvPr/>
        </p:nvCxnSpPr>
        <p:spPr>
          <a:xfrm>
            <a:off x="7058025" y="328600"/>
            <a:ext cx="23700" cy="261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3" name="Google Shape;303;p37"/>
          <p:cNvSpPr txBox="1"/>
          <p:nvPr/>
        </p:nvSpPr>
        <p:spPr>
          <a:xfrm>
            <a:off x="7647125" y="408750"/>
            <a:ext cx="106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7.3 -&gt; 3.7</a:t>
            </a:r>
            <a:endParaRPr/>
          </a:p>
        </p:txBody>
      </p:sp>
      <p:sp>
        <p:nvSpPr>
          <p:cNvPr id="304" name="Google Shape;304;p37"/>
          <p:cNvSpPr txBox="1"/>
          <p:nvPr/>
        </p:nvSpPr>
        <p:spPr>
          <a:xfrm>
            <a:off x="7583275" y="996350"/>
            <a:ext cx="116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86% -&gt; 16%</a:t>
            </a:r>
            <a:endParaRPr/>
          </a:p>
        </p:txBody>
      </p:sp>
      <p:sp>
        <p:nvSpPr>
          <p:cNvPr id="305" name="Google Shape;305;p37"/>
          <p:cNvSpPr txBox="1"/>
          <p:nvPr/>
        </p:nvSpPr>
        <p:spPr>
          <a:xfrm>
            <a:off x="7131925" y="1830875"/>
            <a:ext cx="1613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Total “Badness”: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106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6" name="Google Shape;306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154530">
            <a:off x="3277145" y="385137"/>
            <a:ext cx="2899638" cy="437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8"/>
          <p:cNvSpPr txBox="1"/>
          <p:nvPr/>
        </p:nvSpPr>
        <p:spPr>
          <a:xfrm>
            <a:off x="514200" y="425775"/>
            <a:ext cx="8115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Question 9:</a:t>
            </a:r>
            <a:endParaRPr sz="3600"/>
          </a:p>
        </p:txBody>
      </p:sp>
      <p:pic>
        <p:nvPicPr>
          <p:cNvPr id="312" name="Google Shape;31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1913" y="357650"/>
            <a:ext cx="451350" cy="45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1925" y="996350"/>
            <a:ext cx="451351" cy="4615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" name="Google Shape;314;p38"/>
          <p:cNvCxnSpPr/>
          <p:nvPr/>
        </p:nvCxnSpPr>
        <p:spPr>
          <a:xfrm>
            <a:off x="7058025" y="328600"/>
            <a:ext cx="23700" cy="261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5" name="Google Shape;315;p38"/>
          <p:cNvSpPr txBox="1"/>
          <p:nvPr/>
        </p:nvSpPr>
        <p:spPr>
          <a:xfrm>
            <a:off x="7647125" y="408750"/>
            <a:ext cx="106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8.0 -&gt; 3.8</a:t>
            </a:r>
            <a:endParaRPr/>
          </a:p>
        </p:txBody>
      </p:sp>
      <p:sp>
        <p:nvSpPr>
          <p:cNvPr id="316" name="Google Shape;316;p38"/>
          <p:cNvSpPr txBox="1"/>
          <p:nvPr/>
        </p:nvSpPr>
        <p:spPr>
          <a:xfrm>
            <a:off x="7583275" y="996350"/>
            <a:ext cx="116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87% -&gt; 12%</a:t>
            </a:r>
            <a:endParaRPr/>
          </a:p>
        </p:txBody>
      </p:sp>
      <p:sp>
        <p:nvSpPr>
          <p:cNvPr id="317" name="Google Shape;317;p38"/>
          <p:cNvSpPr txBox="1"/>
          <p:nvPr/>
        </p:nvSpPr>
        <p:spPr>
          <a:xfrm>
            <a:off x="7131925" y="1830875"/>
            <a:ext cx="1613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Total “Badness”: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117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8" name="Google Shape;318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22050" y="996350"/>
            <a:ext cx="3563425" cy="180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307681">
            <a:off x="3122050" y="171175"/>
            <a:ext cx="3140025" cy="46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9"/>
          <p:cNvSpPr txBox="1"/>
          <p:nvPr/>
        </p:nvSpPr>
        <p:spPr>
          <a:xfrm>
            <a:off x="514200" y="425775"/>
            <a:ext cx="65676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Question 10:</a:t>
            </a:r>
            <a:br>
              <a:rPr lang="en-GB" sz="3600"/>
            </a:br>
            <a:r>
              <a:rPr lang="en-GB" sz="2700"/>
              <a:t>This film (sequel) (in-)famously features a scene where Michael Caine &amp; company electrocute a shark, causing it to leap out of the ocean and roar like a lion.</a:t>
            </a:r>
            <a:endParaRPr sz="2700"/>
          </a:p>
        </p:txBody>
      </p:sp>
      <p:pic>
        <p:nvPicPr>
          <p:cNvPr id="325" name="Google Shape;32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1913" y="357650"/>
            <a:ext cx="451350" cy="45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1925" y="996350"/>
            <a:ext cx="451351" cy="4615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7" name="Google Shape;327;p39"/>
          <p:cNvCxnSpPr/>
          <p:nvPr/>
        </p:nvCxnSpPr>
        <p:spPr>
          <a:xfrm>
            <a:off x="7058025" y="328600"/>
            <a:ext cx="23700" cy="261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8" name="Google Shape;328;p39"/>
          <p:cNvSpPr txBox="1"/>
          <p:nvPr/>
        </p:nvSpPr>
        <p:spPr>
          <a:xfrm>
            <a:off x="7647125" y="408750"/>
            <a:ext cx="106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8.0 -&gt; 3.0</a:t>
            </a:r>
            <a:endParaRPr/>
          </a:p>
        </p:txBody>
      </p:sp>
      <p:sp>
        <p:nvSpPr>
          <p:cNvPr id="329" name="Google Shape;329;p39"/>
          <p:cNvSpPr txBox="1"/>
          <p:nvPr/>
        </p:nvSpPr>
        <p:spPr>
          <a:xfrm>
            <a:off x="7583275" y="996350"/>
            <a:ext cx="116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90% -&gt; 15%</a:t>
            </a:r>
            <a:endParaRPr/>
          </a:p>
        </p:txBody>
      </p:sp>
      <p:sp>
        <p:nvSpPr>
          <p:cNvPr id="330" name="Google Shape;330;p39"/>
          <p:cNvSpPr txBox="1"/>
          <p:nvPr/>
        </p:nvSpPr>
        <p:spPr>
          <a:xfrm>
            <a:off x="7131925" y="1830875"/>
            <a:ext cx="1613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Total “Badness”: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125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1" name="Google Shape;331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690894">
            <a:off x="3196845" y="413008"/>
            <a:ext cx="2750300" cy="431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0"/>
          <p:cNvSpPr txBox="1"/>
          <p:nvPr/>
        </p:nvSpPr>
        <p:spPr>
          <a:xfrm>
            <a:off x="514200" y="741850"/>
            <a:ext cx="81156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900">
                <a:latin typeface="Pacifico"/>
                <a:ea typeface="Pacifico"/>
                <a:cs typeface="Pacifico"/>
                <a:sym typeface="Pacifico"/>
              </a:rPr>
              <a:t>fin.</a:t>
            </a:r>
            <a:endParaRPr sz="6900"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337" name="Google Shape;337;p40"/>
          <p:cNvSpPr txBox="1"/>
          <p:nvPr/>
        </p:nvSpPr>
        <p:spPr>
          <a:xfrm>
            <a:off x="6699875" y="2571750"/>
            <a:ext cx="813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Bad sequels will return…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275775" y="885625"/>
            <a:ext cx="8115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ACT 1</a:t>
            </a:r>
            <a:endParaRPr sz="36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The Questions</a:t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514200" y="425775"/>
            <a:ext cx="8115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Question :</a:t>
            </a:r>
            <a:endParaRPr sz="3600"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1913" y="357650"/>
            <a:ext cx="451350" cy="45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1925" y="996350"/>
            <a:ext cx="451351" cy="4615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6"/>
          <p:cNvCxnSpPr/>
          <p:nvPr/>
        </p:nvCxnSpPr>
        <p:spPr>
          <a:xfrm>
            <a:off x="7058025" y="328600"/>
            <a:ext cx="23700" cy="261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Google Shape;76;p16"/>
          <p:cNvSpPr txBox="1"/>
          <p:nvPr/>
        </p:nvSpPr>
        <p:spPr>
          <a:xfrm>
            <a:off x="7647125" y="408750"/>
            <a:ext cx="106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 -&gt; Y</a:t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7583275" y="996350"/>
            <a:ext cx="112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X% -&gt; Y%</a:t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7131925" y="1830875"/>
            <a:ext cx="1613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Total “Badness”: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514200" y="425775"/>
            <a:ext cx="64158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Question 1:</a:t>
            </a:r>
            <a:endParaRPr sz="3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This film (sequel) was dedicated to the cast members  John Belushi, Cab Calloway, and John Candy, who passed away since the release of the original film.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1913" y="357650"/>
            <a:ext cx="451350" cy="45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1925" y="996350"/>
            <a:ext cx="451351" cy="4615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7"/>
          <p:cNvCxnSpPr/>
          <p:nvPr/>
        </p:nvCxnSpPr>
        <p:spPr>
          <a:xfrm>
            <a:off x="7058025" y="328600"/>
            <a:ext cx="23700" cy="261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17"/>
          <p:cNvSpPr txBox="1"/>
          <p:nvPr/>
        </p:nvSpPr>
        <p:spPr>
          <a:xfrm>
            <a:off x="7647125" y="408750"/>
            <a:ext cx="106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7.9</a:t>
            </a:r>
            <a:r>
              <a:rPr lang="en-GB"/>
              <a:t> -&gt; 4.9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7583275" y="996350"/>
            <a:ext cx="116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92</a:t>
            </a:r>
            <a:r>
              <a:rPr lang="en-GB"/>
              <a:t>% -&gt; 37%</a:t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7131925" y="1830875"/>
            <a:ext cx="1613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Total “Badness”: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/>
        </p:nvSpPr>
        <p:spPr>
          <a:xfrm>
            <a:off x="514200" y="425775"/>
            <a:ext cx="3249600" cy="21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Question 2:</a:t>
            </a:r>
            <a:endParaRPr sz="3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This 1999 science-fiction film (original) features scenes presented as futuristic military propoganda with the phrase: “Would you like to know more?”</a:t>
            </a:r>
            <a:endParaRPr sz="4100"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1913" y="357650"/>
            <a:ext cx="451350" cy="45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1925" y="996350"/>
            <a:ext cx="451351" cy="4615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18"/>
          <p:cNvCxnSpPr/>
          <p:nvPr/>
        </p:nvCxnSpPr>
        <p:spPr>
          <a:xfrm>
            <a:off x="7058025" y="328600"/>
            <a:ext cx="23700" cy="261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Google Shape;98;p18"/>
          <p:cNvSpPr txBox="1"/>
          <p:nvPr/>
        </p:nvSpPr>
        <p:spPr>
          <a:xfrm>
            <a:off x="7647125" y="408750"/>
            <a:ext cx="106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7.2</a:t>
            </a:r>
            <a:r>
              <a:rPr lang="en-GB"/>
              <a:t> -&gt; 3.6</a:t>
            </a: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7583275" y="996350"/>
            <a:ext cx="116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70</a:t>
            </a:r>
            <a:r>
              <a:rPr lang="en-GB"/>
              <a:t>% -&gt; 12%</a:t>
            </a:r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7131925" y="1830875"/>
            <a:ext cx="1613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Total “Badness”: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94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08550" y="628725"/>
            <a:ext cx="3499275" cy="191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/>
        </p:nvSpPr>
        <p:spPr>
          <a:xfrm>
            <a:off x="514200" y="425775"/>
            <a:ext cx="65676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Question 3:</a:t>
            </a:r>
            <a:br>
              <a:rPr lang="en-GB" sz="3600"/>
            </a:br>
            <a:r>
              <a:rPr lang="en-GB" sz="2400"/>
              <a:t>Winner of the 2005 golden raspberry award for worst sequel, a common criticism of this film was the </a:t>
            </a:r>
            <a:r>
              <a:rPr lang="en-GB" sz="2400"/>
              <a:t>absence</a:t>
            </a:r>
            <a:r>
              <a:rPr lang="en-GB" sz="2400"/>
              <a:t> of the main character from the original, who was played by Jim Carrey.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1913" y="357650"/>
            <a:ext cx="451350" cy="45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1925" y="996350"/>
            <a:ext cx="451351" cy="4615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19"/>
          <p:cNvCxnSpPr/>
          <p:nvPr/>
        </p:nvCxnSpPr>
        <p:spPr>
          <a:xfrm>
            <a:off x="7058025" y="328600"/>
            <a:ext cx="23700" cy="261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9"/>
          <p:cNvSpPr txBox="1"/>
          <p:nvPr/>
        </p:nvSpPr>
        <p:spPr>
          <a:xfrm>
            <a:off x="7647125" y="408750"/>
            <a:ext cx="106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6.9</a:t>
            </a:r>
            <a:r>
              <a:rPr lang="en-GB"/>
              <a:t> -&gt; 22</a:t>
            </a:r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7583275" y="996350"/>
            <a:ext cx="112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68</a:t>
            </a:r>
            <a:r>
              <a:rPr lang="en-GB"/>
              <a:t>% -&gt;16%</a:t>
            </a:r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7131925" y="1830875"/>
            <a:ext cx="1613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Total “Badness”: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99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/>
        </p:nvSpPr>
        <p:spPr>
          <a:xfrm>
            <a:off x="514200" y="425775"/>
            <a:ext cx="65439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Question 4:</a:t>
            </a:r>
            <a:endParaRPr sz="3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Technically the 8th film in the horror franchise (confused cannon aside). The franchise was rebooted in 2007 and again in 2018, with the latest title released in 2021.</a:t>
            </a:r>
            <a:endParaRPr sz="2500"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1913" y="357650"/>
            <a:ext cx="451350" cy="45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1925" y="996350"/>
            <a:ext cx="451351" cy="4615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20"/>
          <p:cNvCxnSpPr/>
          <p:nvPr/>
        </p:nvCxnSpPr>
        <p:spPr>
          <a:xfrm>
            <a:off x="7058025" y="328600"/>
            <a:ext cx="23700" cy="261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Google Shape;121;p20"/>
          <p:cNvSpPr txBox="1"/>
          <p:nvPr/>
        </p:nvSpPr>
        <p:spPr>
          <a:xfrm>
            <a:off x="7647125" y="408750"/>
            <a:ext cx="106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7.7</a:t>
            </a:r>
            <a:r>
              <a:rPr lang="en-GB"/>
              <a:t> -&gt; 4.0</a:t>
            </a:r>
            <a:endParaRPr/>
          </a:p>
        </p:txBody>
      </p:sp>
      <p:sp>
        <p:nvSpPr>
          <p:cNvPr id="122" name="Google Shape;122;p20"/>
          <p:cNvSpPr txBox="1"/>
          <p:nvPr/>
        </p:nvSpPr>
        <p:spPr>
          <a:xfrm>
            <a:off x="7583275" y="996350"/>
            <a:ext cx="11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89</a:t>
            </a:r>
            <a:r>
              <a:rPr lang="en-GB"/>
              <a:t>% -&gt; 25%</a:t>
            </a:r>
            <a:endParaRPr/>
          </a:p>
        </p:txBody>
      </p:sp>
      <p:sp>
        <p:nvSpPr>
          <p:cNvPr id="123" name="Google Shape;123;p20"/>
          <p:cNvSpPr txBox="1"/>
          <p:nvPr/>
        </p:nvSpPr>
        <p:spPr>
          <a:xfrm>
            <a:off x="7131925" y="1830875"/>
            <a:ext cx="1613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Total “Badness”: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101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/>
        </p:nvSpPr>
        <p:spPr>
          <a:xfrm>
            <a:off x="514200" y="425775"/>
            <a:ext cx="6543900" cy="3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Question 5:</a:t>
            </a:r>
            <a:endParaRPr sz="3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The Amazon Prime description of this film (sequel) is:</a:t>
            </a:r>
            <a:endParaRPr sz="2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2100"/>
              <a:t>Omni Consumer Products are bent on creating Delta City to replace rotting Detroit. Since the inhabitants have no intention of leaving, the company employs a ruthless army to attack and harass them.</a:t>
            </a:r>
            <a:endParaRPr i="1"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1913" y="357650"/>
            <a:ext cx="451350" cy="45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1925" y="996350"/>
            <a:ext cx="451351" cy="4615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21"/>
          <p:cNvCxnSpPr/>
          <p:nvPr/>
        </p:nvCxnSpPr>
        <p:spPr>
          <a:xfrm>
            <a:off x="7058025" y="328600"/>
            <a:ext cx="23700" cy="261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p21"/>
          <p:cNvSpPr txBox="1"/>
          <p:nvPr/>
        </p:nvSpPr>
        <p:spPr>
          <a:xfrm>
            <a:off x="7647125" y="408750"/>
            <a:ext cx="106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7.6</a:t>
            </a:r>
            <a:r>
              <a:rPr lang="en-GB"/>
              <a:t> -&gt; 4.1</a:t>
            </a:r>
            <a:endParaRPr/>
          </a:p>
        </p:txBody>
      </p:sp>
      <p:sp>
        <p:nvSpPr>
          <p:cNvPr id="133" name="Google Shape;133;p21"/>
          <p:cNvSpPr txBox="1"/>
          <p:nvPr/>
        </p:nvSpPr>
        <p:spPr>
          <a:xfrm>
            <a:off x="7583275" y="996350"/>
            <a:ext cx="127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84</a:t>
            </a:r>
            <a:r>
              <a:rPr lang="en-GB"/>
              <a:t>% -&gt; 15%</a:t>
            </a:r>
            <a:endParaRPr/>
          </a:p>
        </p:txBody>
      </p:sp>
      <p:sp>
        <p:nvSpPr>
          <p:cNvPr id="134" name="Google Shape;134;p21"/>
          <p:cNvSpPr txBox="1"/>
          <p:nvPr/>
        </p:nvSpPr>
        <p:spPr>
          <a:xfrm>
            <a:off x="7131925" y="1830875"/>
            <a:ext cx="1613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Total “Badness”: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104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