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f31564288_2_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ef31564288_2_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504000" y="1768680"/>
            <a:ext cx="907200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1"/>
          <p:cNvSpPr txBox="1"/>
          <p:nvPr>
            <p:ph idx="2" type="body"/>
          </p:nvPr>
        </p:nvSpPr>
        <p:spPr>
          <a:xfrm>
            <a:off x="504000" y="4058640"/>
            <a:ext cx="907200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2"/>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3" type="body"/>
          </p:nvPr>
        </p:nvSpPr>
        <p:spPr>
          <a:xfrm>
            <a:off x="50400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4" type="body"/>
          </p:nvPr>
        </p:nvSpPr>
        <p:spPr>
          <a:xfrm>
            <a:off x="515268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 type="body"/>
          </p:nvPr>
        </p:nvSpPr>
        <p:spPr>
          <a:xfrm>
            <a:off x="504000" y="176868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3"/>
          <p:cNvSpPr txBox="1"/>
          <p:nvPr>
            <p:ph idx="2" type="body"/>
          </p:nvPr>
        </p:nvSpPr>
        <p:spPr>
          <a:xfrm>
            <a:off x="3571560" y="176868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3" type="body"/>
          </p:nvPr>
        </p:nvSpPr>
        <p:spPr>
          <a:xfrm>
            <a:off x="6639120" y="176868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4" type="body"/>
          </p:nvPr>
        </p:nvSpPr>
        <p:spPr>
          <a:xfrm>
            <a:off x="504000" y="405864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5" type="body"/>
          </p:nvPr>
        </p:nvSpPr>
        <p:spPr>
          <a:xfrm>
            <a:off x="3571560" y="405864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6" type="body"/>
          </p:nvPr>
        </p:nvSpPr>
        <p:spPr>
          <a:xfrm>
            <a:off x="6639120" y="4058640"/>
            <a:ext cx="292104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3"/>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 type="body"/>
          </p:nvPr>
        </p:nvSpPr>
        <p:spPr>
          <a:xfrm>
            <a:off x="504000" y="1768680"/>
            <a:ext cx="907200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 type="body"/>
          </p:nvPr>
        </p:nvSpPr>
        <p:spPr>
          <a:xfrm>
            <a:off x="50400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5"/>
          <p:cNvSpPr txBox="1"/>
          <p:nvPr>
            <p:ph idx="2" type="body"/>
          </p:nvPr>
        </p:nvSpPr>
        <p:spPr>
          <a:xfrm>
            <a:off x="515268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8"/>
          <p:cNvSpPr txBox="1"/>
          <p:nvPr>
            <p:ph idx="2" type="body"/>
          </p:nvPr>
        </p:nvSpPr>
        <p:spPr>
          <a:xfrm>
            <a:off x="515268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3" type="body"/>
          </p:nvPr>
        </p:nvSpPr>
        <p:spPr>
          <a:xfrm>
            <a:off x="50400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 type="body"/>
          </p:nvPr>
        </p:nvSpPr>
        <p:spPr>
          <a:xfrm>
            <a:off x="504000" y="1768680"/>
            <a:ext cx="4426920" cy="4384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3" type="body"/>
          </p:nvPr>
        </p:nvSpPr>
        <p:spPr>
          <a:xfrm>
            <a:off x="5152680" y="405864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0"/>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3" type="body"/>
          </p:nvPr>
        </p:nvSpPr>
        <p:spPr>
          <a:xfrm>
            <a:off x="504000" y="4058640"/>
            <a:ext cx="9072000" cy="2090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8680"/>
            <a:ext cx="9072000" cy="43840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4897080" y="1800000"/>
            <a:ext cx="9069840" cy="12607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GB" sz="4400" u="none" cap="none" strike="noStrike">
                <a:solidFill>
                  <a:srgbClr val="FFFFFF"/>
                </a:solidFill>
                <a:latin typeface="Arial"/>
                <a:ea typeface="Arial"/>
                <a:cs typeface="Arial"/>
                <a:sym typeface="Arial"/>
              </a:rPr>
              <a:t>The Media Round</a:t>
            </a:r>
            <a:endParaRPr b="0" i="0" sz="4400" u="none" cap="none" strike="noStrike">
              <a:latin typeface="Arial"/>
              <a:ea typeface="Arial"/>
              <a:cs typeface="Arial"/>
              <a:sym typeface="Arial"/>
            </a:endParaRPr>
          </a:p>
        </p:txBody>
      </p:sp>
      <p:sp>
        <p:nvSpPr>
          <p:cNvPr id="61" name="Google Shape;61;p14"/>
          <p:cNvSpPr/>
          <p:nvPr/>
        </p:nvSpPr>
        <p:spPr>
          <a:xfrm>
            <a:off x="504000" y="3456000"/>
            <a:ext cx="9069840" cy="2695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17080" y="4392000"/>
            <a:ext cx="9069840" cy="12949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3200" u="none" cap="none" strike="noStrike">
                <a:solidFill>
                  <a:schemeClr val="lt1"/>
                </a:solidFill>
                <a:latin typeface="Arial"/>
                <a:ea typeface="Arial"/>
                <a:cs typeface="Arial"/>
                <a:sym typeface="Arial"/>
              </a:rPr>
              <a:t>Films and TV Shows In A World Locked Down</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8</a:t>
            </a:r>
            <a:endParaRPr b="0" i="0" sz="4400" u="none" cap="none" strike="noStrike">
              <a:solidFill>
                <a:schemeClr val="lt1"/>
              </a:solidFill>
              <a:latin typeface="Arial"/>
              <a:ea typeface="Arial"/>
              <a:cs typeface="Arial"/>
              <a:sym typeface="Arial"/>
            </a:endParaRPr>
          </a:p>
        </p:txBody>
      </p:sp>
      <p:sp>
        <p:nvSpPr>
          <p:cNvPr id="123" name="Google Shape;123;p23"/>
          <p:cNvSpPr/>
          <p:nvPr/>
        </p:nvSpPr>
        <p:spPr>
          <a:xfrm>
            <a:off x="504000" y="2020680"/>
            <a:ext cx="9069840" cy="467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txBox="1"/>
          <p:nvPr/>
        </p:nvSpPr>
        <p:spPr>
          <a:xfrm>
            <a:off x="664513" y="1901750"/>
            <a:ext cx="8751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chemeClr val="lt1"/>
                </a:solidFill>
              </a:rPr>
              <a:t>O</a:t>
            </a:r>
            <a:r>
              <a:rPr lang="en-GB" sz="2600">
                <a:solidFill>
                  <a:schemeClr val="lt1"/>
                </a:solidFill>
              </a:rPr>
              <a:t>n May 27th 2021, </a:t>
            </a:r>
            <a:r>
              <a:rPr lang="en-GB" sz="2600">
                <a:solidFill>
                  <a:schemeClr val="lt1"/>
                </a:solidFill>
              </a:rPr>
              <a:t>Lady Gaga, Justin Bieber and Cara Delevingne all appeared in a special </a:t>
            </a:r>
            <a:r>
              <a:rPr lang="en-GB" sz="2600">
                <a:solidFill>
                  <a:schemeClr val="lt1"/>
                </a:solidFill>
              </a:rPr>
              <a:t>episode of which TV series?</a:t>
            </a:r>
            <a:endParaRPr sz="2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9</a:t>
            </a:r>
            <a:endParaRPr b="0" i="0" sz="4400" u="none" cap="none" strike="noStrike">
              <a:solidFill>
                <a:schemeClr val="lt1"/>
              </a:solidFill>
              <a:latin typeface="Arial"/>
              <a:ea typeface="Arial"/>
              <a:cs typeface="Arial"/>
              <a:sym typeface="Arial"/>
            </a:endParaRPr>
          </a:p>
        </p:txBody>
      </p:sp>
      <p:sp>
        <p:nvSpPr>
          <p:cNvPr id="130" name="Google Shape;130;p24"/>
          <p:cNvSpPr/>
          <p:nvPr/>
        </p:nvSpPr>
        <p:spPr>
          <a:xfrm>
            <a:off x="504000" y="2020680"/>
            <a:ext cx="9069840" cy="467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p:nvPr/>
        </p:nvSpPr>
        <p:spPr>
          <a:xfrm>
            <a:off x="864000" y="1944000"/>
            <a:ext cx="8423280" cy="4103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2200" u="none" cap="none" strike="noStrike">
                <a:solidFill>
                  <a:schemeClr val="lt1"/>
                </a:solidFill>
                <a:latin typeface="Arial"/>
                <a:ea typeface="Arial"/>
                <a:cs typeface="Arial"/>
                <a:sym typeface="Arial"/>
              </a:rPr>
              <a:t>Which film is random internet user Oliver A reviewing here:</a:t>
            </a:r>
            <a:br>
              <a:rPr b="0" i="0" lang="en-GB" sz="2200" u="none" cap="none" strike="noStrike">
                <a:solidFill>
                  <a:schemeClr val="lt1"/>
                </a:solidFill>
                <a:latin typeface="Arial"/>
                <a:ea typeface="Arial"/>
                <a:cs typeface="Arial"/>
                <a:sym typeface="Arial"/>
              </a:rPr>
            </a:br>
            <a:br>
              <a:rPr b="0" i="0" lang="en-GB" sz="2200" u="none" cap="none" strike="noStrike">
                <a:solidFill>
                  <a:schemeClr val="lt1"/>
                </a:solidFill>
                <a:latin typeface="Arial"/>
                <a:ea typeface="Arial"/>
                <a:cs typeface="Arial"/>
                <a:sym typeface="Arial"/>
              </a:rPr>
            </a:br>
            <a:r>
              <a:rPr b="0" i="0" lang="en-GB" sz="2200" u="none" cap="none" strike="noStrike">
                <a:solidFill>
                  <a:schemeClr val="lt1"/>
                </a:solidFill>
                <a:latin typeface="Arial"/>
                <a:ea typeface="Arial"/>
                <a:cs typeface="Arial"/>
                <a:sym typeface="Arial"/>
              </a:rPr>
              <a:t>I thought the first Quiet Place movie was perfect and this one is even better. John Krasinski is now one of my all-time favorite directors. The movie makes you really feel for the family and you are tense through most of the movie. There are some scary jump scares but the movie, in general, isn't too scary</a:t>
            </a:r>
            <a:endParaRPr b="0" i="0" sz="2200" u="none" cap="none" strike="noStrike">
              <a:solidFill>
                <a:schemeClr val="lt1"/>
              </a:solidFill>
              <a:latin typeface="Arial"/>
              <a:ea typeface="Arial"/>
              <a:cs typeface="Arial"/>
              <a:sym typeface="Arial"/>
            </a:endParaRPr>
          </a:p>
        </p:txBody>
      </p:sp>
      <p:sp>
        <p:nvSpPr>
          <p:cNvPr id="132" name="Google Shape;132;p24"/>
          <p:cNvSpPr/>
          <p:nvPr/>
        </p:nvSpPr>
        <p:spPr>
          <a:xfrm rot="-231499">
            <a:off x="3039196" y="2668518"/>
            <a:ext cx="1524756" cy="350881"/>
          </a:xfrm>
          <a:prstGeom prst="rect">
            <a:avLst/>
          </a:prstGeom>
          <a:solidFill>
            <a:srgbClr val="00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p:nvPr/>
        </p:nvSpPr>
        <p:spPr>
          <a:xfrm rot="-255348">
            <a:off x="3234379" y="2706925"/>
            <a:ext cx="1439168" cy="2740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GB" sz="1500" u="none" cap="none" strike="noStrike">
                <a:solidFill>
                  <a:schemeClr val="lt1"/>
                </a:solidFill>
                <a:latin typeface="Arial"/>
                <a:ea typeface="Arial"/>
                <a:cs typeface="Arial"/>
                <a:sym typeface="Arial"/>
              </a:rPr>
              <a:t>REDACTED</a:t>
            </a:r>
            <a:endParaRPr b="0" i="0" sz="15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10</a:t>
            </a:r>
            <a:endParaRPr b="0" i="0" sz="4400" u="none" cap="none" strike="noStrike">
              <a:solidFill>
                <a:schemeClr val="lt1"/>
              </a:solidFill>
              <a:latin typeface="Arial"/>
              <a:ea typeface="Arial"/>
              <a:cs typeface="Arial"/>
              <a:sym typeface="Arial"/>
            </a:endParaRPr>
          </a:p>
        </p:txBody>
      </p:sp>
      <p:sp>
        <p:nvSpPr>
          <p:cNvPr id="139" name="Google Shape;139;p25"/>
          <p:cNvSpPr/>
          <p:nvPr/>
        </p:nvSpPr>
        <p:spPr>
          <a:xfrm>
            <a:off x="3456000" y="3600000"/>
            <a:ext cx="9069840" cy="4673520"/>
          </a:xfrm>
          <a:prstGeom prst="rect">
            <a:avLst/>
          </a:prstGeom>
          <a:noFill/>
          <a:ln>
            <a:noFill/>
          </a:ln>
        </p:spPr>
        <p:txBody>
          <a:bodyPr anchorCtr="0" anchor="t" bIns="0" lIns="0" spcFirstLastPara="1" rIns="0" wrap="square" tIns="0">
            <a:noAutofit/>
          </a:bodyPr>
          <a:lstStyle/>
          <a:p>
            <a:pPr indent="-322920" lvl="0" marL="432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EXTRA TIME</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nvSpPr>
        <p:spPr>
          <a:xfrm>
            <a:off x="1095313" y="574950"/>
            <a:ext cx="789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GB" sz="4400">
                <a:solidFill>
                  <a:schemeClr val="lt1"/>
                </a:solidFill>
              </a:rPr>
              <a:t>The Final Question – 10 Films</a:t>
            </a:r>
            <a:endParaRPr>
              <a:solidFill>
                <a:schemeClr val="lt1"/>
              </a:solidFill>
            </a:endParaRPr>
          </a:p>
        </p:txBody>
      </p:sp>
      <p:sp>
        <p:nvSpPr>
          <p:cNvPr id="145" name="Google Shape;145;p26"/>
          <p:cNvSpPr txBox="1"/>
          <p:nvPr/>
        </p:nvSpPr>
        <p:spPr>
          <a:xfrm>
            <a:off x="447013" y="2152925"/>
            <a:ext cx="9186600" cy="3658500"/>
          </a:xfrm>
          <a:prstGeom prst="rect">
            <a:avLst/>
          </a:prstGeom>
          <a:noFill/>
          <a:ln>
            <a:noFill/>
          </a:ln>
        </p:spPr>
        <p:txBody>
          <a:bodyPr anchorCtr="0" anchor="t" bIns="91425" lIns="91425" spcFirstLastPara="1" rIns="91425" wrap="square" tIns="91425">
            <a:spAutoFit/>
          </a:bodyPr>
          <a:lstStyle/>
          <a:p>
            <a:pPr indent="-322199" lvl="0" marL="431999" rtl="0" algn="l">
              <a:spcBef>
                <a:spcPts val="0"/>
              </a:spcBef>
              <a:spcAft>
                <a:spcPts val="0"/>
              </a:spcAft>
              <a:buClr>
                <a:schemeClr val="lt1"/>
              </a:buClr>
              <a:buSzPts val="893"/>
              <a:buFont typeface="Noto Sans Symbols"/>
              <a:buChar char="●"/>
            </a:pPr>
            <a:r>
              <a:rPr lang="en-GB" sz="1984">
                <a:solidFill>
                  <a:schemeClr val="lt1"/>
                </a:solidFill>
              </a:rPr>
              <a:t>For the last question, you will have 3 minutes to write down 10 films starting from the film I give you (10 more) where each film’s title begins with the last letter of the film before’s title. (eagle, elephant, tiger, rabbit,...)</a:t>
            </a:r>
            <a:endParaRPr sz="1984">
              <a:solidFill>
                <a:schemeClr val="lt1"/>
              </a:solidFill>
            </a:endParaRPr>
          </a:p>
          <a:p>
            <a:pPr indent="-322199" lvl="0" marL="431999" rtl="0" algn="l">
              <a:spcBef>
                <a:spcPts val="1414"/>
              </a:spcBef>
              <a:spcAft>
                <a:spcPts val="0"/>
              </a:spcAft>
              <a:buClr>
                <a:schemeClr val="lt1"/>
              </a:buClr>
              <a:buSzPts val="893"/>
              <a:buFont typeface="Noto Sans Symbols"/>
              <a:buChar char="●"/>
            </a:pPr>
            <a:r>
              <a:rPr lang="en-GB" sz="1984">
                <a:solidFill>
                  <a:schemeClr val="lt1"/>
                </a:solidFill>
              </a:rPr>
              <a:t>No repeats (eagle, eagle, eagle, eagle,...)</a:t>
            </a:r>
            <a:endParaRPr sz="1984">
              <a:solidFill>
                <a:schemeClr val="lt1"/>
              </a:solidFill>
            </a:endParaRPr>
          </a:p>
          <a:p>
            <a:pPr indent="-322199" lvl="0" marL="431999" rtl="0" algn="l">
              <a:spcBef>
                <a:spcPts val="1414"/>
              </a:spcBef>
              <a:spcAft>
                <a:spcPts val="0"/>
              </a:spcAft>
              <a:buClr>
                <a:schemeClr val="lt1"/>
              </a:buClr>
              <a:buSzPts val="893"/>
              <a:buFont typeface="Noto Sans Symbols"/>
              <a:buChar char="●"/>
            </a:pPr>
            <a:r>
              <a:rPr lang="en-GB" sz="1984">
                <a:solidFill>
                  <a:schemeClr val="lt1"/>
                </a:solidFill>
              </a:rPr>
              <a:t>Can ignore the word ‘the’ (The Martian → Martian)</a:t>
            </a:r>
            <a:endParaRPr sz="1984">
              <a:solidFill>
                <a:schemeClr val="lt1"/>
              </a:solidFill>
            </a:endParaRPr>
          </a:p>
          <a:p>
            <a:pPr indent="-322199" lvl="0" marL="431999" rtl="0" algn="l">
              <a:spcBef>
                <a:spcPts val="1414"/>
              </a:spcBef>
              <a:spcAft>
                <a:spcPts val="0"/>
              </a:spcAft>
              <a:buClr>
                <a:schemeClr val="lt1"/>
              </a:buClr>
              <a:buSzPts val="893"/>
              <a:buFont typeface="Noto Sans Symbols"/>
              <a:buChar char="●"/>
            </a:pPr>
            <a:r>
              <a:rPr lang="en-GB" sz="1984">
                <a:solidFill>
                  <a:schemeClr val="lt1"/>
                </a:solidFill>
              </a:rPr>
              <a:t>1 points for doing 5 films, 2 points for doing 10 films, 1 bonus point for having 10 films where the last film ends with the first letter of the film I give you.</a:t>
            </a:r>
            <a:endParaRPr sz="1984">
              <a:solidFill>
                <a:schemeClr val="lt1"/>
              </a:solidFill>
            </a:endParaRPr>
          </a:p>
          <a:p>
            <a:pPr indent="-322199" lvl="0" marL="431999" rtl="0" algn="l">
              <a:spcBef>
                <a:spcPts val="1414"/>
              </a:spcBef>
              <a:spcAft>
                <a:spcPts val="0"/>
              </a:spcAft>
              <a:buClr>
                <a:schemeClr val="lt1"/>
              </a:buClr>
              <a:buSzPts val="893"/>
              <a:buFont typeface="Noto Sans Symbols"/>
              <a:buChar char="●"/>
            </a:pPr>
            <a:r>
              <a:rPr lang="en-GB" sz="1984">
                <a:solidFill>
                  <a:schemeClr val="lt1"/>
                </a:solidFill>
              </a:rPr>
              <a:t>Once you are done, hold your answer sheet in the air. Once two minutes are up, any team without their paper in the air gets no points.</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p:nvPr/>
        </p:nvSpPr>
        <p:spPr>
          <a:xfrm>
            <a:off x="2880000" y="3180600"/>
            <a:ext cx="4966200" cy="9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3200" u="none" cap="none" strike="noStrike">
                <a:solidFill>
                  <a:srgbClr val="000000"/>
                </a:solidFill>
                <a:latin typeface="Arial"/>
                <a:ea typeface="Arial"/>
                <a:cs typeface="Arial"/>
                <a:sym typeface="Arial"/>
              </a:rPr>
              <a:t>And the first film is...</a:t>
            </a:r>
            <a:endParaRPr b="0" i="0" sz="3200" u="none" cap="none" strike="noStrike">
              <a:latin typeface="Arial"/>
              <a:ea typeface="Arial"/>
              <a:cs typeface="Arial"/>
              <a:sym typeface="Arial"/>
            </a:endParaRPr>
          </a:p>
        </p:txBody>
      </p:sp>
      <p:pic>
        <p:nvPicPr>
          <p:cNvPr id="151" name="Google Shape;151;p27"/>
          <p:cNvPicPr preferRelativeResize="0"/>
          <p:nvPr/>
        </p:nvPicPr>
        <p:blipFill rotWithShape="1">
          <a:blip r:embed="rId3">
            <a:alphaModFix/>
          </a:blip>
          <a:srcRect b="0" l="0" r="0" t="0"/>
          <a:stretch/>
        </p:blipFill>
        <p:spPr>
          <a:xfrm>
            <a:off x="0" y="965520"/>
            <a:ext cx="10098000" cy="5667480"/>
          </a:xfrm>
          <a:prstGeom prst="rect">
            <a:avLst/>
          </a:prstGeom>
          <a:noFill/>
          <a:ln>
            <a:noFill/>
          </a:ln>
        </p:spPr>
      </p:pic>
      <p:pic>
        <p:nvPicPr>
          <p:cNvPr id="152" name="Google Shape;152;p27"/>
          <p:cNvPicPr preferRelativeResize="0"/>
          <p:nvPr/>
        </p:nvPicPr>
        <p:blipFill rotWithShape="1">
          <a:blip r:embed="rId4">
            <a:alphaModFix/>
          </a:blip>
          <a:srcRect b="0" l="0" r="0" t="0"/>
          <a:stretch/>
        </p:blipFill>
        <p:spPr>
          <a:xfrm>
            <a:off x="432000" y="2592000"/>
            <a:ext cx="9186840" cy="23025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1</a:t>
            </a:r>
            <a:endParaRPr b="0" i="0" sz="4400" u="none" cap="none" strike="noStrike">
              <a:solidFill>
                <a:schemeClr val="lt1"/>
              </a:solidFill>
              <a:latin typeface="Arial"/>
              <a:ea typeface="Arial"/>
              <a:cs typeface="Arial"/>
              <a:sym typeface="Arial"/>
            </a:endParaRPr>
          </a:p>
        </p:txBody>
      </p:sp>
      <p:sp>
        <p:nvSpPr>
          <p:cNvPr id="158" name="Google Shape;158;p28"/>
          <p:cNvSpPr/>
          <p:nvPr/>
        </p:nvSpPr>
        <p:spPr>
          <a:xfrm>
            <a:off x="504000" y="2020680"/>
            <a:ext cx="9069840" cy="4673520"/>
          </a:xfrm>
          <a:prstGeom prst="rect">
            <a:avLst/>
          </a:prstGeom>
          <a:noFill/>
          <a:ln>
            <a:noFill/>
          </a:ln>
        </p:spPr>
        <p:txBody>
          <a:bodyPr anchorCtr="0" anchor="t" bIns="0" lIns="0" spcFirstLastPara="1" rIns="0" wrap="square" tIns="0">
            <a:noAutofit/>
          </a:bodyPr>
          <a:lstStyle/>
          <a:p>
            <a:pPr indent="-322920" lvl="0" marL="432000" marR="0" rtl="0" algn="l">
              <a:lnSpc>
                <a:spcPct val="100000"/>
              </a:lnSpc>
              <a:spcBef>
                <a:spcPts val="0"/>
              </a:spcBef>
              <a:spcAft>
                <a:spcPts val="0"/>
              </a:spcAft>
              <a:buClr>
                <a:schemeClr val="lt1"/>
              </a:buClr>
              <a:buSzPts val="1181"/>
              <a:buFont typeface="Noto Sans Symbols"/>
              <a:buChar char="●"/>
            </a:pPr>
            <a:r>
              <a:rPr b="0" i="0" lang="en-GB" sz="2624" u="none" cap="none" strike="noStrike">
                <a:solidFill>
                  <a:schemeClr val="lt1"/>
                </a:solidFill>
                <a:latin typeface="Arial"/>
                <a:ea typeface="Arial"/>
                <a:cs typeface="Arial"/>
                <a:sym typeface="Arial"/>
              </a:rPr>
              <a:t>Like many films, Black Widow’s release was delayed and moved from 1</a:t>
            </a:r>
            <a:r>
              <a:rPr b="0" baseline="30000" i="0" lang="en-GB" sz="2624" u="none" cap="none" strike="noStrike">
                <a:solidFill>
                  <a:schemeClr val="lt1"/>
                </a:solidFill>
                <a:latin typeface="Arial"/>
                <a:ea typeface="Arial"/>
                <a:cs typeface="Arial"/>
                <a:sym typeface="Arial"/>
              </a:rPr>
              <a:t>st</a:t>
            </a:r>
            <a:r>
              <a:rPr b="0" i="0" lang="en-GB" sz="2624" u="none" cap="none" strike="noStrike">
                <a:solidFill>
                  <a:schemeClr val="lt1"/>
                </a:solidFill>
                <a:latin typeface="Arial"/>
                <a:ea typeface="Arial"/>
                <a:cs typeface="Arial"/>
                <a:sym typeface="Arial"/>
              </a:rPr>
              <a:t> May 2020 to July 2021. Including this movie, in how many other MCU movies has Scarlett Johanson </a:t>
            </a:r>
            <a:r>
              <a:rPr lang="en-GB" sz="2624">
                <a:solidFill>
                  <a:schemeClr val="lt1"/>
                </a:solidFill>
              </a:rPr>
              <a:t>portrayed</a:t>
            </a:r>
            <a:r>
              <a:rPr b="0" i="0" lang="en-GB" sz="2624" u="none" cap="none" strike="noStrike">
                <a:solidFill>
                  <a:schemeClr val="lt1"/>
                </a:solidFill>
                <a:latin typeface="Arial"/>
                <a:ea typeface="Arial"/>
                <a:cs typeface="Arial"/>
                <a:sym typeface="Arial"/>
              </a:rPr>
              <a:t> the titular Black Widow (inc post-credit scenes)?</a:t>
            </a:r>
            <a:endParaRPr b="0" i="0" sz="2624" u="none" cap="none" strike="noStrike">
              <a:solidFill>
                <a:schemeClr val="lt1"/>
              </a:solidFill>
              <a:latin typeface="Arial"/>
              <a:ea typeface="Arial"/>
              <a:cs typeface="Arial"/>
              <a:sym typeface="Arial"/>
            </a:endParaRPr>
          </a:p>
          <a:p>
            <a:pPr indent="0" lvl="0" marL="0" marR="0" rtl="0" algn="l">
              <a:lnSpc>
                <a:spcPct val="100000"/>
              </a:lnSpc>
              <a:spcBef>
                <a:spcPts val="1417"/>
              </a:spcBef>
              <a:spcAft>
                <a:spcPts val="0"/>
              </a:spcAft>
              <a:buNone/>
            </a:pPr>
            <a:r>
              <a:t/>
            </a:r>
            <a:endParaRPr b="0" i="0" sz="2624" u="none" cap="none" strike="noStrike">
              <a:solidFill>
                <a:schemeClr val="lt1"/>
              </a:solidFill>
              <a:latin typeface="Arial"/>
              <a:ea typeface="Arial"/>
              <a:cs typeface="Arial"/>
              <a:sym typeface="Arial"/>
            </a:endParaRPr>
          </a:p>
          <a:p>
            <a:pPr indent="-322920" lvl="0" marL="432000" marR="0" rtl="0" algn="l">
              <a:lnSpc>
                <a:spcPct val="100000"/>
              </a:lnSpc>
              <a:spcBef>
                <a:spcPts val="1417"/>
              </a:spcBef>
              <a:spcAft>
                <a:spcPts val="0"/>
              </a:spcAft>
              <a:buClr>
                <a:schemeClr val="lt1"/>
              </a:buClr>
              <a:buSzPts val="886"/>
              <a:buFont typeface="Noto Sans Symbols"/>
              <a:buChar char="●"/>
            </a:pPr>
            <a:r>
              <a:rPr b="0" i="0" lang="en-GB" sz="1968" u="none" cap="none" strike="noStrike">
                <a:solidFill>
                  <a:schemeClr val="lt1"/>
                </a:solidFill>
                <a:latin typeface="Arial"/>
                <a:ea typeface="Arial"/>
                <a:cs typeface="Arial"/>
                <a:sym typeface="Arial"/>
              </a:rPr>
              <a:t>9 - Iron Man 2 (2010), The Avengers (2012), Captain America: The Winter Soldier (2014), Avengers: Age of Ultron (2015), Captain America: Civil War (2016), Avengers: Infinity War (2018), Captain Marvel (2019), Avengers: Endgame (2019), Black Widow (2021).</a:t>
            </a:r>
            <a:endParaRPr b="0" i="0" sz="1968"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2</a:t>
            </a:r>
            <a:endParaRPr b="0" i="0" sz="4400" u="none" cap="none" strike="noStrike">
              <a:solidFill>
                <a:schemeClr val="lt1"/>
              </a:solidFill>
              <a:latin typeface="Arial"/>
              <a:ea typeface="Arial"/>
              <a:cs typeface="Arial"/>
              <a:sym typeface="Arial"/>
            </a:endParaRPr>
          </a:p>
        </p:txBody>
      </p:sp>
      <p:sp>
        <p:nvSpPr>
          <p:cNvPr id="164" name="Google Shape;164;p29"/>
          <p:cNvSpPr/>
          <p:nvPr/>
        </p:nvSpPr>
        <p:spPr>
          <a:xfrm>
            <a:off x="504000" y="2020680"/>
            <a:ext cx="9069840" cy="4673520"/>
          </a:xfrm>
          <a:prstGeom prst="rect">
            <a:avLst/>
          </a:prstGeom>
          <a:noFill/>
          <a:ln>
            <a:noFill/>
          </a:ln>
        </p:spPr>
        <p:txBody>
          <a:bodyPr anchorCtr="0" anchor="t" bIns="0" lIns="0" spcFirstLastPara="1" rIns="0" wrap="square" tIns="0">
            <a:noAutofit/>
          </a:bodyPr>
          <a:lstStyle/>
          <a:p>
            <a:pPr indent="-322920" lvl="0" marL="432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The 6</a:t>
            </a:r>
            <a:r>
              <a:rPr b="0" baseline="30000" i="0" lang="en-GB" sz="3200" u="none" cap="none" strike="noStrike">
                <a:solidFill>
                  <a:schemeClr val="lt1"/>
                </a:solidFill>
                <a:latin typeface="Arial"/>
                <a:ea typeface="Arial"/>
                <a:cs typeface="Arial"/>
                <a:sym typeface="Arial"/>
              </a:rPr>
              <a:t>th</a:t>
            </a:r>
            <a:r>
              <a:rPr b="0" i="0" lang="en-GB" sz="3200" u="none" cap="none" strike="noStrike">
                <a:solidFill>
                  <a:schemeClr val="lt1"/>
                </a:solidFill>
                <a:latin typeface="Arial"/>
                <a:ea typeface="Arial"/>
                <a:cs typeface="Arial"/>
                <a:sym typeface="Arial"/>
              </a:rPr>
              <a:t> series of BBC’s Line of Duty was released on 21</a:t>
            </a:r>
            <a:r>
              <a:rPr b="0" baseline="30000" i="0" lang="en-GB" sz="3200" u="none" cap="none" strike="noStrike">
                <a:solidFill>
                  <a:schemeClr val="lt1"/>
                </a:solidFill>
                <a:latin typeface="Arial"/>
                <a:ea typeface="Arial"/>
                <a:cs typeface="Arial"/>
                <a:sym typeface="Arial"/>
              </a:rPr>
              <a:t>st</a:t>
            </a:r>
            <a:r>
              <a:rPr b="0" i="0" lang="en-GB" sz="3200" u="none" cap="none" strike="noStrike">
                <a:solidFill>
                  <a:schemeClr val="lt1"/>
                </a:solidFill>
                <a:latin typeface="Arial"/>
                <a:ea typeface="Arial"/>
                <a:cs typeface="Arial"/>
                <a:sym typeface="Arial"/>
              </a:rPr>
              <a:t> March 2021.  What does the acronym ‘OCG’ stand for that AC-12 uses throughout the show?</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1417"/>
              </a:spcBef>
              <a:spcAft>
                <a:spcPts val="0"/>
              </a:spcAft>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1417"/>
              </a:spcBef>
              <a:spcAft>
                <a:spcPts val="0"/>
              </a:spcAft>
              <a:buNone/>
            </a:pPr>
            <a:r>
              <a:t/>
            </a:r>
            <a:endParaRPr b="0" i="0" sz="3200" u="none" cap="none" strike="noStrike">
              <a:solidFill>
                <a:schemeClr val="lt1"/>
              </a:solidFill>
              <a:latin typeface="Arial"/>
              <a:ea typeface="Arial"/>
              <a:cs typeface="Arial"/>
              <a:sym typeface="Arial"/>
            </a:endParaRPr>
          </a:p>
          <a:p>
            <a:pPr indent="-322920" lvl="0" marL="432000" marR="0" rtl="0" algn="l">
              <a:lnSpc>
                <a:spcPct val="100000"/>
              </a:lnSpc>
              <a:spcBef>
                <a:spcPts val="1417"/>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Organised Crime Group</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3</a:t>
            </a:r>
            <a:endParaRPr b="0" i="0" sz="4400" u="none" cap="none" strike="noStrike">
              <a:solidFill>
                <a:schemeClr val="lt1"/>
              </a:solidFill>
              <a:latin typeface="Arial"/>
              <a:ea typeface="Arial"/>
              <a:cs typeface="Arial"/>
              <a:sym typeface="Arial"/>
            </a:endParaRPr>
          </a:p>
        </p:txBody>
      </p:sp>
      <p:sp>
        <p:nvSpPr>
          <p:cNvPr id="170" name="Google Shape;170;p30"/>
          <p:cNvSpPr/>
          <p:nvPr/>
        </p:nvSpPr>
        <p:spPr>
          <a:xfrm>
            <a:off x="504000" y="2020680"/>
            <a:ext cx="9069840" cy="4673520"/>
          </a:xfrm>
          <a:prstGeom prst="rect">
            <a:avLst/>
          </a:prstGeom>
          <a:noFill/>
          <a:ln>
            <a:noFill/>
          </a:ln>
        </p:spPr>
        <p:txBody>
          <a:bodyPr anchorCtr="0" anchor="t" bIns="0" lIns="0" spcFirstLastPara="1" rIns="0" wrap="square" tIns="0">
            <a:noAutofit/>
          </a:bodyPr>
          <a:lstStyle/>
          <a:p>
            <a:pPr indent="-322920" lvl="0" marL="432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‘Cruella’ was released in cinemas and Disney+ on May 28</a:t>
            </a:r>
            <a:r>
              <a:rPr b="0" baseline="30000" i="0" lang="en-GB" sz="3200" u="none" cap="none" strike="noStrike">
                <a:solidFill>
                  <a:schemeClr val="lt1"/>
                </a:solidFill>
                <a:latin typeface="Arial"/>
                <a:ea typeface="Arial"/>
                <a:cs typeface="Arial"/>
                <a:sym typeface="Arial"/>
              </a:rPr>
              <a:t>th</a:t>
            </a:r>
            <a:r>
              <a:rPr b="0" i="0" lang="en-GB" sz="3200" u="none" cap="none" strike="noStrike">
                <a:solidFill>
                  <a:schemeClr val="lt1"/>
                </a:solidFill>
                <a:latin typeface="Arial"/>
                <a:ea typeface="Arial"/>
                <a:cs typeface="Arial"/>
                <a:sym typeface="Arial"/>
              </a:rPr>
              <a:t> 2021. Including this film, how many live-action films have been released in the 101 </a:t>
            </a:r>
            <a:r>
              <a:rPr lang="en-GB" sz="3200">
                <a:solidFill>
                  <a:schemeClr val="lt1"/>
                </a:solidFill>
              </a:rPr>
              <a:t>Dalmatians</a:t>
            </a:r>
            <a:r>
              <a:rPr b="0" i="0" lang="en-GB" sz="3200" u="none" cap="none" strike="noStrike">
                <a:solidFill>
                  <a:schemeClr val="lt1"/>
                </a:solidFill>
                <a:latin typeface="Arial"/>
                <a:ea typeface="Arial"/>
                <a:cs typeface="Arial"/>
                <a:sym typeface="Arial"/>
              </a:rPr>
              <a:t> series.</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1417"/>
              </a:spcBef>
              <a:spcAft>
                <a:spcPts val="0"/>
              </a:spcAft>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1417"/>
              </a:spcBef>
              <a:spcAft>
                <a:spcPts val="0"/>
              </a:spcAft>
              <a:buNone/>
            </a:pPr>
            <a:r>
              <a:t/>
            </a:r>
            <a:endParaRPr b="0" i="0" sz="3200" u="none" cap="none" strike="noStrike">
              <a:solidFill>
                <a:schemeClr val="lt1"/>
              </a:solidFill>
              <a:latin typeface="Arial"/>
              <a:ea typeface="Arial"/>
              <a:cs typeface="Arial"/>
              <a:sym typeface="Arial"/>
            </a:endParaRPr>
          </a:p>
          <a:p>
            <a:pPr indent="-322920" lvl="0" marL="432000" marR="0" rtl="0" algn="l">
              <a:lnSpc>
                <a:spcPct val="100000"/>
              </a:lnSpc>
              <a:spcBef>
                <a:spcPts val="1417"/>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3 </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4</a:t>
            </a:r>
            <a:endParaRPr b="0" i="0" sz="4400" u="none" cap="none" strike="noStrike">
              <a:solidFill>
                <a:schemeClr val="lt1"/>
              </a:solidFill>
              <a:latin typeface="Arial"/>
              <a:ea typeface="Arial"/>
              <a:cs typeface="Arial"/>
              <a:sym typeface="Arial"/>
            </a:endParaRPr>
          </a:p>
        </p:txBody>
      </p:sp>
      <p:sp>
        <p:nvSpPr>
          <p:cNvPr id="176" name="Google Shape;176;p31"/>
          <p:cNvSpPr/>
          <p:nvPr/>
        </p:nvSpPr>
        <p:spPr>
          <a:xfrm>
            <a:off x="433080" y="2237400"/>
            <a:ext cx="9069840" cy="4673520"/>
          </a:xfrm>
          <a:prstGeom prst="rect">
            <a:avLst/>
          </a:prstGeom>
          <a:noFill/>
          <a:ln>
            <a:noFill/>
          </a:ln>
        </p:spPr>
        <p:txBody>
          <a:bodyPr anchorCtr="0" anchor="t" bIns="0" lIns="0" spcFirstLastPara="1" rIns="0" wrap="square" tIns="0">
            <a:noAutofit/>
          </a:bodyPr>
          <a:lstStyle/>
          <a:p>
            <a:pPr indent="-322920" lvl="0" marL="432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Name the Netflix series released in 2020 that caused sales of chess sets to increase by more that 1000%.</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1417"/>
              </a:spcBef>
              <a:spcAft>
                <a:spcPts val="0"/>
              </a:spcAft>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1417"/>
              </a:spcBef>
              <a:spcAft>
                <a:spcPts val="0"/>
              </a:spcAft>
              <a:buNone/>
            </a:pPr>
            <a:r>
              <a:t/>
            </a:r>
            <a:endParaRPr b="0" i="0" sz="3200" u="none" cap="none" strike="noStrike">
              <a:solidFill>
                <a:schemeClr val="lt1"/>
              </a:solidFill>
              <a:latin typeface="Arial"/>
              <a:ea typeface="Arial"/>
              <a:cs typeface="Arial"/>
              <a:sym typeface="Arial"/>
            </a:endParaRPr>
          </a:p>
          <a:p>
            <a:pPr indent="-322920" lvl="0" marL="432000" marR="0" rtl="0" algn="l">
              <a:lnSpc>
                <a:spcPct val="100000"/>
              </a:lnSpc>
              <a:spcBef>
                <a:spcPts val="1417"/>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The Queen’s Gambit</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p:nvPr/>
        </p:nvSpPr>
        <p:spPr>
          <a:xfrm>
            <a:off x="4896000" y="4752000"/>
            <a:ext cx="4247280" cy="2336400"/>
          </a:xfrm>
          <a:prstGeom prst="ellipse">
            <a:avLst/>
          </a:prstGeom>
          <a:solidFill>
            <a:srgbClr val="55308D"/>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5</a:t>
            </a:r>
            <a:endParaRPr b="0" i="0" sz="4400" u="none" cap="none" strike="noStrike">
              <a:solidFill>
                <a:schemeClr val="lt1"/>
              </a:solidFill>
              <a:latin typeface="Arial"/>
              <a:ea typeface="Arial"/>
              <a:cs typeface="Arial"/>
              <a:sym typeface="Arial"/>
            </a:endParaRPr>
          </a:p>
        </p:txBody>
      </p:sp>
      <p:sp>
        <p:nvSpPr>
          <p:cNvPr id="183" name="Google Shape;183;p32"/>
          <p:cNvSpPr/>
          <p:nvPr/>
        </p:nvSpPr>
        <p:spPr>
          <a:xfrm>
            <a:off x="504000" y="2020680"/>
            <a:ext cx="9069840" cy="467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a:off x="936000" y="2304000"/>
            <a:ext cx="8135280" cy="3779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2600" u="none" cap="none" strike="noStrike">
                <a:solidFill>
                  <a:schemeClr val="lt1"/>
                </a:solidFill>
                <a:latin typeface="Arial"/>
                <a:ea typeface="Arial"/>
                <a:cs typeface="Arial"/>
                <a:sym typeface="Arial"/>
              </a:rPr>
              <a:t>Which of these films is not currently scheduled for a theatrical release (cinema) along with a simultaneous on-demand release?</a:t>
            </a:r>
            <a:endParaRPr b="0" i="0" sz="2600" u="none" cap="none" strike="noStrike">
              <a:solidFill>
                <a:schemeClr val="lt1"/>
              </a:solidFill>
              <a:latin typeface="Arial"/>
              <a:ea typeface="Arial"/>
              <a:cs typeface="Arial"/>
              <a:sym typeface="Arial"/>
            </a:endParaRPr>
          </a:p>
        </p:txBody>
      </p:sp>
      <p:sp>
        <p:nvSpPr>
          <p:cNvPr id="185" name="Google Shape;185;p32"/>
          <p:cNvSpPr/>
          <p:nvPr/>
        </p:nvSpPr>
        <p:spPr>
          <a:xfrm>
            <a:off x="1152000" y="4032000"/>
            <a:ext cx="1871280" cy="970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Dune</a:t>
            </a:r>
            <a:endParaRPr b="0" i="0" sz="4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400" u="none" cap="none" strike="noStrike">
              <a:solidFill>
                <a:schemeClr val="lt1"/>
              </a:solidFill>
              <a:latin typeface="Arial"/>
              <a:ea typeface="Arial"/>
              <a:cs typeface="Arial"/>
              <a:sym typeface="Arial"/>
            </a:endParaRPr>
          </a:p>
        </p:txBody>
      </p:sp>
      <p:sp>
        <p:nvSpPr>
          <p:cNvPr id="186" name="Google Shape;186;p32"/>
          <p:cNvSpPr/>
          <p:nvPr/>
        </p:nvSpPr>
        <p:spPr>
          <a:xfrm>
            <a:off x="4697275" y="4104000"/>
            <a:ext cx="4247400" cy="542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3200" u="none" cap="none" strike="noStrike">
                <a:solidFill>
                  <a:schemeClr val="lt1"/>
                </a:solidFill>
                <a:latin typeface="Arial"/>
                <a:ea typeface="Arial"/>
                <a:cs typeface="Arial"/>
                <a:sym typeface="Arial"/>
              </a:rPr>
              <a:t>The Addams</a:t>
            </a:r>
            <a:r>
              <a:rPr b="0" i="0" lang="en-GB" sz="2800" u="none" cap="none" strike="noStrike">
                <a:solidFill>
                  <a:schemeClr val="lt1"/>
                </a:solidFill>
                <a:latin typeface="Arial"/>
                <a:ea typeface="Arial"/>
                <a:cs typeface="Arial"/>
                <a:sym typeface="Arial"/>
              </a:rPr>
              <a:t> </a:t>
            </a:r>
            <a:r>
              <a:rPr b="0" i="0" lang="en-GB" sz="3200" u="none" cap="none" strike="noStrike">
                <a:solidFill>
                  <a:schemeClr val="lt1"/>
                </a:solidFill>
                <a:latin typeface="Arial"/>
                <a:ea typeface="Arial"/>
                <a:cs typeface="Arial"/>
                <a:sym typeface="Arial"/>
              </a:rPr>
              <a:t>Family 2</a:t>
            </a:r>
            <a:endParaRPr b="0" i="0" sz="3200" u="none" cap="none" strike="noStrike">
              <a:solidFill>
                <a:schemeClr val="lt1"/>
              </a:solidFill>
              <a:latin typeface="Arial"/>
              <a:ea typeface="Arial"/>
              <a:cs typeface="Arial"/>
              <a:sym typeface="Arial"/>
            </a:endParaRPr>
          </a:p>
        </p:txBody>
      </p:sp>
      <p:sp>
        <p:nvSpPr>
          <p:cNvPr id="187" name="Google Shape;187;p32"/>
          <p:cNvSpPr/>
          <p:nvPr/>
        </p:nvSpPr>
        <p:spPr>
          <a:xfrm>
            <a:off x="439550" y="5472000"/>
            <a:ext cx="4456500" cy="770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4800" u="none" cap="none" strike="noStrike">
                <a:solidFill>
                  <a:schemeClr val="lt1"/>
                </a:solidFill>
                <a:latin typeface="Arial"/>
                <a:ea typeface="Arial"/>
                <a:cs typeface="Arial"/>
                <a:sym typeface="Arial"/>
              </a:rPr>
              <a:t>Halloween Kills</a:t>
            </a:r>
            <a:endParaRPr b="0" i="0" sz="4800" u="none" cap="none" strike="noStrike">
              <a:solidFill>
                <a:schemeClr val="lt1"/>
              </a:solidFill>
              <a:latin typeface="Arial"/>
              <a:ea typeface="Arial"/>
              <a:cs typeface="Arial"/>
              <a:sym typeface="Arial"/>
            </a:endParaRPr>
          </a:p>
        </p:txBody>
      </p:sp>
      <p:sp>
        <p:nvSpPr>
          <p:cNvPr id="188" name="Google Shape;188;p32"/>
          <p:cNvSpPr/>
          <p:nvPr/>
        </p:nvSpPr>
        <p:spPr>
          <a:xfrm>
            <a:off x="5399280" y="5185800"/>
            <a:ext cx="4320000" cy="2589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Minions: The Rise of Gru</a:t>
            </a:r>
            <a:endParaRPr b="0" i="0" sz="4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The Round</a:t>
            </a:r>
            <a:endParaRPr b="0" i="0" sz="4400" u="none" cap="none" strike="noStrike">
              <a:solidFill>
                <a:schemeClr val="lt1"/>
              </a:solidFill>
              <a:latin typeface="Arial"/>
              <a:ea typeface="Arial"/>
              <a:cs typeface="Arial"/>
              <a:sym typeface="Arial"/>
            </a:endParaRPr>
          </a:p>
        </p:txBody>
      </p:sp>
      <p:sp>
        <p:nvSpPr>
          <p:cNvPr id="68" name="Google Shape;68;p15"/>
          <p:cNvSpPr/>
          <p:nvPr/>
        </p:nvSpPr>
        <p:spPr>
          <a:xfrm>
            <a:off x="577080" y="2304000"/>
            <a:ext cx="9069840" cy="4673520"/>
          </a:xfrm>
          <a:prstGeom prst="rect">
            <a:avLst/>
          </a:prstGeom>
          <a:noFill/>
          <a:ln>
            <a:noFill/>
          </a:ln>
        </p:spPr>
        <p:txBody>
          <a:bodyPr anchorCtr="0" anchor="t" bIns="0" lIns="0" spcFirstLastPara="1" rIns="0" wrap="square" tIns="0">
            <a:noAutofit/>
          </a:bodyPr>
          <a:lstStyle/>
          <a:p>
            <a:pPr indent="-322920" lvl="0" marL="432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This round is all about tv shows and movies released (or meant to have been released) since the first UK lockdown on 26</a:t>
            </a:r>
            <a:r>
              <a:rPr b="0" baseline="30000" i="0" lang="en-GB" sz="3200" u="none" cap="none" strike="noStrike">
                <a:solidFill>
                  <a:schemeClr val="lt1"/>
                </a:solidFill>
                <a:latin typeface="Arial"/>
                <a:ea typeface="Arial"/>
                <a:cs typeface="Arial"/>
                <a:sym typeface="Arial"/>
              </a:rPr>
              <a:t>th</a:t>
            </a:r>
            <a:r>
              <a:rPr b="0" i="0" lang="en-GB" sz="3200" u="none" cap="none" strike="noStrike">
                <a:solidFill>
                  <a:schemeClr val="lt1"/>
                </a:solidFill>
                <a:latin typeface="Arial"/>
                <a:ea typeface="Arial"/>
                <a:cs typeface="Arial"/>
                <a:sym typeface="Arial"/>
              </a:rPr>
              <a:t> March 2020.</a:t>
            </a:r>
            <a:endParaRPr b="0" i="0" sz="3200" u="none" cap="none" strike="noStrike">
              <a:solidFill>
                <a:schemeClr val="lt1"/>
              </a:solidFill>
              <a:latin typeface="Arial"/>
              <a:ea typeface="Arial"/>
              <a:cs typeface="Arial"/>
              <a:sym typeface="Arial"/>
            </a:endParaRPr>
          </a:p>
          <a:p>
            <a:pPr indent="-322920" lvl="0" marL="432000" marR="0" rtl="0" algn="l">
              <a:lnSpc>
                <a:spcPct val="100000"/>
              </a:lnSpc>
              <a:spcBef>
                <a:spcPts val="1417"/>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The last question will have a time limit, so there will a couple of minutes after the first 9 questions to debate your previous answers.</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6</a:t>
            </a:r>
            <a:endParaRPr b="0" i="0" sz="4400" u="none" cap="none" strike="noStrike">
              <a:solidFill>
                <a:schemeClr val="lt1"/>
              </a:solidFill>
              <a:latin typeface="Arial"/>
              <a:ea typeface="Arial"/>
              <a:cs typeface="Arial"/>
              <a:sym typeface="Arial"/>
            </a:endParaRPr>
          </a:p>
        </p:txBody>
      </p:sp>
      <p:sp>
        <p:nvSpPr>
          <p:cNvPr id="194" name="Google Shape;194;p33"/>
          <p:cNvSpPr/>
          <p:nvPr/>
        </p:nvSpPr>
        <p:spPr>
          <a:xfrm>
            <a:off x="504000" y="2020680"/>
            <a:ext cx="9069840" cy="467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3"/>
          <p:cNvSpPr/>
          <p:nvPr/>
        </p:nvSpPr>
        <p:spPr>
          <a:xfrm>
            <a:off x="504000" y="1413000"/>
            <a:ext cx="9143640" cy="5498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3200" u="none" cap="none" strike="noStrike">
                <a:solidFill>
                  <a:schemeClr val="lt1"/>
                </a:solidFill>
                <a:latin typeface="Arial"/>
                <a:ea typeface="Arial"/>
                <a:cs typeface="Arial"/>
                <a:sym typeface="Arial"/>
              </a:rPr>
              <a:t>Sort these subscriptions services according to the price per month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3200" u="none" cap="none" strike="noStrike">
                <a:solidFill>
                  <a:schemeClr val="lt1"/>
                </a:solidFill>
                <a:latin typeface="Arial"/>
                <a:ea typeface="Arial"/>
                <a:cs typeface="Arial"/>
                <a:sym typeface="Arial"/>
              </a:rPr>
              <a:t>(£7.99/month, £9.99/month, £11.99/month):</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lt1"/>
              </a:solidFill>
              <a:latin typeface="Arial"/>
              <a:ea typeface="Arial"/>
              <a:cs typeface="Arial"/>
              <a:sym typeface="Arial"/>
            </a:endParaRPr>
          </a:p>
          <a:p>
            <a:pPr indent="-215639" lvl="0" marL="216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Netflix (standard) - </a:t>
            </a:r>
            <a:r>
              <a:rPr lang="en-GB" sz="3200">
                <a:solidFill>
                  <a:schemeClr val="lt1"/>
                </a:solidFill>
              </a:rPr>
              <a:t>£9.99/month</a:t>
            </a:r>
            <a:endParaRPr b="0" i="0" sz="3200" u="none" cap="none" strike="noStrike">
              <a:solidFill>
                <a:schemeClr val="lt1"/>
              </a:solidFill>
              <a:latin typeface="Arial"/>
              <a:ea typeface="Arial"/>
              <a:cs typeface="Arial"/>
              <a:sym typeface="Arial"/>
            </a:endParaRPr>
          </a:p>
          <a:p>
            <a:pPr indent="-215639" lvl="0" marL="216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Amazon Prime (standard) - </a:t>
            </a:r>
            <a:r>
              <a:rPr lang="en-GB" sz="3200">
                <a:solidFill>
                  <a:schemeClr val="lt1"/>
                </a:solidFill>
              </a:rPr>
              <a:t>£7.99/month</a:t>
            </a:r>
            <a:endParaRPr b="0" i="0" sz="3200" u="none" cap="none" strike="noStrike">
              <a:solidFill>
                <a:schemeClr val="lt1"/>
              </a:solidFill>
              <a:latin typeface="Arial"/>
              <a:ea typeface="Arial"/>
              <a:cs typeface="Arial"/>
              <a:sym typeface="Arial"/>
            </a:endParaRPr>
          </a:p>
          <a:p>
            <a:pPr indent="-215639" lvl="0" marL="216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Disney+ - </a:t>
            </a:r>
            <a:r>
              <a:rPr lang="en-GB" sz="3200">
                <a:solidFill>
                  <a:schemeClr val="lt1"/>
                </a:solidFill>
              </a:rPr>
              <a:t>£7.99/month</a:t>
            </a:r>
            <a:endParaRPr b="0" i="0" sz="3200" u="none" cap="none" strike="noStrike">
              <a:solidFill>
                <a:schemeClr val="lt1"/>
              </a:solidFill>
              <a:latin typeface="Arial"/>
              <a:ea typeface="Arial"/>
              <a:cs typeface="Arial"/>
              <a:sym typeface="Arial"/>
            </a:endParaRPr>
          </a:p>
          <a:p>
            <a:pPr indent="-215639" lvl="0" marL="216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Youtube Premium - </a:t>
            </a:r>
            <a:r>
              <a:rPr lang="en-GB" sz="3200">
                <a:solidFill>
                  <a:schemeClr val="lt1"/>
                </a:solidFill>
              </a:rPr>
              <a:t>£11</a:t>
            </a:r>
            <a:r>
              <a:rPr lang="en-GB" sz="3200">
                <a:solidFill>
                  <a:schemeClr val="lt1"/>
                </a:solidFill>
              </a:rPr>
              <a:t>.99/month</a:t>
            </a:r>
            <a:endParaRPr b="0" i="0" sz="3200" u="none" cap="none" strike="noStrike">
              <a:solidFill>
                <a:schemeClr val="lt1"/>
              </a:solidFill>
              <a:latin typeface="Arial"/>
              <a:ea typeface="Arial"/>
              <a:cs typeface="Arial"/>
              <a:sym typeface="Arial"/>
            </a:endParaRPr>
          </a:p>
          <a:p>
            <a:pPr indent="-215639" lvl="0" marL="216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Spotify (</a:t>
            </a:r>
            <a:r>
              <a:rPr lang="en-GB" sz="3200">
                <a:solidFill>
                  <a:schemeClr val="lt1"/>
                </a:solidFill>
              </a:rPr>
              <a:t>individual</a:t>
            </a:r>
            <a:r>
              <a:rPr b="0" i="0" lang="en-GB" sz="3200" u="none" cap="none" strike="noStrike">
                <a:solidFill>
                  <a:schemeClr val="lt1"/>
                </a:solidFill>
                <a:latin typeface="Arial"/>
                <a:ea typeface="Arial"/>
                <a:cs typeface="Arial"/>
                <a:sym typeface="Arial"/>
              </a:rPr>
              <a:t>) - </a:t>
            </a:r>
            <a:r>
              <a:rPr lang="en-GB" sz="3200">
                <a:solidFill>
                  <a:schemeClr val="lt1"/>
                </a:solidFill>
              </a:rPr>
              <a:t>£9.99/month</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7</a:t>
            </a:r>
            <a:endParaRPr b="0" i="0" sz="4400" u="none" cap="none" strike="noStrike">
              <a:solidFill>
                <a:schemeClr val="lt1"/>
              </a:solidFill>
              <a:latin typeface="Arial"/>
              <a:ea typeface="Arial"/>
              <a:cs typeface="Arial"/>
              <a:sym typeface="Arial"/>
            </a:endParaRPr>
          </a:p>
        </p:txBody>
      </p:sp>
      <p:sp>
        <p:nvSpPr>
          <p:cNvPr id="201" name="Google Shape;201;p34"/>
          <p:cNvSpPr/>
          <p:nvPr/>
        </p:nvSpPr>
        <p:spPr>
          <a:xfrm>
            <a:off x="504000" y="2020680"/>
            <a:ext cx="9069840" cy="467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4"/>
          <p:cNvSpPr/>
          <p:nvPr/>
        </p:nvSpPr>
        <p:spPr>
          <a:xfrm>
            <a:off x="792000" y="2020680"/>
            <a:ext cx="8639280" cy="3257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3200" u="none" cap="none" strike="noStrike">
                <a:solidFill>
                  <a:schemeClr val="lt1"/>
                </a:solidFill>
                <a:latin typeface="Arial"/>
                <a:ea typeface="Arial"/>
                <a:cs typeface="Arial"/>
                <a:sym typeface="Arial"/>
              </a:rPr>
              <a:t>‘No Time To Die’ is currently scheduled for a September 2021 release after being delayed multiple times. But what number is the film in the official EON James Bond Series?</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3200" u="none" cap="none" strike="noStrike">
                <a:solidFill>
                  <a:schemeClr val="lt1"/>
                </a:solidFill>
                <a:latin typeface="Arial"/>
                <a:ea typeface="Arial"/>
                <a:cs typeface="Arial"/>
                <a:sym typeface="Arial"/>
              </a:rPr>
              <a:t>25</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p:nvPr/>
        </p:nvSpPr>
        <p:spPr>
          <a:xfrm>
            <a:off x="504000" y="408600"/>
            <a:ext cx="9069900" cy="1260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8</a:t>
            </a:r>
            <a:endParaRPr b="0" i="0" sz="4400" u="none" cap="none" strike="noStrike">
              <a:solidFill>
                <a:schemeClr val="lt1"/>
              </a:solidFill>
              <a:latin typeface="Arial"/>
              <a:ea typeface="Arial"/>
              <a:cs typeface="Arial"/>
              <a:sym typeface="Arial"/>
            </a:endParaRPr>
          </a:p>
        </p:txBody>
      </p:sp>
      <p:sp>
        <p:nvSpPr>
          <p:cNvPr id="208" name="Google Shape;208;p35"/>
          <p:cNvSpPr/>
          <p:nvPr/>
        </p:nvSpPr>
        <p:spPr>
          <a:xfrm>
            <a:off x="504000" y="2020680"/>
            <a:ext cx="9069900" cy="467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5"/>
          <p:cNvSpPr txBox="1"/>
          <p:nvPr/>
        </p:nvSpPr>
        <p:spPr>
          <a:xfrm>
            <a:off x="664513" y="1901750"/>
            <a:ext cx="8751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chemeClr val="lt1"/>
                </a:solidFill>
              </a:rPr>
              <a:t>On May 27th 2021, Lady Gaga, Justin Bieber and Cara Delevingne all appeared in a special episode of which TV series?</a:t>
            </a:r>
            <a:endParaRPr sz="2600">
              <a:solidFill>
                <a:schemeClr val="lt1"/>
              </a:solidFill>
            </a:endParaRPr>
          </a:p>
          <a:p>
            <a:pPr indent="0" lvl="0" marL="0" rtl="0" algn="l">
              <a:spcBef>
                <a:spcPts val="0"/>
              </a:spcBef>
              <a:spcAft>
                <a:spcPts val="0"/>
              </a:spcAft>
              <a:buNone/>
            </a:pPr>
            <a:r>
              <a:t/>
            </a:r>
            <a:endParaRPr sz="2600">
              <a:solidFill>
                <a:schemeClr val="lt1"/>
              </a:solidFill>
            </a:endParaRPr>
          </a:p>
          <a:p>
            <a:pPr indent="0" lvl="0" marL="0" rtl="0" algn="l">
              <a:spcBef>
                <a:spcPts val="0"/>
              </a:spcBef>
              <a:spcAft>
                <a:spcPts val="0"/>
              </a:spcAft>
              <a:buNone/>
            </a:pPr>
            <a:r>
              <a:t/>
            </a:r>
            <a:endParaRPr sz="2600">
              <a:solidFill>
                <a:schemeClr val="lt1"/>
              </a:solidFill>
            </a:endParaRPr>
          </a:p>
          <a:p>
            <a:pPr indent="0" lvl="0" marL="0" rtl="0" algn="l">
              <a:spcBef>
                <a:spcPts val="0"/>
              </a:spcBef>
              <a:spcAft>
                <a:spcPts val="0"/>
              </a:spcAft>
              <a:buNone/>
            </a:pPr>
            <a:r>
              <a:t/>
            </a:r>
            <a:endParaRPr sz="2600">
              <a:solidFill>
                <a:schemeClr val="lt1"/>
              </a:solidFill>
            </a:endParaRPr>
          </a:p>
          <a:p>
            <a:pPr indent="0" lvl="0" marL="0" rtl="0" algn="l">
              <a:spcBef>
                <a:spcPts val="0"/>
              </a:spcBef>
              <a:spcAft>
                <a:spcPts val="0"/>
              </a:spcAft>
              <a:buNone/>
            </a:pPr>
            <a:r>
              <a:rPr lang="en-GB" sz="2600">
                <a:solidFill>
                  <a:schemeClr val="lt1"/>
                </a:solidFill>
              </a:rPr>
              <a:t>FRIENDS (The Reunion)</a:t>
            </a:r>
            <a:endParaRPr sz="2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9</a:t>
            </a:r>
            <a:endParaRPr b="0" i="0" sz="4400" u="none" cap="none" strike="noStrike">
              <a:solidFill>
                <a:schemeClr val="lt1"/>
              </a:solidFill>
              <a:latin typeface="Arial"/>
              <a:ea typeface="Arial"/>
              <a:cs typeface="Arial"/>
              <a:sym typeface="Arial"/>
            </a:endParaRPr>
          </a:p>
        </p:txBody>
      </p:sp>
      <p:sp>
        <p:nvSpPr>
          <p:cNvPr id="215" name="Google Shape;215;p36"/>
          <p:cNvSpPr/>
          <p:nvPr/>
        </p:nvSpPr>
        <p:spPr>
          <a:xfrm>
            <a:off x="504000" y="2020680"/>
            <a:ext cx="9069840" cy="467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6"/>
          <p:cNvSpPr/>
          <p:nvPr/>
        </p:nvSpPr>
        <p:spPr>
          <a:xfrm>
            <a:off x="864000" y="1944000"/>
            <a:ext cx="8423280" cy="4103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2300" u="none" cap="none" strike="noStrike">
                <a:solidFill>
                  <a:schemeClr val="lt1"/>
                </a:solidFill>
                <a:latin typeface="Arial"/>
                <a:ea typeface="Arial"/>
                <a:cs typeface="Arial"/>
                <a:sym typeface="Arial"/>
              </a:rPr>
              <a:t>Which film is random internet user Oliver A reviewing here:</a:t>
            </a:r>
            <a:br>
              <a:rPr b="0" i="0" lang="en-GB" sz="2300" u="none" cap="none" strike="noStrike">
                <a:solidFill>
                  <a:schemeClr val="lt1"/>
                </a:solidFill>
                <a:latin typeface="Arial"/>
                <a:ea typeface="Arial"/>
                <a:cs typeface="Arial"/>
                <a:sym typeface="Arial"/>
              </a:rPr>
            </a:br>
            <a:br>
              <a:rPr b="0" i="0" lang="en-GB" sz="2300" u="none" cap="none" strike="noStrike">
                <a:solidFill>
                  <a:schemeClr val="lt1"/>
                </a:solidFill>
                <a:latin typeface="Arial"/>
                <a:ea typeface="Arial"/>
                <a:cs typeface="Arial"/>
                <a:sym typeface="Arial"/>
              </a:rPr>
            </a:br>
            <a:r>
              <a:rPr b="0" i="0" lang="en-GB" sz="2300" u="none" cap="none" strike="noStrike">
                <a:solidFill>
                  <a:schemeClr val="lt1"/>
                </a:solidFill>
                <a:latin typeface="Arial"/>
                <a:ea typeface="Arial"/>
                <a:cs typeface="Arial"/>
                <a:sym typeface="Arial"/>
              </a:rPr>
              <a:t>I thought the first Quiet Place movie was perfect and this one is even better. John Krasinski is now one of my all-time favorite directors. The movie makes you really feel for the family and you are tense through most of the movie. There are some scary jump scares but the movie, in general, isn't too scary.</a:t>
            </a:r>
            <a:endParaRPr b="0" i="0" sz="23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1</a:t>
            </a:r>
            <a:endParaRPr b="0" i="0" sz="4400" u="none" cap="none" strike="noStrike">
              <a:solidFill>
                <a:schemeClr val="lt1"/>
              </a:solidFill>
              <a:latin typeface="Arial"/>
              <a:ea typeface="Arial"/>
              <a:cs typeface="Arial"/>
              <a:sym typeface="Arial"/>
            </a:endParaRPr>
          </a:p>
        </p:txBody>
      </p:sp>
      <p:sp>
        <p:nvSpPr>
          <p:cNvPr id="74" name="Google Shape;74;p16"/>
          <p:cNvSpPr/>
          <p:nvPr/>
        </p:nvSpPr>
        <p:spPr>
          <a:xfrm>
            <a:off x="504000" y="2020680"/>
            <a:ext cx="9069840" cy="4673520"/>
          </a:xfrm>
          <a:prstGeom prst="rect">
            <a:avLst/>
          </a:prstGeom>
          <a:noFill/>
          <a:ln>
            <a:noFill/>
          </a:ln>
        </p:spPr>
        <p:txBody>
          <a:bodyPr anchorCtr="0" anchor="t" bIns="0" lIns="0" spcFirstLastPara="1" rIns="0" wrap="square" tIns="0">
            <a:noAutofit/>
          </a:bodyPr>
          <a:lstStyle/>
          <a:p>
            <a:pPr indent="-322920" lvl="0" marL="432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Like many films, Black Widow’s release was delayed and moved from 1</a:t>
            </a:r>
            <a:r>
              <a:rPr b="0" baseline="30000" i="0" lang="en-GB" sz="3200" u="none" cap="none" strike="noStrike">
                <a:solidFill>
                  <a:schemeClr val="lt1"/>
                </a:solidFill>
                <a:latin typeface="Arial"/>
                <a:ea typeface="Arial"/>
                <a:cs typeface="Arial"/>
                <a:sym typeface="Arial"/>
              </a:rPr>
              <a:t>st</a:t>
            </a:r>
            <a:r>
              <a:rPr b="0" i="0" lang="en-GB" sz="3200" u="none" cap="none" strike="noStrike">
                <a:solidFill>
                  <a:schemeClr val="lt1"/>
                </a:solidFill>
                <a:latin typeface="Arial"/>
                <a:ea typeface="Arial"/>
                <a:cs typeface="Arial"/>
                <a:sym typeface="Arial"/>
              </a:rPr>
              <a:t> May 2020 to July 2021. Including this movie, in how many other MCU movies has Scarlett Johanson </a:t>
            </a:r>
            <a:r>
              <a:rPr lang="en-GB" sz="3200">
                <a:solidFill>
                  <a:schemeClr val="lt1"/>
                </a:solidFill>
              </a:rPr>
              <a:t>portrayed</a:t>
            </a:r>
            <a:r>
              <a:rPr b="0" i="0" lang="en-GB" sz="3200" u="none" cap="none" strike="noStrike">
                <a:solidFill>
                  <a:schemeClr val="lt1"/>
                </a:solidFill>
                <a:latin typeface="Arial"/>
                <a:ea typeface="Arial"/>
                <a:cs typeface="Arial"/>
                <a:sym typeface="Arial"/>
              </a:rPr>
              <a:t> the titular Black Widow (inc post-credit scenes)?</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2</a:t>
            </a:r>
            <a:endParaRPr b="0" i="0" sz="4400" u="none" cap="none" strike="noStrike">
              <a:solidFill>
                <a:schemeClr val="lt1"/>
              </a:solidFill>
              <a:latin typeface="Arial"/>
              <a:ea typeface="Arial"/>
              <a:cs typeface="Arial"/>
              <a:sym typeface="Arial"/>
            </a:endParaRPr>
          </a:p>
        </p:txBody>
      </p:sp>
      <p:sp>
        <p:nvSpPr>
          <p:cNvPr id="80" name="Google Shape;80;p17"/>
          <p:cNvSpPr/>
          <p:nvPr/>
        </p:nvSpPr>
        <p:spPr>
          <a:xfrm>
            <a:off x="504000" y="2020680"/>
            <a:ext cx="9069840" cy="4673520"/>
          </a:xfrm>
          <a:prstGeom prst="rect">
            <a:avLst/>
          </a:prstGeom>
          <a:noFill/>
          <a:ln>
            <a:noFill/>
          </a:ln>
        </p:spPr>
        <p:txBody>
          <a:bodyPr anchorCtr="0" anchor="t" bIns="0" lIns="0" spcFirstLastPara="1" rIns="0" wrap="square" tIns="0">
            <a:noAutofit/>
          </a:bodyPr>
          <a:lstStyle/>
          <a:p>
            <a:pPr indent="-322920" lvl="0" marL="432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The 6</a:t>
            </a:r>
            <a:r>
              <a:rPr b="0" baseline="30000" i="0" lang="en-GB" sz="3200" u="none" cap="none" strike="noStrike">
                <a:solidFill>
                  <a:schemeClr val="lt1"/>
                </a:solidFill>
                <a:latin typeface="Arial"/>
                <a:ea typeface="Arial"/>
                <a:cs typeface="Arial"/>
                <a:sym typeface="Arial"/>
              </a:rPr>
              <a:t>th</a:t>
            </a:r>
            <a:r>
              <a:rPr b="0" i="0" lang="en-GB" sz="3200" u="none" cap="none" strike="noStrike">
                <a:solidFill>
                  <a:schemeClr val="lt1"/>
                </a:solidFill>
                <a:latin typeface="Arial"/>
                <a:ea typeface="Arial"/>
                <a:cs typeface="Arial"/>
                <a:sym typeface="Arial"/>
              </a:rPr>
              <a:t> series of BBC’s Line of Duty was released on 21</a:t>
            </a:r>
            <a:r>
              <a:rPr b="0" baseline="30000" i="0" lang="en-GB" sz="3200" u="none" cap="none" strike="noStrike">
                <a:solidFill>
                  <a:schemeClr val="lt1"/>
                </a:solidFill>
                <a:latin typeface="Arial"/>
                <a:ea typeface="Arial"/>
                <a:cs typeface="Arial"/>
                <a:sym typeface="Arial"/>
              </a:rPr>
              <a:t>st</a:t>
            </a:r>
            <a:r>
              <a:rPr b="0" i="0" lang="en-GB" sz="3200" u="none" cap="none" strike="noStrike">
                <a:solidFill>
                  <a:schemeClr val="lt1"/>
                </a:solidFill>
                <a:latin typeface="Arial"/>
                <a:ea typeface="Arial"/>
                <a:cs typeface="Arial"/>
                <a:sym typeface="Arial"/>
              </a:rPr>
              <a:t> March 2021.  What does the acronym ‘OCG’ stand for that AC-12 uses throughout the show?</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3</a:t>
            </a:r>
            <a:endParaRPr b="0" i="0" sz="4400" u="none" cap="none" strike="noStrike">
              <a:solidFill>
                <a:schemeClr val="lt1"/>
              </a:solidFill>
              <a:latin typeface="Arial"/>
              <a:ea typeface="Arial"/>
              <a:cs typeface="Arial"/>
              <a:sym typeface="Arial"/>
            </a:endParaRPr>
          </a:p>
        </p:txBody>
      </p:sp>
      <p:sp>
        <p:nvSpPr>
          <p:cNvPr id="86" name="Google Shape;86;p18"/>
          <p:cNvSpPr/>
          <p:nvPr/>
        </p:nvSpPr>
        <p:spPr>
          <a:xfrm>
            <a:off x="504000" y="2020680"/>
            <a:ext cx="9069840" cy="4673520"/>
          </a:xfrm>
          <a:prstGeom prst="rect">
            <a:avLst/>
          </a:prstGeom>
          <a:noFill/>
          <a:ln>
            <a:noFill/>
          </a:ln>
        </p:spPr>
        <p:txBody>
          <a:bodyPr anchorCtr="0" anchor="t" bIns="0" lIns="0" spcFirstLastPara="1" rIns="0" wrap="square" tIns="0">
            <a:noAutofit/>
          </a:bodyPr>
          <a:lstStyle/>
          <a:p>
            <a:pPr indent="-322920" lvl="0" marL="432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‘Cruella’ was released in cinemas and Disney+ on May 28</a:t>
            </a:r>
            <a:r>
              <a:rPr b="0" baseline="30000" i="0" lang="en-GB" sz="3200" u="none" cap="none" strike="noStrike">
                <a:solidFill>
                  <a:schemeClr val="lt1"/>
                </a:solidFill>
                <a:latin typeface="Arial"/>
                <a:ea typeface="Arial"/>
                <a:cs typeface="Arial"/>
                <a:sym typeface="Arial"/>
              </a:rPr>
              <a:t>th</a:t>
            </a:r>
            <a:r>
              <a:rPr b="0" i="0" lang="en-GB" sz="3200" u="none" cap="none" strike="noStrike">
                <a:solidFill>
                  <a:schemeClr val="lt1"/>
                </a:solidFill>
                <a:latin typeface="Arial"/>
                <a:ea typeface="Arial"/>
                <a:cs typeface="Arial"/>
                <a:sym typeface="Arial"/>
              </a:rPr>
              <a:t> 2021. Including this film, how many live-action films have been released in the 101 </a:t>
            </a:r>
            <a:r>
              <a:rPr lang="en-GB" sz="3200">
                <a:solidFill>
                  <a:schemeClr val="lt1"/>
                </a:solidFill>
              </a:rPr>
              <a:t>Dalmatians</a:t>
            </a:r>
            <a:r>
              <a:rPr b="0" i="0" lang="en-GB" sz="3200" u="none" cap="none" strike="noStrike">
                <a:solidFill>
                  <a:schemeClr val="lt1"/>
                </a:solidFill>
                <a:latin typeface="Arial"/>
                <a:ea typeface="Arial"/>
                <a:cs typeface="Arial"/>
                <a:sym typeface="Arial"/>
              </a:rPr>
              <a:t> series.</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4</a:t>
            </a:r>
            <a:endParaRPr b="0" i="0" sz="4400" u="none" cap="none" strike="noStrike">
              <a:solidFill>
                <a:schemeClr val="lt1"/>
              </a:solidFill>
              <a:latin typeface="Arial"/>
              <a:ea typeface="Arial"/>
              <a:cs typeface="Arial"/>
              <a:sym typeface="Arial"/>
            </a:endParaRPr>
          </a:p>
        </p:txBody>
      </p:sp>
      <p:sp>
        <p:nvSpPr>
          <p:cNvPr id="92" name="Google Shape;92;p19"/>
          <p:cNvSpPr/>
          <p:nvPr/>
        </p:nvSpPr>
        <p:spPr>
          <a:xfrm>
            <a:off x="433080" y="2237400"/>
            <a:ext cx="9069840" cy="4673520"/>
          </a:xfrm>
          <a:prstGeom prst="rect">
            <a:avLst/>
          </a:prstGeom>
          <a:noFill/>
          <a:ln>
            <a:noFill/>
          </a:ln>
        </p:spPr>
        <p:txBody>
          <a:bodyPr anchorCtr="0" anchor="t" bIns="0" lIns="0" spcFirstLastPara="1" rIns="0" wrap="square" tIns="0">
            <a:noAutofit/>
          </a:bodyPr>
          <a:lstStyle/>
          <a:p>
            <a:pPr indent="-322920" lvl="0" marL="432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Name the Netflix series released in 2020 that caused sales of chess sets to increase by more that 1000%.</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5</a:t>
            </a:r>
            <a:endParaRPr b="0" i="0" sz="4400" u="none" cap="none" strike="noStrike">
              <a:solidFill>
                <a:schemeClr val="lt1"/>
              </a:solidFill>
              <a:latin typeface="Arial"/>
              <a:ea typeface="Arial"/>
              <a:cs typeface="Arial"/>
              <a:sym typeface="Arial"/>
            </a:endParaRPr>
          </a:p>
        </p:txBody>
      </p:sp>
      <p:sp>
        <p:nvSpPr>
          <p:cNvPr id="98" name="Google Shape;98;p20"/>
          <p:cNvSpPr/>
          <p:nvPr/>
        </p:nvSpPr>
        <p:spPr>
          <a:xfrm>
            <a:off x="504000" y="2020680"/>
            <a:ext cx="9069840" cy="467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a:off x="936000" y="2304000"/>
            <a:ext cx="8135280" cy="3779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2600" u="none" cap="none" strike="noStrike">
                <a:solidFill>
                  <a:schemeClr val="lt1"/>
                </a:solidFill>
                <a:latin typeface="Arial"/>
                <a:ea typeface="Arial"/>
                <a:cs typeface="Arial"/>
                <a:sym typeface="Arial"/>
              </a:rPr>
              <a:t>Which of these films is not currently scheduled for a theatrical release (cinema) along with a simultaneous on-demand release?</a:t>
            </a:r>
            <a:endParaRPr b="0" i="0" sz="2600" u="none" cap="none" strike="noStrike">
              <a:solidFill>
                <a:schemeClr val="lt1"/>
              </a:solidFill>
              <a:latin typeface="Arial"/>
              <a:ea typeface="Arial"/>
              <a:cs typeface="Arial"/>
              <a:sym typeface="Arial"/>
            </a:endParaRPr>
          </a:p>
        </p:txBody>
      </p:sp>
      <p:sp>
        <p:nvSpPr>
          <p:cNvPr id="100" name="Google Shape;100;p20"/>
          <p:cNvSpPr/>
          <p:nvPr/>
        </p:nvSpPr>
        <p:spPr>
          <a:xfrm>
            <a:off x="1152000" y="4032000"/>
            <a:ext cx="1871280" cy="970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Dune</a:t>
            </a:r>
            <a:endParaRPr b="0" i="0" sz="4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400" u="none" cap="none" strike="noStrike">
              <a:solidFill>
                <a:schemeClr val="lt1"/>
              </a:solidFill>
              <a:latin typeface="Arial"/>
              <a:ea typeface="Arial"/>
              <a:cs typeface="Arial"/>
              <a:sym typeface="Arial"/>
            </a:endParaRPr>
          </a:p>
        </p:txBody>
      </p:sp>
      <p:sp>
        <p:nvSpPr>
          <p:cNvPr id="101" name="Google Shape;101;p20"/>
          <p:cNvSpPr/>
          <p:nvPr/>
        </p:nvSpPr>
        <p:spPr>
          <a:xfrm>
            <a:off x="4697275" y="4104000"/>
            <a:ext cx="4452600" cy="542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3200" u="none" cap="none" strike="noStrike">
                <a:solidFill>
                  <a:schemeClr val="lt1"/>
                </a:solidFill>
                <a:latin typeface="Arial"/>
                <a:ea typeface="Arial"/>
                <a:cs typeface="Arial"/>
                <a:sym typeface="Arial"/>
              </a:rPr>
              <a:t>The Addams</a:t>
            </a:r>
            <a:r>
              <a:rPr b="0" i="0" lang="en-GB" sz="2800" u="none" cap="none" strike="noStrike">
                <a:solidFill>
                  <a:schemeClr val="lt1"/>
                </a:solidFill>
                <a:latin typeface="Arial"/>
                <a:ea typeface="Arial"/>
                <a:cs typeface="Arial"/>
                <a:sym typeface="Arial"/>
              </a:rPr>
              <a:t> </a:t>
            </a:r>
            <a:r>
              <a:rPr b="0" i="0" lang="en-GB" sz="3200" u="none" cap="none" strike="noStrike">
                <a:solidFill>
                  <a:schemeClr val="lt1"/>
                </a:solidFill>
                <a:latin typeface="Arial"/>
                <a:ea typeface="Arial"/>
                <a:cs typeface="Arial"/>
                <a:sym typeface="Arial"/>
              </a:rPr>
              <a:t>Family 2</a:t>
            </a:r>
            <a:endParaRPr b="0" i="0" sz="3200" u="none" cap="none" strike="noStrike">
              <a:solidFill>
                <a:schemeClr val="lt1"/>
              </a:solidFill>
              <a:latin typeface="Arial"/>
              <a:ea typeface="Arial"/>
              <a:cs typeface="Arial"/>
              <a:sym typeface="Arial"/>
            </a:endParaRPr>
          </a:p>
        </p:txBody>
      </p:sp>
      <p:sp>
        <p:nvSpPr>
          <p:cNvPr id="102" name="Google Shape;102;p20"/>
          <p:cNvSpPr/>
          <p:nvPr/>
        </p:nvSpPr>
        <p:spPr>
          <a:xfrm>
            <a:off x="439550" y="5472000"/>
            <a:ext cx="4514700" cy="770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4800" u="none" cap="none" strike="noStrike">
                <a:solidFill>
                  <a:schemeClr val="lt1"/>
                </a:solidFill>
                <a:latin typeface="Arial"/>
                <a:ea typeface="Arial"/>
                <a:cs typeface="Arial"/>
                <a:sym typeface="Arial"/>
              </a:rPr>
              <a:t>Halloween Kills</a:t>
            </a:r>
            <a:endParaRPr b="0" i="0" sz="4800" u="none" cap="none" strike="noStrike">
              <a:solidFill>
                <a:schemeClr val="lt1"/>
              </a:solidFill>
              <a:latin typeface="Arial"/>
              <a:ea typeface="Arial"/>
              <a:cs typeface="Arial"/>
              <a:sym typeface="Arial"/>
            </a:endParaRPr>
          </a:p>
        </p:txBody>
      </p:sp>
      <p:sp>
        <p:nvSpPr>
          <p:cNvPr id="103" name="Google Shape;103;p20"/>
          <p:cNvSpPr/>
          <p:nvPr/>
        </p:nvSpPr>
        <p:spPr>
          <a:xfrm>
            <a:off x="5656155" y="5259200"/>
            <a:ext cx="4320000" cy="2589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Minions: The Rise of Gru</a:t>
            </a:r>
            <a:endParaRPr b="0" i="0" sz="4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6</a:t>
            </a:r>
            <a:endParaRPr b="0" i="0" sz="4400" u="none" cap="none" strike="noStrike">
              <a:solidFill>
                <a:schemeClr val="lt1"/>
              </a:solidFill>
              <a:latin typeface="Arial"/>
              <a:ea typeface="Arial"/>
              <a:cs typeface="Arial"/>
              <a:sym typeface="Arial"/>
            </a:endParaRPr>
          </a:p>
        </p:txBody>
      </p:sp>
      <p:sp>
        <p:nvSpPr>
          <p:cNvPr id="109" name="Google Shape;109;p21"/>
          <p:cNvSpPr/>
          <p:nvPr/>
        </p:nvSpPr>
        <p:spPr>
          <a:xfrm>
            <a:off x="504000" y="2020680"/>
            <a:ext cx="9069840" cy="467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a:off x="504000" y="1413000"/>
            <a:ext cx="9143640" cy="5498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3200" u="none" cap="none" strike="noStrike">
                <a:solidFill>
                  <a:schemeClr val="lt1"/>
                </a:solidFill>
                <a:latin typeface="Arial"/>
                <a:ea typeface="Arial"/>
                <a:cs typeface="Arial"/>
                <a:sym typeface="Arial"/>
              </a:rPr>
              <a:t>Sort these subscriptions services according to the price per month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3200" u="none" cap="none" strike="noStrike">
                <a:solidFill>
                  <a:schemeClr val="lt1"/>
                </a:solidFill>
                <a:latin typeface="Arial"/>
                <a:ea typeface="Arial"/>
                <a:cs typeface="Arial"/>
                <a:sym typeface="Arial"/>
              </a:rPr>
              <a:t>(£7.99/month, £9.99/month, £11.99/month):</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lt1"/>
              </a:solidFill>
              <a:latin typeface="Arial"/>
              <a:ea typeface="Arial"/>
              <a:cs typeface="Arial"/>
              <a:sym typeface="Arial"/>
            </a:endParaRPr>
          </a:p>
          <a:p>
            <a:pPr indent="-215639" lvl="0" marL="216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Netflix (standard)</a:t>
            </a:r>
            <a:endParaRPr b="0" i="0" sz="3200" u="none" cap="none" strike="noStrike">
              <a:solidFill>
                <a:schemeClr val="lt1"/>
              </a:solidFill>
              <a:latin typeface="Arial"/>
              <a:ea typeface="Arial"/>
              <a:cs typeface="Arial"/>
              <a:sym typeface="Arial"/>
            </a:endParaRPr>
          </a:p>
          <a:p>
            <a:pPr indent="-215639" lvl="0" marL="216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Amazon Prime (standard)</a:t>
            </a:r>
            <a:endParaRPr b="0" i="0" sz="3200" u="none" cap="none" strike="noStrike">
              <a:solidFill>
                <a:schemeClr val="lt1"/>
              </a:solidFill>
              <a:latin typeface="Arial"/>
              <a:ea typeface="Arial"/>
              <a:cs typeface="Arial"/>
              <a:sym typeface="Arial"/>
            </a:endParaRPr>
          </a:p>
          <a:p>
            <a:pPr indent="-215639" lvl="0" marL="216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Disney+</a:t>
            </a:r>
            <a:endParaRPr b="0" i="0" sz="3200" u="none" cap="none" strike="noStrike">
              <a:solidFill>
                <a:schemeClr val="lt1"/>
              </a:solidFill>
              <a:latin typeface="Arial"/>
              <a:ea typeface="Arial"/>
              <a:cs typeface="Arial"/>
              <a:sym typeface="Arial"/>
            </a:endParaRPr>
          </a:p>
          <a:p>
            <a:pPr indent="-215639" lvl="0" marL="216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Youtube Premium</a:t>
            </a:r>
            <a:endParaRPr b="0" i="0" sz="3200" u="none" cap="none" strike="noStrike">
              <a:solidFill>
                <a:schemeClr val="lt1"/>
              </a:solidFill>
              <a:latin typeface="Arial"/>
              <a:ea typeface="Arial"/>
              <a:cs typeface="Arial"/>
              <a:sym typeface="Arial"/>
            </a:endParaRPr>
          </a:p>
          <a:p>
            <a:pPr indent="-215639" lvl="0" marL="216000" marR="0" rtl="0" algn="l">
              <a:lnSpc>
                <a:spcPct val="100000"/>
              </a:lnSpc>
              <a:spcBef>
                <a:spcPts val="0"/>
              </a:spcBef>
              <a:spcAft>
                <a:spcPts val="0"/>
              </a:spcAft>
              <a:buClr>
                <a:schemeClr val="lt1"/>
              </a:buClr>
              <a:buSzPts val="1440"/>
              <a:buFont typeface="Noto Sans Symbols"/>
              <a:buChar char="●"/>
            </a:pPr>
            <a:r>
              <a:rPr b="0" i="0" lang="en-GB" sz="3200" u="none" cap="none" strike="noStrike">
                <a:solidFill>
                  <a:schemeClr val="lt1"/>
                </a:solidFill>
                <a:latin typeface="Arial"/>
                <a:ea typeface="Arial"/>
                <a:cs typeface="Arial"/>
                <a:sym typeface="Arial"/>
              </a:rPr>
              <a:t>Spotify (standard)</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p:nvPr/>
        </p:nvSpPr>
        <p:spPr>
          <a:xfrm>
            <a:off x="504000" y="408600"/>
            <a:ext cx="9069840" cy="1260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chemeClr val="lt1"/>
                </a:solidFill>
                <a:latin typeface="Arial"/>
                <a:ea typeface="Arial"/>
                <a:cs typeface="Arial"/>
                <a:sym typeface="Arial"/>
              </a:rPr>
              <a:t>Question 7</a:t>
            </a:r>
            <a:endParaRPr b="0" i="0" sz="4400" u="none" cap="none" strike="noStrike">
              <a:solidFill>
                <a:schemeClr val="lt1"/>
              </a:solidFill>
              <a:latin typeface="Arial"/>
              <a:ea typeface="Arial"/>
              <a:cs typeface="Arial"/>
              <a:sym typeface="Arial"/>
            </a:endParaRPr>
          </a:p>
        </p:txBody>
      </p:sp>
      <p:sp>
        <p:nvSpPr>
          <p:cNvPr id="116" name="Google Shape;116;p22"/>
          <p:cNvSpPr/>
          <p:nvPr/>
        </p:nvSpPr>
        <p:spPr>
          <a:xfrm>
            <a:off x="504000" y="2020680"/>
            <a:ext cx="9069840" cy="467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p:nvPr/>
        </p:nvSpPr>
        <p:spPr>
          <a:xfrm>
            <a:off x="792000" y="2020680"/>
            <a:ext cx="8639280" cy="321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3200" u="none" cap="none" strike="noStrike">
                <a:solidFill>
                  <a:schemeClr val="lt1"/>
                </a:solidFill>
                <a:latin typeface="Arial"/>
                <a:ea typeface="Arial"/>
                <a:cs typeface="Arial"/>
                <a:sym typeface="Arial"/>
              </a:rPr>
              <a:t>‘No Time To Die’ is currently scheduled for a September 2021 release after being delayed multiple times. But what number is the film in the official EON James Bond Series?</a:t>
            </a:r>
            <a:endParaRPr b="0" i="0" sz="32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