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Economic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5.xml"/><Relationship Id="rId33" Type="http://schemas.openxmlformats.org/officeDocument/2006/relationships/font" Target="fonts/OpenSans-italic.fntdata"/><Relationship Id="rId10" Type="http://schemas.openxmlformats.org/officeDocument/2006/relationships/slide" Target="slides/slide4.xml"/><Relationship Id="rId32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32e1f7dc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32e1f7dc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2359e1d5f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12359e1d5f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2359e25e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g12359e25e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235d5bbc5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g1235d5bbc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235d5bbc5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g1235d5bbc5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35d5bbc5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g1235d5bbc5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235d5bbc5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g1235d5bbc5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235d5bbc58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g1235d5bbc5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235d5bbc58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g1235d5bbc58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235d5bbc58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5" name="Google Shape;765;g1235d5bbc58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235d5bbc58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3" name="Google Shape;803;g1235d5bbc58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35d5bbe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35d5bbe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1235d5bbe0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0" name="Google Shape;840;g1235d5bbe0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32e1f7dc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32e1f7dc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32e1f7dc2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32e1f7dc2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32e1f7dc2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32e1f7dc2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32e1f7dc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32e1f7dc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32e1f7dc2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232e1f7dc2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232e1f7dc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232e1f7dc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359e1d5f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12359e1d5f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Relationship Id="rId7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Relationship Id="rId7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Relationship Id="rId7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29.png"/><Relationship Id="rId7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30.png"/><Relationship Id="rId7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32.png"/><Relationship Id="rId7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31.png"/><Relationship Id="rId7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hyperlink" Target="https://www.kaggle.com/datasets/alexteboul/diabetes-health-indicators-dataset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linkedin.com/in/p217" TargetMode="External"/><Relationship Id="rId10" Type="http://schemas.openxmlformats.org/officeDocument/2006/relationships/hyperlink" Target="https://github.com/celsoadamo/Projeto_Diabetes" TargetMode="External"/><Relationship Id="rId12" Type="http://schemas.openxmlformats.org/officeDocument/2006/relationships/hyperlink" Target="https://github.com/Pedro-Grajau/jupyterstack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9" Type="http://schemas.openxmlformats.org/officeDocument/2006/relationships/hyperlink" Target="https://www.linkedin.com/in/celso-adamo-48773356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12.png"/><Relationship Id="rId7" Type="http://schemas.openxmlformats.org/officeDocument/2006/relationships/hyperlink" Target="https://www.linkedin.com/in/adilson-silva-junior" TargetMode="External"/><Relationship Id="rId8" Type="http://schemas.openxmlformats.org/officeDocument/2006/relationships/hyperlink" Target="https://github.com/AdilsonSilvaJr/jupyterstac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3" Type="http://schemas.openxmlformats.org/officeDocument/2006/relationships/image" Target="../media/image11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.png"/><Relationship Id="rId1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33.png"/><Relationship Id="rId7" Type="http://schemas.openxmlformats.org/officeDocument/2006/relationships/image" Target="../media/image17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22.png"/><Relationship Id="rId7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90525" y="1126225"/>
            <a:ext cx="8222100" cy="16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Predição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de Diabetes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90525" y="2789133"/>
            <a:ext cx="8222100" cy="22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Time Jupyter - StackLabs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Adilson Gomes da Silva Junior - Engenheiro de dados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Celso Meirelles Rodolfo Adamo - Cientista de dados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Pedro Lucas Grajaú Farias - Analista de dados</a:t>
            </a:r>
            <a:endParaRPr sz="1400"/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25" y="2971475"/>
            <a:ext cx="240125" cy="24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25"/>
          <p:cNvGrpSpPr/>
          <p:nvPr/>
        </p:nvGrpSpPr>
        <p:grpSpPr>
          <a:xfrm>
            <a:off x="7988146" y="3672403"/>
            <a:ext cx="1072095" cy="1424560"/>
            <a:chOff x="7517388" y="172886"/>
            <a:chExt cx="1422820" cy="1749859"/>
          </a:xfrm>
        </p:grpSpPr>
        <p:grpSp>
          <p:nvGrpSpPr>
            <p:cNvPr id="103" name="Google Shape;103;p25"/>
            <p:cNvGrpSpPr/>
            <p:nvPr/>
          </p:nvGrpSpPr>
          <p:grpSpPr>
            <a:xfrm>
              <a:off x="7517406" y="172886"/>
              <a:ext cx="1422777" cy="1427513"/>
              <a:chOff x="7262125" y="293761"/>
              <a:chExt cx="1422777" cy="1427513"/>
            </a:xfrm>
          </p:grpSpPr>
          <p:grpSp>
            <p:nvGrpSpPr>
              <p:cNvPr id="104" name="Google Shape;104;p25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105" name="Google Shape;105;p25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106" name="Google Shape;106;p2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07" name="Google Shape;107;p25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" name="Google Shape;108;p25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09" name="Google Shape;109;p25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110" name="Google Shape;110;p25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1" name="Google Shape;111;p25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12" name="Google Shape;112;p25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113" name="Google Shape;113;p25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4" name="Google Shape;114;p25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115" name="Google Shape;115;p25"/>
              <p:cNvSpPr txBox="1"/>
              <p:nvPr/>
            </p:nvSpPr>
            <p:spPr>
              <a:xfrm>
                <a:off x="7388096" y="1302335"/>
                <a:ext cx="11709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pt-BR" sz="13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</a:t>
                </a:r>
                <a:r>
                  <a:rPr b="0" i="0" lang="pt-BR" sz="13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ter squad</a:t>
                </a:r>
                <a:endParaRPr b="0" i="0" sz="13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116" name="Google Shape;116;p25"/>
            <p:cNvGrpSpPr/>
            <p:nvPr/>
          </p:nvGrpSpPr>
          <p:grpSpPr>
            <a:xfrm>
              <a:off x="7517388" y="1647185"/>
              <a:ext cx="1422820" cy="275560"/>
              <a:chOff x="7178425" y="4449275"/>
              <a:chExt cx="1918064" cy="371475"/>
            </a:xfrm>
          </p:grpSpPr>
          <p:pic>
            <p:nvPicPr>
              <p:cNvPr id="117" name="Google Shape;117;p2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18" name="Google Shape;118;p25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119" name="Google Shape;119;p25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120" name="Google Shape;120;p25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" name="Google Shape;121;p25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" name="Google Shape;122;p25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3" name="Google Shape;123;p25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" name="Google Shape;124;p25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5" name="Google Shape;125;p25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126" name="Google Shape;126;p25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" name="Google Shape;127;p25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" name="Google Shape;128;p25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" name="Google Shape;129;p25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pic>
        <p:nvPicPr>
          <p:cNvPr id="130" name="Google Shape;13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 rotWithShape="1">
          <a:blip r:embed="rId7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34"/>
          <p:cNvPicPr preferRelativeResize="0"/>
          <p:nvPr/>
        </p:nvPicPr>
        <p:blipFill rotWithShape="1">
          <a:blip r:embed="rId3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4"/>
          <p:cNvSpPr txBox="1"/>
          <p:nvPr/>
        </p:nvSpPr>
        <p:spPr>
          <a:xfrm>
            <a:off x="913207" y="1814725"/>
            <a:ext cx="75186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pt-BR" sz="1500">
                <a:solidFill>
                  <a:schemeClr val="dk1"/>
                </a:solidFill>
              </a:rPr>
              <a:t>Em médias os entrevistados têm um </a:t>
            </a:r>
            <a:r>
              <a:rPr b="1" lang="pt-BR" sz="1500">
                <a:solidFill>
                  <a:schemeClr val="dk1"/>
                </a:solidFill>
              </a:rPr>
              <a:t>índice de massa corporal (BMI)</a:t>
            </a:r>
            <a:r>
              <a:rPr lang="pt-BR" sz="1500">
                <a:solidFill>
                  <a:schemeClr val="dk1"/>
                </a:solidFill>
              </a:rPr>
              <a:t> de </a:t>
            </a:r>
            <a:r>
              <a:rPr b="1" lang="pt-BR" sz="1500">
                <a:solidFill>
                  <a:schemeClr val="dk1"/>
                </a:solidFill>
              </a:rPr>
              <a:t>28.68</a:t>
            </a:r>
            <a:r>
              <a:rPr lang="pt-BR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pt-BR" sz="1500">
                <a:solidFill>
                  <a:schemeClr val="dk1"/>
                </a:solidFill>
              </a:rPr>
              <a:t>73.34 %</a:t>
            </a:r>
            <a:r>
              <a:rPr lang="pt-BR" sz="1500">
                <a:solidFill>
                  <a:schemeClr val="dk1"/>
                </a:solidFill>
              </a:rPr>
              <a:t> das pessoas entrevistadas praticam </a:t>
            </a:r>
            <a:r>
              <a:rPr b="1" lang="pt-BR" sz="1500">
                <a:solidFill>
                  <a:schemeClr val="dk1"/>
                </a:solidFill>
              </a:rPr>
              <a:t>atividades físicas</a:t>
            </a:r>
            <a:r>
              <a:rPr lang="pt-BR" sz="1500">
                <a:solidFill>
                  <a:schemeClr val="dk1"/>
                </a:solidFill>
              </a:rPr>
              <a:t>. 	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pt-BR" sz="1500">
                <a:solidFill>
                  <a:schemeClr val="dk1"/>
                </a:solidFill>
              </a:rPr>
              <a:t>79.48 %</a:t>
            </a:r>
            <a:r>
              <a:rPr lang="pt-BR" sz="1500">
                <a:solidFill>
                  <a:schemeClr val="dk1"/>
                </a:solidFill>
              </a:rPr>
              <a:t> das pessoas entrevistadas comem </a:t>
            </a:r>
            <a:r>
              <a:rPr b="1" lang="pt-BR" sz="1500">
                <a:solidFill>
                  <a:schemeClr val="dk1"/>
                </a:solidFill>
              </a:rPr>
              <a:t>vegetais</a:t>
            </a:r>
            <a:r>
              <a:rPr lang="pt-BR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pt-BR" sz="1500">
                <a:solidFill>
                  <a:schemeClr val="dk1"/>
                </a:solidFill>
              </a:rPr>
              <a:t>Quase </a:t>
            </a:r>
            <a:r>
              <a:rPr b="1" lang="pt-BR" sz="1500">
                <a:solidFill>
                  <a:schemeClr val="dk1"/>
                </a:solidFill>
              </a:rPr>
              <a:t>ninguém</a:t>
            </a:r>
            <a:r>
              <a:rPr lang="pt-BR" sz="1500">
                <a:solidFill>
                  <a:schemeClr val="dk1"/>
                </a:solidFill>
              </a:rPr>
              <a:t> consome </a:t>
            </a:r>
            <a:r>
              <a:rPr b="1" lang="pt-BR" sz="1500">
                <a:solidFill>
                  <a:schemeClr val="dk1"/>
                </a:solidFill>
              </a:rPr>
              <a:t>álcool em altas proporções </a:t>
            </a:r>
            <a:r>
              <a:rPr lang="pt-BR" sz="1500">
                <a:solidFill>
                  <a:schemeClr val="dk1"/>
                </a:solidFill>
              </a:rPr>
              <a:t>(adult men having more than 14 drinks per week and adult women having more than 7 drinks per week).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pt-BR" sz="1500">
                <a:solidFill>
                  <a:schemeClr val="dk1"/>
                </a:solidFill>
              </a:rPr>
              <a:t>94%</a:t>
            </a:r>
            <a:r>
              <a:rPr lang="pt-BR" sz="1500">
                <a:solidFill>
                  <a:schemeClr val="dk1"/>
                </a:solidFill>
              </a:rPr>
              <a:t> das pessoas entrevistadas usaram algum </a:t>
            </a:r>
            <a:r>
              <a:rPr b="1" lang="pt-BR" sz="1500">
                <a:solidFill>
                  <a:schemeClr val="dk1"/>
                </a:solidFill>
              </a:rPr>
              <a:t>plano e/ou seguro de saúde.</a:t>
            </a:r>
            <a:endParaRPr sz="1700"/>
          </a:p>
        </p:txBody>
      </p:sp>
      <p:grpSp>
        <p:nvGrpSpPr>
          <p:cNvPr id="466" name="Google Shape;466;p34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467" name="Google Shape;467;p34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468" name="Google Shape;468;p34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469" name="Google Shape;469;p34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470" name="Google Shape;470;p3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471" name="Google Shape;471;p34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2" name="Google Shape;472;p34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73" name="Google Shape;473;p34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474" name="Google Shape;474;p34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75" name="Google Shape;475;p34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476" name="Google Shape;476;p34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477" name="Google Shape;477;p34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78" name="Google Shape;478;p34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479" name="Google Shape;479;p34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480" name="Google Shape;480;p34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481" name="Google Shape;481;p3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82" name="Google Shape;482;p34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483" name="Google Shape;483;p34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484" name="Google Shape;484;p34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5" name="Google Shape;485;p34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6" name="Google Shape;486;p34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7" name="Google Shape;487;p34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8" name="Google Shape;488;p34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89" name="Google Shape;489;p34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490" name="Google Shape;490;p34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1" name="Google Shape;491;p34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2" name="Google Shape;492;p34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3" name="Google Shape;493;p34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pic>
        <p:nvPicPr>
          <p:cNvPr id="494" name="Google Shape;494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4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pt-BR" sz="3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Insights e Conhecimento Gerado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96" name="Google Shape;496;p34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35"/>
          <p:cNvPicPr preferRelativeResize="0"/>
          <p:nvPr/>
        </p:nvPicPr>
        <p:blipFill rotWithShape="1">
          <a:blip r:embed="rId3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35"/>
          <p:cNvSpPr txBox="1"/>
          <p:nvPr/>
        </p:nvSpPr>
        <p:spPr>
          <a:xfrm>
            <a:off x="1704900" y="4082688"/>
            <a:ext cx="573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accent2"/>
                </a:solidFill>
              </a:rPr>
              <a:t>Podemos ver uma relação de casos de diabetes com o aumento de IMC, principalmente entre os bins de 30 e 40.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3" name="Google Shape;503;p35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504" name="Google Shape;504;p35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505" name="Google Shape;505;p35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506" name="Google Shape;506;p35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507" name="Google Shape;507;p3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508" name="Google Shape;508;p35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9" name="Google Shape;509;p35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10" name="Google Shape;510;p35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511" name="Google Shape;511;p35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12" name="Google Shape;512;p35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513" name="Google Shape;513;p35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514" name="Google Shape;514;p35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15" name="Google Shape;515;p35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516" name="Google Shape;516;p35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517" name="Google Shape;517;p35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518" name="Google Shape;518;p3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19" name="Google Shape;519;p35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520" name="Google Shape;520;p35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521" name="Google Shape;521;p35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2" name="Google Shape;522;p35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3" name="Google Shape;523;p35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" name="Google Shape;524;p35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" name="Google Shape;525;p35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26" name="Google Shape;526;p35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527" name="Google Shape;527;p35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8" name="Google Shape;528;p35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9" name="Google Shape;529;p35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0" name="Google Shape;530;p35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pic>
        <p:nvPicPr>
          <p:cNvPr id="531" name="Google Shape;53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2700" y="1636200"/>
            <a:ext cx="7181426" cy="24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35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pt-BR" sz="3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Insights e Conhecimento Gerado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34" name="Google Shape;534;p35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36"/>
          <p:cNvPicPr preferRelativeResize="0"/>
          <p:nvPr/>
        </p:nvPicPr>
        <p:blipFill rotWithShape="1">
          <a:blip r:embed="rId3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6"/>
          <p:cNvSpPr txBox="1"/>
          <p:nvPr/>
        </p:nvSpPr>
        <p:spPr>
          <a:xfrm>
            <a:off x="1704900" y="4082688"/>
            <a:ext cx="573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accent2"/>
                </a:solidFill>
              </a:rPr>
              <a:t>Podemos ver uma relação também relacionada à idade, visto que há uma concentração bem maior de pessoas com idades mais avançadas com Diabetes.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1" name="Google Shape;541;p36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542" name="Google Shape;542;p36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543" name="Google Shape;543;p36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544" name="Google Shape;544;p36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545" name="Google Shape;545;p3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546" name="Google Shape;546;p36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7" name="Google Shape;547;p36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48" name="Google Shape;548;p36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549" name="Google Shape;549;p36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50" name="Google Shape;550;p36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551" name="Google Shape;551;p36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552" name="Google Shape;552;p36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53" name="Google Shape;553;p36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554" name="Google Shape;554;p36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555" name="Google Shape;555;p36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556" name="Google Shape;556;p3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57" name="Google Shape;557;p36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558" name="Google Shape;558;p36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559" name="Google Shape;559;p36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0" name="Google Shape;560;p36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1" name="Google Shape;561;p36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2" name="Google Shape;562;p36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3" name="Google Shape;563;p36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64" name="Google Shape;564;p36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565" name="Google Shape;565;p36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6" name="Google Shape;566;p36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7" name="Google Shape;567;p36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8" name="Google Shape;568;p36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pic>
        <p:nvPicPr>
          <p:cNvPr id="569" name="Google Shape;56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36275" y="1642050"/>
            <a:ext cx="6471429" cy="2332137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36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pt-BR" sz="3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Insights e Conhecimento Gerado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72" name="Google Shape;572;p36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37"/>
          <p:cNvPicPr preferRelativeResize="0"/>
          <p:nvPr/>
        </p:nvPicPr>
        <p:blipFill rotWithShape="1">
          <a:blip r:embed="rId3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37"/>
          <p:cNvSpPr txBox="1"/>
          <p:nvPr/>
        </p:nvSpPr>
        <p:spPr>
          <a:xfrm>
            <a:off x="4848000" y="1764575"/>
            <a:ext cx="3483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600"/>
              <a:t>Como é esperado, a questão diabetes afeta diretamente com a saúde geral.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600"/>
              <a:t>Podemos ver uma taxa maior de saúde excelente ou muito bom para pessoas com diabetes e também uma taxa maior de regular e ruim para pessoas com diabetes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9" name="Google Shape;579;p37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580" name="Google Shape;580;p37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581" name="Google Shape;581;p37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582" name="Google Shape;582;p37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583" name="Google Shape;583;p37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584" name="Google Shape;584;p37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5" name="Google Shape;585;p37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86" name="Google Shape;586;p37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587" name="Google Shape;587;p37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88" name="Google Shape;588;p37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589" name="Google Shape;589;p37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590" name="Google Shape;590;p37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91" name="Google Shape;591;p37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592" name="Google Shape;592;p37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593" name="Google Shape;593;p37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594" name="Google Shape;594;p3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95" name="Google Shape;595;p37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596" name="Google Shape;596;p37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597" name="Google Shape;597;p37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8" name="Google Shape;598;p37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9" name="Google Shape;599;p37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0" name="Google Shape;600;p37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1" name="Google Shape;601;p37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02" name="Google Shape;602;p37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603" name="Google Shape;603;p37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4" name="Google Shape;604;p37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5" name="Google Shape;605;p37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6" name="Google Shape;606;p37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pic>
        <p:nvPicPr>
          <p:cNvPr id="607" name="Google Shape;607;p37"/>
          <p:cNvPicPr preferRelativeResize="0"/>
          <p:nvPr/>
        </p:nvPicPr>
        <p:blipFill>
          <a:blip r:embed="rId6">
            <a:alphaModFix amt="99000"/>
          </a:blip>
          <a:stretch>
            <a:fillRect/>
          </a:stretch>
        </p:blipFill>
        <p:spPr>
          <a:xfrm>
            <a:off x="913200" y="1764575"/>
            <a:ext cx="3849575" cy="2566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400000" dist="19050">
              <a:srgbClr val="000000">
                <a:alpha val="44000"/>
              </a:srgbClr>
            </a:outerShdw>
          </a:effectLst>
        </p:spPr>
      </p:pic>
      <p:pic>
        <p:nvPicPr>
          <p:cNvPr id="608" name="Google Shape;608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37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pt-BR" sz="3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Insights e Conhecimento Gerado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10" name="Google Shape;610;p37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Google Shape;615;p38"/>
          <p:cNvPicPr preferRelativeResize="0"/>
          <p:nvPr/>
        </p:nvPicPr>
        <p:blipFill rotWithShape="1">
          <a:blip r:embed="rId3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38"/>
          <p:cNvSpPr txBox="1"/>
          <p:nvPr/>
        </p:nvSpPr>
        <p:spPr>
          <a:xfrm>
            <a:off x="4848000" y="1612175"/>
            <a:ext cx="3483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600"/>
              <a:t>Agora falando de variáveis categóricas, podemos ver uma variável bastante relevante que é a de Pressão Alta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600"/>
              <a:t>Podemos ver que há uma relação bastante forte com pessoas com diabetes, </a:t>
            </a:r>
            <a:r>
              <a:rPr b="1" lang="pt-BR" sz="1600"/>
              <a:t>sendo 75% de pessoas com diabetes tem também pressão alta.</a:t>
            </a:r>
            <a:endParaRPr b="1" sz="1600"/>
          </a:p>
        </p:txBody>
      </p:sp>
      <p:grpSp>
        <p:nvGrpSpPr>
          <p:cNvPr id="617" name="Google Shape;617;p38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618" name="Google Shape;618;p38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619" name="Google Shape;619;p38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620" name="Google Shape;620;p38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621" name="Google Shape;621;p38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622" name="Google Shape;622;p38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3" name="Google Shape;623;p38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24" name="Google Shape;624;p38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625" name="Google Shape;625;p38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26" name="Google Shape;626;p38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627" name="Google Shape;627;p38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628" name="Google Shape;628;p38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29" name="Google Shape;629;p38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630" name="Google Shape;630;p38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631" name="Google Shape;631;p38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632" name="Google Shape;632;p3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33" name="Google Shape;633;p38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634" name="Google Shape;634;p38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635" name="Google Shape;635;p38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6" name="Google Shape;636;p38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7" name="Google Shape;637;p38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8" name="Google Shape;638;p38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9" name="Google Shape;639;p38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40" name="Google Shape;640;p38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641" name="Google Shape;641;p38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2" name="Google Shape;642;p38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3" name="Google Shape;643;p38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4" name="Google Shape;644;p38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pic>
        <p:nvPicPr>
          <p:cNvPr id="645" name="Google Shape;64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2700" y="1612175"/>
            <a:ext cx="3810251" cy="2540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800000" dist="19050">
              <a:srgbClr val="000000">
                <a:alpha val="50000"/>
              </a:srgbClr>
            </a:outerShdw>
          </a:effectLst>
        </p:spPr>
      </p:pic>
      <p:pic>
        <p:nvPicPr>
          <p:cNvPr id="646" name="Google Shape;646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38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pt-BR" sz="3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Insights e Conhecimento Gerado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48" name="Google Shape;648;p38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Google Shape;653;p39"/>
          <p:cNvPicPr preferRelativeResize="0"/>
          <p:nvPr/>
        </p:nvPicPr>
        <p:blipFill rotWithShape="1">
          <a:blip r:embed="rId3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39"/>
          <p:cNvSpPr txBox="1"/>
          <p:nvPr/>
        </p:nvSpPr>
        <p:spPr>
          <a:xfrm>
            <a:off x="4848000" y="1764575"/>
            <a:ext cx="3483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600"/>
              <a:t>Assim como o gráfico anterior, há uma relação bastante relevante também relacionada a diabetes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600"/>
              <a:t>Temos </a:t>
            </a:r>
            <a:r>
              <a:rPr b="1" lang="pt-BR" sz="1600"/>
              <a:t>66% de pessoas com colesterol alto e com diabetes</a:t>
            </a:r>
            <a:r>
              <a:rPr b="1" lang="pt-BR" sz="1600"/>
              <a:t>.</a:t>
            </a:r>
            <a:endParaRPr b="1" sz="1600"/>
          </a:p>
        </p:txBody>
      </p:sp>
      <p:grpSp>
        <p:nvGrpSpPr>
          <p:cNvPr id="655" name="Google Shape;655;p39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656" name="Google Shape;656;p39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657" name="Google Shape;657;p39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658" name="Google Shape;658;p39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659" name="Google Shape;659;p39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660" name="Google Shape;660;p39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1" name="Google Shape;661;p39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62" name="Google Shape;662;p39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663" name="Google Shape;663;p39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64" name="Google Shape;664;p39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665" name="Google Shape;665;p39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666" name="Google Shape;666;p39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67" name="Google Shape;667;p39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668" name="Google Shape;668;p39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669" name="Google Shape;669;p39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670" name="Google Shape;670;p3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71" name="Google Shape;671;p39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672" name="Google Shape;672;p39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673" name="Google Shape;673;p39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4" name="Google Shape;674;p39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5" name="Google Shape;675;p39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6" name="Google Shape;676;p39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7" name="Google Shape;677;p39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78" name="Google Shape;678;p39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679" name="Google Shape;679;p39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0" name="Google Shape;680;p39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1" name="Google Shape;681;p39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2" name="Google Shape;682;p39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pic>
        <p:nvPicPr>
          <p:cNvPr id="683" name="Google Shape;68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3200" y="1764575"/>
            <a:ext cx="3796875" cy="2531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800000" dist="19050">
              <a:srgbClr val="000000">
                <a:alpha val="50000"/>
              </a:srgbClr>
            </a:outerShdw>
          </a:effectLst>
        </p:spPr>
      </p:pic>
      <p:pic>
        <p:nvPicPr>
          <p:cNvPr id="684" name="Google Shape;684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39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pt-BR" sz="3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Insights e Conhecimento Gerado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86" name="Google Shape;686;p39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Google Shape;691;p40"/>
          <p:cNvPicPr preferRelativeResize="0"/>
          <p:nvPr/>
        </p:nvPicPr>
        <p:blipFill rotWithShape="1">
          <a:blip r:embed="rId3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40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pt-BR" sz="3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Métricas de Performance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93" name="Google Shape;693;p40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4" name="Google Shape;694;p40"/>
          <p:cNvSpPr txBox="1"/>
          <p:nvPr/>
        </p:nvSpPr>
        <p:spPr>
          <a:xfrm>
            <a:off x="5346004" y="1441688"/>
            <a:ext cx="2985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600"/>
              <a:t>Para predizer se o paciente pertence a cada uma das classe foi implementado um modelo utilizando o Random Forest que atingiu uma performance F1-Score de </a:t>
            </a:r>
            <a:r>
              <a:rPr b="1" lang="pt-BR" sz="1600"/>
              <a:t>aproximadamente 85% (84.70% - superando um pouco um modelo de base que é de 75%)</a:t>
            </a:r>
            <a:endParaRPr b="1" i="0" sz="16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695" name="Google Shape;695;p40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696" name="Google Shape;696;p40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697" name="Google Shape;697;p40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698" name="Google Shape;698;p40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699" name="Google Shape;699;p40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700" name="Google Shape;700;p40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1" name="Google Shape;701;p40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02" name="Google Shape;702;p40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703" name="Google Shape;703;p40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04" name="Google Shape;704;p40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705" name="Google Shape;705;p40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706" name="Google Shape;706;p40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07" name="Google Shape;707;p40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708" name="Google Shape;708;p40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709" name="Google Shape;709;p40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710" name="Google Shape;710;p4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11" name="Google Shape;711;p40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712" name="Google Shape;712;p40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713" name="Google Shape;713;p40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4" name="Google Shape;714;p40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5" name="Google Shape;715;p40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6" name="Google Shape;716;p40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7" name="Google Shape;717;p40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18" name="Google Shape;718;p40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719" name="Google Shape;719;p40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0" name="Google Shape;720;p40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1" name="Google Shape;721;p40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2" name="Google Shape;722;p40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pic>
        <p:nvPicPr>
          <p:cNvPr id="723" name="Google Shape;72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3200" y="1441700"/>
            <a:ext cx="4043525" cy="29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41"/>
          <p:cNvPicPr preferRelativeResize="0"/>
          <p:nvPr/>
        </p:nvPicPr>
        <p:blipFill rotWithShape="1">
          <a:blip r:embed="rId3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41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pt-BR" sz="3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Métricas de Performance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31" name="Google Shape;731;p41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2" name="Google Shape;732;p41"/>
          <p:cNvSpPr txBox="1"/>
          <p:nvPr/>
        </p:nvSpPr>
        <p:spPr>
          <a:xfrm>
            <a:off x="5346004" y="1670288"/>
            <a:ext cx="2985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600"/>
              <a:t>T</a:t>
            </a:r>
            <a:r>
              <a:rPr lang="pt-BR" sz="1600"/>
              <a:t>ratava-se de um problema de classes desbalanceadas e houve necessidade utilizar a técnica de over sampling denominada SMOTE e de analisar o precision e recall como forma de analisar a performance de previsão de cada uma das classes.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3" name="Google Shape;733;p41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734" name="Google Shape;734;p41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735" name="Google Shape;735;p41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736" name="Google Shape;736;p41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737" name="Google Shape;737;p41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738" name="Google Shape;738;p41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9" name="Google Shape;739;p41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40" name="Google Shape;740;p41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741" name="Google Shape;741;p41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42" name="Google Shape;742;p41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743" name="Google Shape;743;p41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744" name="Google Shape;744;p41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45" name="Google Shape;745;p41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746" name="Google Shape;746;p41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747" name="Google Shape;747;p41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748" name="Google Shape;748;p4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9" name="Google Shape;749;p41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750" name="Google Shape;750;p41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751" name="Google Shape;751;p41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2" name="Google Shape;752;p41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3" name="Google Shape;753;p41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4" name="Google Shape;754;p41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5" name="Google Shape;755;p41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56" name="Google Shape;756;p41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757" name="Google Shape;757;p41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8" name="Google Shape;758;p41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9" name="Google Shape;759;p41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0" name="Google Shape;760;p41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pic>
        <p:nvPicPr>
          <p:cNvPr id="761" name="Google Shape;76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9975" y="1670300"/>
            <a:ext cx="3852230" cy="27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7" name="Google Shape;767;p42"/>
          <p:cNvPicPr preferRelativeResize="0"/>
          <p:nvPr/>
        </p:nvPicPr>
        <p:blipFill rotWithShape="1">
          <a:blip r:embed="rId3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42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pt-BR" sz="3500">
                <a:latin typeface="Open Sans"/>
                <a:ea typeface="Open Sans"/>
                <a:cs typeface="Open Sans"/>
                <a:sym typeface="Open Sans"/>
              </a:rPr>
              <a:t>Entregáveis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69" name="Google Shape;769;p42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0" name="Google Shape;770;p42"/>
          <p:cNvSpPr txBox="1"/>
          <p:nvPr/>
        </p:nvSpPr>
        <p:spPr>
          <a:xfrm>
            <a:off x="5446379" y="1605563"/>
            <a:ext cx="2985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600"/>
              <a:t>Como entregável decidimos por entregar duas partes, uma relacionada a o </a:t>
            </a:r>
            <a:r>
              <a:rPr b="1" lang="pt-BR" sz="1600"/>
              <a:t>dashboard</a:t>
            </a:r>
            <a:r>
              <a:rPr lang="pt-BR" sz="1600"/>
              <a:t> com as informações encontradas no dataset e outro relacionado a um </a:t>
            </a:r>
            <a:r>
              <a:rPr b="1" lang="pt-BR" sz="1600"/>
              <a:t>formulário</a:t>
            </a:r>
            <a:r>
              <a:rPr lang="pt-BR" sz="1600"/>
              <a:t> em que o usuário irá colocar os seus dados e haverá uma predição e um score dessa predição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1" name="Google Shape;771;p42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772" name="Google Shape;772;p42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773" name="Google Shape;773;p42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774" name="Google Shape;774;p42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775" name="Google Shape;775;p42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776" name="Google Shape;776;p42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77" name="Google Shape;777;p42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78" name="Google Shape;778;p42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779" name="Google Shape;779;p42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80" name="Google Shape;780;p42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781" name="Google Shape;781;p42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782" name="Google Shape;782;p42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83" name="Google Shape;783;p42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784" name="Google Shape;784;p42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785" name="Google Shape;785;p42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786" name="Google Shape;786;p4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87" name="Google Shape;787;p42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788" name="Google Shape;788;p42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789" name="Google Shape;789;p42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0" name="Google Shape;790;p42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1" name="Google Shape;791;p42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2" name="Google Shape;792;p42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3" name="Google Shape;793;p42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94" name="Google Shape;794;p42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795" name="Google Shape;795;p42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6" name="Google Shape;796;p42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7" name="Google Shape;797;p42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8" name="Google Shape;798;p42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pic>
        <p:nvPicPr>
          <p:cNvPr id="799" name="Google Shape;799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850" y="1677389"/>
            <a:ext cx="4531952" cy="222006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800000" dist="19050">
              <a:srgbClr val="000000">
                <a:alpha val="50000"/>
              </a:srgbClr>
            </a:outerShdw>
          </a:effectLst>
        </p:spPr>
      </p:pic>
      <p:pic>
        <p:nvPicPr>
          <p:cNvPr id="800" name="Google Shape;800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5" name="Google Shape;805;p43"/>
          <p:cNvPicPr preferRelativeResize="0"/>
          <p:nvPr/>
        </p:nvPicPr>
        <p:blipFill rotWithShape="1">
          <a:blip r:embed="rId3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43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pt-BR" sz="3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Conclusão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07" name="Google Shape;807;p43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8" name="Google Shape;808;p43"/>
          <p:cNvSpPr txBox="1"/>
          <p:nvPr/>
        </p:nvSpPr>
        <p:spPr>
          <a:xfrm>
            <a:off x="862957" y="1428075"/>
            <a:ext cx="7518600" cy="3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492508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Através deste projeto foi possível praticar e implementar conceitos importantes de Ciência e Engenharia de Dados e propor uma solução para a área de saúde que permite descobrir alguns insights sobre diabetes e classificar se um paciente pertence a cada uma das classes.</a:t>
            </a:r>
            <a:endParaRPr sz="1100">
              <a:solidFill>
                <a:schemeClr val="dk1"/>
              </a:solidFill>
            </a:endParaRPr>
          </a:p>
          <a:p>
            <a:pPr indent="0" lvl="0" marL="0" marR="492508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A resolução dos problemas acima mencionados, permitirá obter insights para desenhar e/ou alterar a estratégia aplicada à área de saúde no que concerne à diabetes, visto que, esta doença tem um impacto significativo na economia e pode ter complicações quando não detectado em estágios mais precoces. </a:t>
            </a:r>
            <a:endParaRPr sz="1100">
              <a:solidFill>
                <a:schemeClr val="dk1"/>
              </a:solidFill>
            </a:endParaRPr>
          </a:p>
          <a:p>
            <a:pPr indent="0" lvl="0" marL="0" marR="492508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Com a implementação desta solução teremos como benefício, um recurso organizacional que servirá de apoio aos médicos na leitura de análises médicas e contribuirá para identificar as principais variáveis que influenciam em cada uma das classes.</a:t>
            </a:r>
            <a:endParaRPr sz="1100">
              <a:solidFill>
                <a:schemeClr val="dk1"/>
              </a:solidFill>
            </a:endParaRPr>
          </a:p>
          <a:p>
            <a:pPr indent="0" lvl="0" marL="0" marR="492508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Por fim, como um processo de melhoria contínua podemos reduzir o erro de previsão do modelo utilizando outras técnicas como feature engineering, redução de dimensionalidade, entre outras.</a:t>
            </a:r>
            <a:endParaRPr sz="1100">
              <a:solidFill>
                <a:schemeClr val="dk1"/>
              </a:solidFill>
            </a:endParaRPr>
          </a:p>
          <a:p>
            <a:pPr indent="0" lvl="0" marL="0" marR="492508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492508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pSp>
        <p:nvGrpSpPr>
          <p:cNvPr id="809" name="Google Shape;809;p43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810" name="Google Shape;810;p43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811" name="Google Shape;811;p43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812" name="Google Shape;812;p43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813" name="Google Shape;813;p4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814" name="Google Shape;814;p43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5" name="Google Shape;815;p43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16" name="Google Shape;816;p43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817" name="Google Shape;817;p43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818" name="Google Shape;818;p43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819" name="Google Shape;819;p43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820" name="Google Shape;820;p43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821" name="Google Shape;821;p43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822" name="Google Shape;822;p43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823" name="Google Shape;823;p43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824" name="Google Shape;824;p4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25" name="Google Shape;825;p43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826" name="Google Shape;826;p43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827" name="Google Shape;827;p43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28" name="Google Shape;828;p43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29" name="Google Shape;829;p43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0" name="Google Shape;830;p43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1" name="Google Shape;831;p43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32" name="Google Shape;832;p43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833" name="Google Shape;833;p43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4" name="Google Shape;834;p43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5" name="Google Shape;835;p43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6" name="Google Shape;836;p43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pic>
        <p:nvPicPr>
          <p:cNvPr id="837" name="Google Shape;837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129125" y="1481300"/>
            <a:ext cx="79077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Diabetes Health Indicators Dataset - </a:t>
            </a:r>
            <a:r>
              <a:rPr lang="pt-BR" sz="1600" u="sng">
                <a:solidFill>
                  <a:schemeClr val="hlink"/>
                </a:solidFill>
                <a:hlinkClick r:id="rId4"/>
              </a:rPr>
              <a:t>https://www.kaggle.com/datasets/alexteboul/diabetes-health-indicators-dataset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129125" y="2225083"/>
            <a:ext cx="80796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p</a:t>
            </a:r>
            <a:r>
              <a:rPr lang="pt-BR" sz="1600"/>
              <a:t>esquisa é feita anualmente com mais de 400 mil entrevistados  e com cerca de 330 características relacionadas à saúde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129125" y="3023200"/>
            <a:ext cx="77655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Dataset do tratado no Kaggle possui </a:t>
            </a:r>
            <a:r>
              <a:rPr lang="pt-BR" sz="1600"/>
              <a:t>aproximadamente 250 mil entrevistados (linhas) e </a:t>
            </a:r>
            <a:r>
              <a:rPr lang="pt-BR" sz="1600"/>
              <a:t>21 </a:t>
            </a:r>
            <a:r>
              <a:rPr lang="pt-BR" sz="1600"/>
              <a:t>características (colunas) com foco em diabetes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40" name="Google Shape;140;p26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141" name="Google Shape;141;p26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142" name="Google Shape;142;p26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143" name="Google Shape;143;p26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144" name="Google Shape;144;p26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5" name="Google Shape;145;p26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6" name="Google Shape;146;p26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47" name="Google Shape;147;p26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148" name="Google Shape;148;p26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49" name="Google Shape;149;p26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50" name="Google Shape;150;p26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151" name="Google Shape;151;p26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2" name="Google Shape;152;p26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153" name="Google Shape;153;p26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154" name="Google Shape;154;p26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155" name="Google Shape;155;p2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56" name="Google Shape;156;p26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157" name="Google Shape;157;p26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158" name="Google Shape;158;p26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9" name="Google Shape;159;p26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0" name="Google Shape;160;p26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1" name="Google Shape;161;p26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2" name="Google Shape;162;p26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63" name="Google Shape;163;p26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164" name="Google Shape;164;p26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5" name="Google Shape;165;p26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" name="Google Shape;166;p26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" name="Google Shape;167;p26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168" name="Google Shape;168;p26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pt-BR" sz="3500">
                <a:latin typeface="Open Sans"/>
                <a:ea typeface="Open Sans"/>
                <a:cs typeface="Open Sans"/>
                <a:sym typeface="Open Sans"/>
              </a:rPr>
              <a:t>Base de dados - </a:t>
            </a:r>
            <a:r>
              <a:rPr b="1" lang="pt-BR" sz="3500">
                <a:solidFill>
                  <a:srgbClr val="00C7FF"/>
                </a:solidFill>
                <a:latin typeface="Open Sans"/>
                <a:ea typeface="Open Sans"/>
                <a:cs typeface="Open Sans"/>
                <a:sym typeface="Open Sans"/>
              </a:rPr>
              <a:t>Kaggle</a:t>
            </a:r>
            <a:endParaRPr b="1" i="0" sz="3500" u="none" cap="none" strike="noStrike">
              <a:solidFill>
                <a:srgbClr val="00C7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9" name="Google Shape;169;p26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0" name="Google Shape;170;p26"/>
          <p:cNvPicPr preferRelativeResize="0"/>
          <p:nvPr/>
        </p:nvPicPr>
        <p:blipFill rotWithShape="1">
          <a:blip r:embed="rId7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" name="Google Shape;842;p44"/>
          <p:cNvPicPr preferRelativeResize="0"/>
          <p:nvPr/>
        </p:nvPicPr>
        <p:blipFill rotWithShape="1">
          <a:blip r:embed="rId3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44"/>
          <p:cNvSpPr txBox="1"/>
          <p:nvPr/>
        </p:nvSpPr>
        <p:spPr>
          <a:xfrm>
            <a:off x="862950" y="1848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pt-BR" sz="3500">
                <a:latin typeface="Open Sans"/>
                <a:ea typeface="Open Sans"/>
                <a:cs typeface="Open Sans"/>
                <a:sym typeface="Open Sans"/>
              </a:rPr>
              <a:t>AGRADECIMENTOS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44" name="Google Shape;844;p44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845" name="Google Shape;845;p44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846" name="Google Shape;846;p44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847" name="Google Shape;847;p44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848" name="Google Shape;848;p4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849" name="Google Shape;849;p44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0" name="Google Shape;850;p44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51" name="Google Shape;851;p44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852" name="Google Shape;852;p44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853" name="Google Shape;853;p44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854" name="Google Shape;854;p44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855" name="Google Shape;855;p44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856" name="Google Shape;856;p44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857" name="Google Shape;857;p44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858" name="Google Shape;858;p44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859" name="Google Shape;859;p4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60" name="Google Shape;860;p44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861" name="Google Shape;861;p44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862" name="Google Shape;862;p44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3" name="Google Shape;863;p44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4" name="Google Shape;864;p44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5" name="Google Shape;865;p44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6" name="Google Shape;866;p44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67" name="Google Shape;867;p44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868" name="Google Shape;868;p44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9" name="Google Shape;869;p44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0" name="Google Shape;870;p44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1" name="Google Shape;871;p44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pic>
        <p:nvPicPr>
          <p:cNvPr id="872" name="Google Shape;872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44"/>
          <p:cNvSpPr txBox="1"/>
          <p:nvPr>
            <p:ph idx="1" type="subTitle"/>
          </p:nvPr>
        </p:nvSpPr>
        <p:spPr>
          <a:xfrm>
            <a:off x="390525" y="3029350"/>
            <a:ext cx="8222100" cy="21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Adilson Gomes da Silva Junior - Data Engineer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- </a:t>
            </a:r>
            <a:r>
              <a:rPr lang="pt-BR" sz="1200" u="sng">
                <a:solidFill>
                  <a:schemeClr val="hlink"/>
                </a:solidFill>
                <a:hlinkClick r:id="rId7"/>
              </a:rPr>
              <a:t>https://www.linkedin.com/in/adilson-silva-junior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- </a:t>
            </a:r>
            <a:r>
              <a:rPr lang="pt-BR" sz="1200" u="sng">
                <a:solidFill>
                  <a:schemeClr val="hlink"/>
                </a:solidFill>
                <a:hlinkClick r:id="rId8"/>
              </a:rPr>
              <a:t>https://github.com/AdilsonSilvaJr/jupyterstack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Celso Meirelles Rodolfo Adamo - Data Scientist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- </a:t>
            </a:r>
            <a:r>
              <a:rPr lang="pt-BR" sz="1200" u="sng">
                <a:solidFill>
                  <a:schemeClr val="hlink"/>
                </a:solidFill>
                <a:hlinkClick r:id="rId9"/>
              </a:rPr>
              <a:t>https://www.linkedin.com/in/celso-adamo-48773356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- </a:t>
            </a:r>
            <a:r>
              <a:rPr lang="pt-BR" sz="1200" u="sng">
                <a:solidFill>
                  <a:schemeClr val="hlink"/>
                </a:solidFill>
                <a:hlinkClick r:id="rId10"/>
              </a:rPr>
              <a:t>https://github.com/celsoadamo/Projeto_Diabetes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Pedro Lucas Grajaú Farias - Data Analyst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- </a:t>
            </a:r>
            <a:r>
              <a:rPr lang="pt-BR" sz="1200" u="sng">
                <a:solidFill>
                  <a:schemeClr val="hlink"/>
                </a:solidFill>
                <a:hlinkClick r:id="rId11"/>
              </a:rPr>
              <a:t>https://www.linkedin.com/in/p217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- </a:t>
            </a:r>
            <a:r>
              <a:rPr lang="pt-BR" sz="1200" u="sng">
                <a:solidFill>
                  <a:schemeClr val="hlink"/>
                </a:solidFill>
                <a:hlinkClick r:id="rId12"/>
              </a:rPr>
              <a:t>https://github.com/Pedro-Grajau/jupyterstack</a:t>
            </a:r>
            <a:endParaRPr sz="1200"/>
          </a:p>
        </p:txBody>
      </p:sp>
      <p:cxnSp>
        <p:nvCxnSpPr>
          <p:cNvPr id="874" name="Google Shape;874;p44"/>
          <p:cNvCxnSpPr/>
          <p:nvPr/>
        </p:nvCxnSpPr>
        <p:spPr>
          <a:xfrm>
            <a:off x="812700" y="2531375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>
            <p:ph idx="1" type="subTitle"/>
          </p:nvPr>
        </p:nvSpPr>
        <p:spPr>
          <a:xfrm>
            <a:off x="129125" y="1481300"/>
            <a:ext cx="79077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Qual é a correlação entre as variáveis preditoras e a variável alvo?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7" name="Google Shape;177;p27"/>
          <p:cNvSpPr txBox="1"/>
          <p:nvPr>
            <p:ph idx="1" type="subTitle"/>
          </p:nvPr>
        </p:nvSpPr>
        <p:spPr>
          <a:xfrm>
            <a:off x="129125" y="2225063"/>
            <a:ext cx="80796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Quais os principais fatores que influenciam a ocorrência de casos de diabetes?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8" name="Google Shape;178;p27"/>
          <p:cNvSpPr txBox="1"/>
          <p:nvPr>
            <p:ph idx="1" type="subTitle"/>
          </p:nvPr>
        </p:nvSpPr>
        <p:spPr>
          <a:xfrm>
            <a:off x="129125" y="2968825"/>
            <a:ext cx="77655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Existe algum fator que predomina sobre os outros?</a:t>
            </a:r>
            <a:endParaRPr sz="1600"/>
          </a:p>
        </p:txBody>
      </p:sp>
      <p:grpSp>
        <p:nvGrpSpPr>
          <p:cNvPr id="179" name="Google Shape;179;p27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180" name="Google Shape;180;p27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181" name="Google Shape;181;p27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182" name="Google Shape;182;p27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183" name="Google Shape;183;p27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84" name="Google Shape;184;p27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5" name="Google Shape;185;p27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86" name="Google Shape;186;p27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187" name="Google Shape;187;p27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88" name="Google Shape;188;p27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89" name="Google Shape;189;p27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190" name="Google Shape;190;p27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91" name="Google Shape;191;p27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192" name="Google Shape;192;p27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193" name="Google Shape;193;p27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194" name="Google Shape;194;p2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95" name="Google Shape;195;p27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196" name="Google Shape;196;p27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197" name="Google Shape;197;p27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8" name="Google Shape;198;p27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9" name="Google Shape;199;p27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0" name="Google Shape;200;p27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1" name="Google Shape;201;p27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02" name="Google Shape;202;p27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203" name="Google Shape;203;p27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4" name="Google Shape;204;p27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" name="Google Shape;205;p27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6" name="Google Shape;206;p27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207" name="Google Shape;207;p27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pt-BR" sz="3500">
                <a:latin typeface="Open Sans"/>
                <a:ea typeface="Open Sans"/>
                <a:cs typeface="Open Sans"/>
                <a:sym typeface="Open Sans"/>
              </a:rPr>
              <a:t>Objetivos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8" name="Google Shape;208;p27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9" name="Google Shape;209;p27"/>
          <p:cNvPicPr preferRelativeResize="0"/>
          <p:nvPr/>
        </p:nvPicPr>
        <p:blipFill rotWithShape="1">
          <a:blip r:embed="rId6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idx="1" type="subTitle"/>
          </p:nvPr>
        </p:nvSpPr>
        <p:spPr>
          <a:xfrm>
            <a:off x="129125" y="947900"/>
            <a:ext cx="56820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Plataforma - cloud</a:t>
            </a:r>
            <a:endParaRPr sz="1600"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200" y="3986394"/>
            <a:ext cx="507694" cy="489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 rotWithShape="1">
          <a:blip r:embed="rId4">
            <a:alphaModFix/>
          </a:blip>
          <a:srcRect b="28779" l="18536" r="17894" t="0"/>
          <a:stretch/>
        </p:blipFill>
        <p:spPr>
          <a:xfrm>
            <a:off x="5730241" y="3965876"/>
            <a:ext cx="647635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 rotWithShape="1">
          <a:blip r:embed="rId5">
            <a:alphaModFix/>
          </a:blip>
          <a:srcRect b="29532" l="18314" r="16043" t="0"/>
          <a:stretch/>
        </p:blipFill>
        <p:spPr>
          <a:xfrm>
            <a:off x="5313225" y="2041663"/>
            <a:ext cx="530400" cy="56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9475" y="3217975"/>
            <a:ext cx="717900" cy="7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91000" y="2665650"/>
            <a:ext cx="574875" cy="574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24575" y="1432575"/>
            <a:ext cx="507700" cy="5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 txBox="1"/>
          <p:nvPr>
            <p:ph idx="1" type="subTitle"/>
          </p:nvPr>
        </p:nvSpPr>
        <p:spPr>
          <a:xfrm>
            <a:off x="129125" y="1498400"/>
            <a:ext cx="56820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</a:t>
            </a:r>
            <a:r>
              <a:rPr lang="pt-BR" sz="1600"/>
              <a:t>rmazenamento de código</a:t>
            </a:r>
            <a:endParaRPr sz="1600"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91000" y="775800"/>
            <a:ext cx="574874" cy="5748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>
            <p:ph idx="1" type="subTitle"/>
          </p:nvPr>
        </p:nvSpPr>
        <p:spPr>
          <a:xfrm>
            <a:off x="129125" y="2039138"/>
            <a:ext cx="5682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</a:t>
            </a:r>
            <a:r>
              <a:rPr lang="pt-BR" sz="1600"/>
              <a:t>erramenta IaC</a:t>
            </a:r>
            <a:endParaRPr sz="1600"/>
          </a:p>
        </p:txBody>
      </p:sp>
      <p:sp>
        <p:nvSpPr>
          <p:cNvPr id="224" name="Google Shape;224;p28"/>
          <p:cNvSpPr txBox="1"/>
          <p:nvPr>
            <p:ph idx="1" type="subTitle"/>
          </p:nvPr>
        </p:nvSpPr>
        <p:spPr>
          <a:xfrm>
            <a:off x="129125" y="2666525"/>
            <a:ext cx="5682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</a:t>
            </a:r>
            <a:r>
              <a:rPr lang="pt-BR" sz="1600"/>
              <a:t>inguagem de programação</a:t>
            </a:r>
            <a:endParaRPr sz="1600"/>
          </a:p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132375" y="3338883"/>
            <a:ext cx="56820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</a:t>
            </a:r>
            <a:r>
              <a:rPr lang="pt-BR" sz="1600"/>
              <a:t>lataforma para análise e machine learning</a:t>
            </a:r>
            <a:endParaRPr sz="1600"/>
          </a:p>
        </p:txBody>
      </p:sp>
      <p:sp>
        <p:nvSpPr>
          <p:cNvPr id="226" name="Google Shape;226;p28"/>
          <p:cNvSpPr txBox="1"/>
          <p:nvPr>
            <p:ph idx="1" type="subTitle"/>
          </p:nvPr>
        </p:nvSpPr>
        <p:spPr>
          <a:xfrm>
            <a:off x="132375" y="3961738"/>
            <a:ext cx="56820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</a:t>
            </a:r>
            <a:r>
              <a:rPr lang="pt-BR" sz="1600"/>
              <a:t>erramentas de orquestração</a:t>
            </a:r>
            <a:endParaRPr sz="1600"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 txBox="1"/>
          <p:nvPr>
            <p:ph idx="1" type="subTitle"/>
          </p:nvPr>
        </p:nvSpPr>
        <p:spPr>
          <a:xfrm>
            <a:off x="132375" y="4511463"/>
            <a:ext cx="56820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</a:t>
            </a:r>
            <a:r>
              <a:rPr lang="pt-BR" sz="1600"/>
              <a:t>erramenta de visualização</a:t>
            </a:r>
            <a:endParaRPr sz="1600"/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81025" y="4448425"/>
            <a:ext cx="676599" cy="676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Google Shape;230;p28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231" name="Google Shape;231;p28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232" name="Google Shape;232;p28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233" name="Google Shape;233;p28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234" name="Google Shape;234;p28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35" name="Google Shape;235;p28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6" name="Google Shape;236;p28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37" name="Google Shape;237;p28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238" name="Google Shape;238;p28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39" name="Google Shape;239;p28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240" name="Google Shape;240;p28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241" name="Google Shape;241;p28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42" name="Google Shape;242;p28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243" name="Google Shape;243;p28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244" name="Google Shape;244;p28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245" name="Google Shape;245;p28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46" name="Google Shape;246;p28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247" name="Google Shape;247;p28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248" name="Google Shape;248;p28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9" name="Google Shape;249;p28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0" name="Google Shape;250;p28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1" name="Google Shape;251;p28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2" name="Google Shape;252;p28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53" name="Google Shape;253;p28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254" name="Google Shape;254;p28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5" name="Google Shape;255;p28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6" name="Google Shape;256;p28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7" name="Google Shape;257;p28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258" name="Google Shape;258;p28"/>
          <p:cNvSpPr txBox="1"/>
          <p:nvPr/>
        </p:nvSpPr>
        <p:spPr>
          <a:xfrm>
            <a:off x="913200" y="482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pt-BR" sz="3500">
                <a:latin typeface="Open Sans"/>
                <a:ea typeface="Open Sans"/>
                <a:cs typeface="Open Sans"/>
                <a:sym typeface="Open Sans"/>
              </a:rPr>
              <a:t>Definições do projeto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9" name="Google Shape;259;p28"/>
          <p:cNvCxnSpPr/>
          <p:nvPr/>
        </p:nvCxnSpPr>
        <p:spPr>
          <a:xfrm>
            <a:off x="812700" y="7715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0" name="Google Shape;260;p28"/>
          <p:cNvPicPr preferRelativeResize="0"/>
          <p:nvPr/>
        </p:nvPicPr>
        <p:blipFill rotWithShape="1">
          <a:blip r:embed="rId14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325" y="1266200"/>
            <a:ext cx="6347628" cy="37998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29"/>
          <p:cNvGrpSpPr/>
          <p:nvPr/>
        </p:nvGrpSpPr>
        <p:grpSpPr>
          <a:xfrm>
            <a:off x="854749" y="2480014"/>
            <a:ext cx="1098502" cy="1372251"/>
            <a:chOff x="1191700" y="2098925"/>
            <a:chExt cx="1030200" cy="1276275"/>
          </a:xfrm>
        </p:grpSpPr>
        <p:cxnSp>
          <p:nvCxnSpPr>
            <p:cNvPr id="267" name="Google Shape;267;p29"/>
            <p:cNvCxnSpPr/>
            <p:nvPr/>
          </p:nvCxnSpPr>
          <p:spPr>
            <a:xfrm>
              <a:off x="1706800" y="2098925"/>
              <a:ext cx="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8" name="Google Shape;268;p29"/>
            <p:cNvSpPr/>
            <p:nvPr/>
          </p:nvSpPr>
          <p:spPr>
            <a:xfrm>
              <a:off x="1191700" y="2506400"/>
              <a:ext cx="1030200" cy="8688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9" name="Google Shape;2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p29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271" name="Google Shape;271;p29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272" name="Google Shape;272;p29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273" name="Google Shape;273;p29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274" name="Google Shape;274;p29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75" name="Google Shape;275;p29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6" name="Google Shape;276;p29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77" name="Google Shape;277;p29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278" name="Google Shape;278;p29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79" name="Google Shape;279;p29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280" name="Google Shape;280;p29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281" name="Google Shape;281;p29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82" name="Google Shape;282;p29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283" name="Google Shape;283;p29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284" name="Google Shape;284;p29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285" name="Google Shape;285;p2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86" name="Google Shape;286;p29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287" name="Google Shape;287;p29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288" name="Google Shape;288;p29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9" name="Google Shape;289;p29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0" name="Google Shape;290;p29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1" name="Google Shape;291;p29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2" name="Google Shape;292;p29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93" name="Google Shape;293;p29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294" name="Google Shape;294;p29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5" name="Google Shape;295;p29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6" name="Google Shape;296;p29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7" name="Google Shape;297;p29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298" name="Google Shape;298;p29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pt-BR" sz="3500">
                <a:latin typeface="Open Sans"/>
                <a:ea typeface="Open Sans"/>
                <a:cs typeface="Open Sans"/>
                <a:sym typeface="Open Sans"/>
              </a:rPr>
              <a:t>Pipeline de dados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99" name="Google Shape;299;p29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0" name="Google Shape;300;p29"/>
          <p:cNvPicPr preferRelativeResize="0"/>
          <p:nvPr/>
        </p:nvPicPr>
        <p:blipFill rotWithShape="1">
          <a:blip r:embed="rId7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388" y="1388549"/>
            <a:ext cx="8351227" cy="278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0"/>
          <p:cNvPicPr preferRelativeResize="0"/>
          <p:nvPr/>
        </p:nvPicPr>
        <p:blipFill rotWithShape="1">
          <a:blip r:embed="rId5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30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309" name="Google Shape;309;p30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310" name="Google Shape;310;p30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311" name="Google Shape;311;p30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312" name="Google Shape;312;p30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13" name="Google Shape;313;p30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4" name="Google Shape;314;p30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15" name="Google Shape;315;p30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316" name="Google Shape;316;p30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17" name="Google Shape;317;p30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318" name="Google Shape;318;p30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319" name="Google Shape;319;p30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20" name="Google Shape;320;p30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321" name="Google Shape;321;p30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322" name="Google Shape;322;p30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323" name="Google Shape;323;p3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24" name="Google Shape;324;p30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325" name="Google Shape;325;p30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326" name="Google Shape;326;p30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7" name="Google Shape;327;p30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8" name="Google Shape;328;p30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9" name="Google Shape;329;p30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0" name="Google Shape;330;p30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31" name="Google Shape;331;p30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332" name="Google Shape;332;p30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3" name="Google Shape;333;p30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4" name="Google Shape;334;p30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5" name="Google Shape;335;p30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336" name="Google Shape;336;p30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pt-BR" sz="3500">
                <a:latin typeface="Open Sans"/>
                <a:ea typeface="Open Sans"/>
                <a:cs typeface="Open Sans"/>
                <a:sym typeface="Open Sans"/>
              </a:rPr>
              <a:t>ETL dos dados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7" name="Google Shape;337;p30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325" y="1266200"/>
            <a:ext cx="6347628" cy="3799877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1"/>
          <p:cNvSpPr txBox="1"/>
          <p:nvPr>
            <p:ph type="ctrTitle"/>
          </p:nvPr>
        </p:nvSpPr>
        <p:spPr>
          <a:xfrm>
            <a:off x="961750" y="468300"/>
            <a:ext cx="73896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pt-BR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Terraform - Data lake e Cluster</a:t>
            </a:r>
            <a:endParaRPr b="1" sz="3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44" name="Google Shape;344;p31"/>
          <p:cNvGrpSpPr/>
          <p:nvPr/>
        </p:nvGrpSpPr>
        <p:grpSpPr>
          <a:xfrm>
            <a:off x="1653059" y="2481416"/>
            <a:ext cx="3362796" cy="1097761"/>
            <a:chOff x="1624325" y="1951825"/>
            <a:chExt cx="3923000" cy="1292700"/>
          </a:xfrm>
        </p:grpSpPr>
        <p:cxnSp>
          <p:nvCxnSpPr>
            <p:cNvPr id="345" name="Google Shape;345;p31"/>
            <p:cNvCxnSpPr/>
            <p:nvPr/>
          </p:nvCxnSpPr>
          <p:spPr>
            <a:xfrm flipH="1" rot="10800000">
              <a:off x="1624325" y="2390325"/>
              <a:ext cx="338400" cy="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6" name="Google Shape;346;p31"/>
            <p:cNvSpPr/>
            <p:nvPr/>
          </p:nvSpPr>
          <p:spPr>
            <a:xfrm>
              <a:off x="2061925" y="1951825"/>
              <a:ext cx="3485400" cy="12927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31"/>
          <p:cNvGrpSpPr/>
          <p:nvPr/>
        </p:nvGrpSpPr>
        <p:grpSpPr>
          <a:xfrm>
            <a:off x="5272422" y="2530009"/>
            <a:ext cx="1830656" cy="1201373"/>
            <a:chOff x="5944100" y="2081425"/>
            <a:chExt cx="2122500" cy="1392250"/>
          </a:xfrm>
        </p:grpSpPr>
        <p:sp>
          <p:nvSpPr>
            <p:cNvPr id="348" name="Google Shape;348;p31"/>
            <p:cNvSpPr/>
            <p:nvPr/>
          </p:nvSpPr>
          <p:spPr>
            <a:xfrm>
              <a:off x="5944100" y="2081425"/>
              <a:ext cx="2122500" cy="9795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9" name="Google Shape;349;p31"/>
            <p:cNvCxnSpPr/>
            <p:nvPr/>
          </p:nvCxnSpPr>
          <p:spPr>
            <a:xfrm rot="10800000">
              <a:off x="6800150" y="3135575"/>
              <a:ext cx="0" cy="33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350" name="Google Shape;3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1"/>
          <p:cNvSpPr txBox="1"/>
          <p:nvPr>
            <p:ph type="ctrTitle"/>
          </p:nvPr>
        </p:nvSpPr>
        <p:spPr>
          <a:xfrm>
            <a:off x="909325" y="468300"/>
            <a:ext cx="74418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rPr b="1" lang="pt-BR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Microsserviços</a:t>
            </a:r>
            <a:endParaRPr b="1" sz="3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52" name="Google Shape;352;p31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353" name="Google Shape;353;p31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354" name="Google Shape;354;p31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355" name="Google Shape;355;p31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356" name="Google Shape;356;p31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57" name="Google Shape;357;p31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8" name="Google Shape;358;p31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59" name="Google Shape;359;p31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360" name="Google Shape;360;p31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61" name="Google Shape;361;p31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362" name="Google Shape;362;p31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363" name="Google Shape;363;p31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64" name="Google Shape;364;p31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365" name="Google Shape;365;p31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366" name="Google Shape;366;p31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367" name="Google Shape;367;p3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68" name="Google Shape;368;p31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369" name="Google Shape;369;p31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370" name="Google Shape;370;p31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1" name="Google Shape;371;p31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2" name="Google Shape;372;p31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3" name="Google Shape;373;p31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4" name="Google Shape;374;p31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5" name="Google Shape;375;p31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376" name="Google Shape;376;p31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7" name="Google Shape;377;p31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8" name="Google Shape;378;p31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9" name="Google Shape;379;p31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cxnSp>
        <p:nvCxnSpPr>
          <p:cNvPr id="380" name="Google Shape;380;p31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1" name="Google Shape;381;p31"/>
          <p:cNvPicPr preferRelativeResize="0"/>
          <p:nvPr/>
        </p:nvPicPr>
        <p:blipFill rotWithShape="1">
          <a:blip r:embed="rId7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2"/>
          <p:cNvSpPr txBox="1"/>
          <p:nvPr>
            <p:ph idx="1" type="subTitle"/>
          </p:nvPr>
        </p:nvSpPr>
        <p:spPr>
          <a:xfrm>
            <a:off x="129125" y="1481300"/>
            <a:ext cx="79077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Conexão Google colab com o GCS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88" name="Google Shape;388;p32"/>
          <p:cNvSpPr txBox="1"/>
          <p:nvPr>
            <p:ph idx="1" type="subTitle"/>
          </p:nvPr>
        </p:nvSpPr>
        <p:spPr>
          <a:xfrm>
            <a:off x="129125" y="2225075"/>
            <a:ext cx="85656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Conexão GCS com a api-ml e a aplicação - Montar um volume com o driver GCSFuse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89" name="Google Shape;389;p32"/>
          <p:cNvSpPr txBox="1"/>
          <p:nvPr>
            <p:ph idx="1" type="subTitle"/>
          </p:nvPr>
        </p:nvSpPr>
        <p:spPr>
          <a:xfrm>
            <a:off x="129125" y="2968825"/>
            <a:ext cx="77655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Conectar o modelo com a aplicação - Incompatibilidade de versões</a:t>
            </a:r>
            <a:endParaRPr sz="1600"/>
          </a:p>
        </p:txBody>
      </p:sp>
      <p:sp>
        <p:nvSpPr>
          <p:cNvPr id="390" name="Google Shape;390;p32"/>
          <p:cNvSpPr txBox="1"/>
          <p:nvPr>
            <p:ph idx="1" type="subTitle"/>
          </p:nvPr>
        </p:nvSpPr>
        <p:spPr>
          <a:xfrm>
            <a:off x="129125" y="3709000"/>
            <a:ext cx="77655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Criação da api - Utilização do framework web FastAPI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391" name="Google Shape;391;p32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392" name="Google Shape;392;p32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393" name="Google Shape;393;p32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394" name="Google Shape;394;p32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395" name="Google Shape;395;p32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96" name="Google Shape;396;p32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7" name="Google Shape;397;p32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8" name="Google Shape;398;p32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399" name="Google Shape;399;p32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00" name="Google Shape;400;p32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401" name="Google Shape;401;p32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402" name="Google Shape;402;p32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03" name="Google Shape;403;p32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404" name="Google Shape;404;p32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405" name="Google Shape;405;p32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406" name="Google Shape;406;p3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07" name="Google Shape;407;p32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408" name="Google Shape;408;p32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409" name="Google Shape;409;p32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10" name="Google Shape;410;p32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11" name="Google Shape;411;p32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12" name="Google Shape;412;p32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13" name="Google Shape;413;p32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14" name="Google Shape;414;p32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415" name="Google Shape;415;p32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16" name="Google Shape;416;p32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17" name="Google Shape;417;p32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18" name="Google Shape;418;p32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419" name="Google Shape;419;p32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pt-BR" sz="3500">
                <a:latin typeface="Open Sans"/>
                <a:ea typeface="Open Sans"/>
                <a:cs typeface="Open Sans"/>
                <a:sym typeface="Open Sans"/>
              </a:rPr>
              <a:t>Principais desafios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0" name="Google Shape;420;p32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1" name="Google Shape;421;p32"/>
          <p:cNvPicPr preferRelativeResize="0"/>
          <p:nvPr/>
        </p:nvPicPr>
        <p:blipFill rotWithShape="1">
          <a:blip r:embed="rId6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33"/>
          <p:cNvPicPr preferRelativeResize="0"/>
          <p:nvPr/>
        </p:nvPicPr>
        <p:blipFill rotWithShape="1">
          <a:blip r:embed="rId3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3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pt-BR" sz="3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Insights e Conhecimento Gerado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p33"/>
          <p:cNvSpPr txBox="1"/>
          <p:nvPr/>
        </p:nvSpPr>
        <p:spPr>
          <a:xfrm>
            <a:off x="5291226" y="1742775"/>
            <a:ext cx="3140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600"/>
              <a:t>Analisando a distribuição dos entrevistados por classes constatou-se </a:t>
            </a:r>
            <a:r>
              <a:rPr b="1" lang="pt-BR" sz="1600"/>
              <a:t>que 83% dos entrevistados não têm diabetes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9" name="Google Shape;429;p33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30" name="Google Shape;430;p33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431" name="Google Shape;431;p33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432" name="Google Shape;432;p33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433" name="Google Shape;433;p33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434" name="Google Shape;434;p3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435" name="Google Shape;435;p33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6" name="Google Shape;436;p33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37" name="Google Shape;437;p33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438" name="Google Shape;438;p33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39" name="Google Shape;439;p33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440" name="Google Shape;440;p33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441" name="Google Shape;441;p33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42" name="Google Shape;442;p33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443" name="Google Shape;443;p33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444" name="Google Shape;444;p33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445" name="Google Shape;445;p3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46" name="Google Shape;446;p33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447" name="Google Shape;447;p33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448" name="Google Shape;448;p33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9" name="Google Shape;449;p33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0" name="Google Shape;450;p33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1" name="Google Shape;451;p33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2" name="Google Shape;452;p33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53" name="Google Shape;453;p33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454" name="Google Shape;454;p33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5" name="Google Shape;455;p33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6" name="Google Shape;456;p33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7" name="Google Shape;457;p33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pic>
        <p:nvPicPr>
          <p:cNvPr id="458" name="Google Shape;45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3513" y="1620250"/>
            <a:ext cx="393382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