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59" r:id="rId2"/>
    <p:sldId id="345" r:id="rId3"/>
    <p:sldId id="351" r:id="rId4"/>
    <p:sldId id="352" r:id="rId5"/>
    <p:sldId id="354" r:id="rId6"/>
    <p:sldId id="353" r:id="rId7"/>
    <p:sldId id="362" r:id="rId8"/>
    <p:sldId id="361" r:id="rId9"/>
    <p:sldId id="365" r:id="rId10"/>
    <p:sldId id="366" r:id="rId11"/>
    <p:sldId id="355" r:id="rId12"/>
    <p:sldId id="359" r:id="rId13"/>
    <p:sldId id="367" r:id="rId14"/>
    <p:sldId id="360" r:id="rId15"/>
    <p:sldId id="372" r:id="rId16"/>
    <p:sldId id="368" r:id="rId17"/>
    <p:sldId id="370" r:id="rId18"/>
    <p:sldId id="371" r:id="rId19"/>
    <p:sldId id="369" r:id="rId20"/>
    <p:sldId id="373" r:id="rId21"/>
    <p:sldId id="282" r:id="rId22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45"/>
            <p14:sldId id="351"/>
            <p14:sldId id="352"/>
            <p14:sldId id="354"/>
            <p14:sldId id="353"/>
            <p14:sldId id="362"/>
            <p14:sldId id="361"/>
            <p14:sldId id="365"/>
            <p14:sldId id="366"/>
            <p14:sldId id="355"/>
            <p14:sldId id="359"/>
            <p14:sldId id="367"/>
            <p14:sldId id="360"/>
            <p14:sldId id="372"/>
            <p14:sldId id="368"/>
            <p14:sldId id="370"/>
            <p14:sldId id="371"/>
            <p14:sldId id="369"/>
            <p14:sldId id="37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AD"/>
    <a:srgbClr val="0092DD"/>
    <a:srgbClr val="CDEBF9"/>
    <a:srgbClr val="323232"/>
    <a:srgbClr val="3333AD"/>
    <a:srgbClr val="009CDD"/>
    <a:srgbClr val="660000"/>
    <a:srgbClr val="C1001F"/>
    <a:srgbClr val="660066"/>
    <a:srgbClr val="C1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7674" autoAdjust="0"/>
  </p:normalViewPr>
  <p:slideViewPr>
    <p:cSldViewPr snapToGrid="0">
      <p:cViewPr varScale="1">
        <p:scale>
          <a:sx n="105" d="100"/>
          <a:sy n="105" d="100"/>
        </p:scale>
        <p:origin x="1272" y="276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03/02/2017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" y="161893"/>
            <a:ext cx="3293319" cy="128004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6901" y="3727939"/>
            <a:ext cx="10510838" cy="1707592"/>
          </a:xfrm>
        </p:spPr>
        <p:txBody>
          <a:bodyPr/>
          <a:lstStyle/>
          <a:p>
            <a:r>
              <a:rPr lang="pt-PT" sz="4400" dirty="0"/>
              <a:t>ISEL – DEETC</a:t>
            </a:r>
            <a:r>
              <a:rPr lang="pt-PT" dirty="0"/>
              <a:t/>
            </a:r>
            <a:br>
              <a:rPr lang="pt-PT" dirty="0"/>
            </a:br>
            <a:r>
              <a:rPr lang="en-US" dirty="0" smtClean="0"/>
              <a:t>Dissertation</a:t>
            </a:r>
            <a:r>
              <a:rPr lang="pt-PT" dirty="0" smtClean="0"/>
              <a:t> </a:t>
            </a:r>
            <a:r>
              <a:rPr lang="pt-PT" dirty="0"/>
              <a:t>/ Project</a:t>
            </a:r>
            <a:br>
              <a:rPr lang="pt-PT" dirty="0"/>
            </a:b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Celso de Almeida Fernandes</a:t>
            </a:r>
          </a:p>
          <a:p>
            <a:r>
              <a:rPr lang="en-US" dirty="0" smtClean="0"/>
              <a:t>03-02-2017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9" y="632006"/>
            <a:ext cx="4839842" cy="3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Gppg </a:t>
            </a:r>
            <a:r>
              <a:rPr lang="pt-PT" sz="2200" dirty="0"/>
              <a:t>- Gardens Point Parser Generator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Parser in C#</a:t>
            </a:r>
          </a:p>
          <a:p>
            <a:pPr lvl="1"/>
            <a:r>
              <a:rPr lang="en-US" sz="2000" dirty="0"/>
              <a:t>LALR(1)</a:t>
            </a:r>
            <a:endParaRPr lang="pt-PT" sz="2000" dirty="0" smtClean="0"/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Yacc </a:t>
            </a:r>
            <a:r>
              <a:rPr lang="pt-PT" sz="2000" dirty="0" smtClean="0"/>
              <a:t>speciﬁcation</a:t>
            </a:r>
          </a:p>
          <a:p>
            <a:pPr lvl="1"/>
            <a:r>
              <a:rPr lang="pt-PT" sz="2000" dirty="0"/>
              <a:t>symbol → symbol symbol ···symbol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Program	: </a:t>
            </a:r>
            <a:r>
              <a:rPr lang="en-GB" sz="1600" b="1" dirty="0"/>
              <a:t>SourceElements </a:t>
            </a:r>
            <a:r>
              <a:rPr lang="en-GB" sz="1600" b="1" dirty="0" smtClean="0"/>
              <a:t>EOF			{ </a:t>
            </a:r>
            <a:r>
              <a:rPr lang="en-GB" sz="1600" b="1" dirty="0"/>
              <a:t>$$ = BuildProgramNode($1); </a:t>
            </a:r>
            <a:r>
              <a:rPr lang="en-GB" sz="1600" b="1" dirty="0" smtClean="0"/>
              <a:t>} ;</a:t>
            </a:r>
          </a:p>
          <a:p>
            <a:endParaRPr lang="pt-PT" sz="1600" b="1" dirty="0"/>
          </a:p>
          <a:p>
            <a:r>
              <a:rPr lang="en-GB" sz="1600" b="1" dirty="0"/>
              <a:t>SourceElements</a:t>
            </a:r>
          </a:p>
          <a:p>
            <a:r>
              <a:rPr lang="en-GB" sz="1600" b="1" dirty="0"/>
              <a:t>	: EolOpt /* Empty </a:t>
            </a:r>
            <a:r>
              <a:rPr lang="en-GB" sz="1600" b="1" dirty="0" smtClean="0"/>
              <a:t>*/</a:t>
            </a:r>
            <a:r>
              <a:rPr lang="en-GB" sz="1600" b="1" dirty="0"/>
              <a:t>	</a:t>
            </a:r>
            <a:r>
              <a:rPr lang="en-GB" sz="1600" b="1" dirty="0" smtClean="0"/>
              <a:t>		{ </a:t>
            </a:r>
            <a:r>
              <a:rPr lang="en-GB" sz="1600" b="1" dirty="0"/>
              <a:t>$$ = BuildSourceElementsNode();}</a:t>
            </a:r>
          </a:p>
          <a:p>
            <a:r>
              <a:rPr lang="en-GB" sz="1600" b="1" dirty="0"/>
              <a:t>	| EolOpt SourceElement SourceElements	{ $$ = </a:t>
            </a:r>
            <a:r>
              <a:rPr lang="en-GB" sz="1600" b="1" dirty="0" smtClean="0"/>
              <a:t>BuildSourceElementsNode</a:t>
            </a:r>
            <a:r>
              <a:rPr lang="en-GB" sz="1600" b="1" dirty="0"/>
              <a:t>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/>
              <a:t>SourceElement</a:t>
            </a:r>
          </a:p>
          <a:p>
            <a:r>
              <a:rPr lang="en-GB" sz="1600" b="1" dirty="0"/>
              <a:t>	: SubDeclaration		</a:t>
            </a:r>
            <a:r>
              <a:rPr lang="en-GB" sz="1600" b="1" dirty="0" smtClean="0"/>
              <a:t>{ </a:t>
            </a:r>
            <a:r>
              <a:rPr lang="en-GB" sz="1600" b="1" dirty="0"/>
              <a:t>$$ = BuildSourceElementNode($1); }</a:t>
            </a:r>
          </a:p>
          <a:p>
            <a:r>
              <a:rPr lang="en-GB" sz="1600" b="1" dirty="0"/>
              <a:t>	| FunctionDeclaration		{ $$ = BuildSourceElementNode($1); }</a:t>
            </a:r>
          </a:p>
          <a:p>
            <a:r>
              <a:rPr lang="en-GB" sz="1600" b="1" dirty="0"/>
              <a:t>	| bsLibrary bsStr</a:t>
            </a:r>
          </a:p>
          <a:p>
            <a:r>
              <a:rPr lang="en-GB" sz="1600" b="1" dirty="0"/>
              <a:t>	</a:t>
            </a:r>
            <a:r>
              <a:rPr lang="en-GB" sz="16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26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Debugger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Telnet</a:t>
            </a:r>
          </a:p>
          <a:p>
            <a:pPr lvl="1"/>
            <a:r>
              <a:rPr lang="en-US" sz="2200" dirty="0" smtClean="0"/>
              <a:t>Communication</a:t>
            </a:r>
            <a:endParaRPr lang="en-US" sz="2200" dirty="0"/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 smtClean="0"/>
              <a:t>Deploy</a:t>
            </a:r>
          </a:p>
          <a:p>
            <a:r>
              <a:rPr lang="en-US" sz="2400" dirty="0" smtClean="0"/>
              <a:t>Remote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pt-PT" dirty="0" smtClean="0"/>
              <a:t>5 - Deploy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6543" y="1703935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 smtClean="0"/>
              <a:t>Remove debug code</a:t>
            </a:r>
            <a:endParaRPr lang="en-US" sz="2200" dirty="0"/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 smtClean="0"/>
              <a:t>Upload </a:t>
            </a:r>
            <a:r>
              <a:rPr lang="en-US" sz="2400" dirty="0"/>
              <a:t>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 smtClean="0"/>
              <a:t>Multi-part </a:t>
            </a:r>
            <a:r>
              <a:rPr lang="en-US" sz="2200" dirty="0"/>
              <a:t>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591634"/>
          </a:xfrm>
        </p:spPr>
        <p:txBody>
          <a:bodyPr/>
          <a:lstStyle/>
          <a:p>
            <a:r>
              <a:rPr lang="pt-PT" dirty="0" smtClean="0"/>
              <a:t>6 - Remote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8231" y="1178655"/>
            <a:ext cx="5884256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 smtClean="0"/>
              <a:t>Emulates Remote</a:t>
            </a:r>
            <a:endParaRPr lang="en-US" sz="2400" dirty="0"/>
          </a:p>
          <a:p>
            <a:pPr marL="342900" indent="-342900"/>
            <a:r>
              <a:rPr lang="en-US" sz="2400" dirty="0" smtClean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7 - Visual Studio Extension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7 - Visual </a:t>
            </a:r>
            <a:r>
              <a:rPr lang="en-US" dirty="0"/>
              <a:t>Studio Extension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3200" dirty="0" smtClean="0"/>
              <a:t>Used Extension Points</a:t>
            </a:r>
          </a:p>
          <a:p>
            <a:pPr marL="573658" lvl="1" indent="-342900"/>
            <a:r>
              <a:rPr lang="pt-PT" sz="2800" dirty="0" smtClean="0"/>
              <a:t>VsPackage</a:t>
            </a:r>
            <a:endParaRPr lang="pt-PT" sz="2800" dirty="0" smtClean="0"/>
          </a:p>
          <a:p>
            <a:pPr marL="737171" lvl="2" indent="-342900"/>
            <a:r>
              <a:rPr lang="pt-PT" sz="2600" dirty="0" smtClean="0"/>
              <a:t>UI Elements, Services, Projects, Editors, Designers</a:t>
            </a:r>
            <a:endParaRPr lang="pt-PT" sz="2600" dirty="0" smtClean="0"/>
          </a:p>
          <a:p>
            <a:pPr marL="573658" lvl="1" indent="-342900"/>
            <a:r>
              <a:rPr lang="pt-PT" sz="2800" dirty="0" smtClean="0"/>
              <a:t>MefComponent</a:t>
            </a:r>
          </a:p>
          <a:p>
            <a:pPr marL="737171" lvl="2" indent="-342900"/>
            <a:r>
              <a:rPr lang="pt-PT" sz="2600" dirty="0"/>
              <a:t>Syntax </a:t>
            </a:r>
            <a:r>
              <a:rPr lang="pt-PT" sz="2600" dirty="0" smtClean="0"/>
              <a:t>highlight</a:t>
            </a:r>
          </a:p>
          <a:p>
            <a:pPr marL="737171" lvl="2" indent="-342900"/>
            <a:r>
              <a:rPr lang="pt-PT" sz="2600" dirty="0" smtClean="0"/>
              <a:t>Intellisense</a:t>
            </a:r>
          </a:p>
          <a:p>
            <a:pPr marL="737171" lvl="2" indent="-342900"/>
            <a:r>
              <a:rPr lang="pt-PT" sz="2600" dirty="0" smtClean="0"/>
              <a:t>Errors </a:t>
            </a:r>
          </a:p>
          <a:p>
            <a:pPr marL="573658" lvl="1" indent="-342900"/>
            <a:r>
              <a:rPr lang="pt-PT" sz="2800" dirty="0"/>
              <a:t>Project Template</a:t>
            </a:r>
          </a:p>
          <a:p>
            <a:pPr marL="573658" lvl="1" indent="-342900"/>
            <a:r>
              <a:rPr lang="pt-PT" sz="2800" dirty="0"/>
              <a:t>Item Template</a:t>
            </a:r>
          </a:p>
          <a:p>
            <a:pPr marL="737171" lvl="2" indent="-342900"/>
            <a:endParaRPr lang="pt-PT" sz="2600" dirty="0" smtClean="0"/>
          </a:p>
          <a:p>
            <a:pPr marL="737171" lvl="2" indent="-342900"/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40777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Register</a:t>
            </a:r>
          </a:p>
          <a:p>
            <a:pPr marL="342900" indent="-342900"/>
            <a:r>
              <a:rPr lang="pt-PT" sz="2400" dirty="0" smtClean="0"/>
              <a:t>Launcher </a:t>
            </a:r>
          </a:p>
          <a:p>
            <a:pPr marL="342900" indent="-342900"/>
            <a:r>
              <a:rPr lang="pt-PT" sz="2400" dirty="0" smtClean="0"/>
              <a:t>Debugger Engine</a:t>
            </a: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DebuggedProcess</a:t>
            </a:r>
          </a:p>
          <a:p>
            <a:pPr marL="342900" indent="-342900"/>
            <a:r>
              <a:rPr lang="pt-PT" sz="2400" dirty="0" smtClean="0"/>
              <a:t>EngineCallback</a:t>
            </a:r>
          </a:p>
          <a:p>
            <a:pPr marL="342900" indent="-342900"/>
            <a:r>
              <a:rPr lang="pt-PT" sz="2400" dirty="0" smtClean="0"/>
              <a:t>RokuController</a:t>
            </a:r>
          </a:p>
          <a:p>
            <a:pPr marL="342900" indent="-342900"/>
            <a:r>
              <a:rPr lang="pt-PT" sz="2400" dirty="0" smtClean="0"/>
              <a:t>TcpTransporter</a:t>
            </a:r>
          </a:p>
          <a:p>
            <a:pPr marL="342900" indent="-342900"/>
            <a:r>
              <a:rPr lang="pt-PT" sz="2400" dirty="0" smtClean="0"/>
              <a:t>Parser</a:t>
            </a:r>
          </a:p>
          <a:p>
            <a:pPr marL="0" indent="0">
              <a:buNone/>
            </a:pP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8" y="1159660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7-</a:t>
            </a:r>
            <a:r>
              <a:rPr lang="pt-PT" dirty="0"/>
              <a:t>Integração Visual Studio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3331043" cy="3734780"/>
          </a:xfrm>
        </p:spPr>
        <p:txBody>
          <a:bodyPr/>
          <a:lstStyle/>
          <a:p>
            <a:r>
              <a:rPr lang="pt-PT" sz="6000" dirty="0" smtClean="0"/>
              <a:t>Demo</a:t>
            </a:r>
            <a:endParaRPr lang="pt-PT" sz="60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Index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182916"/>
            <a:ext cx="9981890" cy="4650955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Introduction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Compilers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Code Generation Tools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Debugger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Deploy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Remote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Visual Studio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Conclusions</a:t>
            </a:r>
            <a:endParaRPr lang="en-US" sz="3200" dirty="0" smtClean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8 - </a:t>
            </a:r>
            <a:r>
              <a:rPr lang="pt-PT" dirty="0" smtClean="0"/>
              <a:t>Conclusions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9059163" cy="4630976"/>
          </a:xfrm>
        </p:spPr>
        <p:txBody>
          <a:bodyPr/>
          <a:lstStyle/>
          <a:p>
            <a:r>
              <a:rPr lang="pt-PT" sz="2400" dirty="0" smtClean="0"/>
              <a:t>Improvements</a:t>
            </a:r>
          </a:p>
          <a:p>
            <a:pPr lvl="1"/>
            <a:r>
              <a:rPr lang="pt-PT" sz="2000" dirty="0" smtClean="0"/>
              <a:t>Support All BrightScript Statments</a:t>
            </a:r>
          </a:p>
          <a:p>
            <a:pPr lvl="1"/>
            <a:r>
              <a:rPr lang="pt-PT" sz="2000" dirty="0" smtClean="0"/>
              <a:t>View variables on the callback stack</a:t>
            </a:r>
          </a:p>
          <a:p>
            <a:pPr lvl="1"/>
            <a:r>
              <a:rPr lang="pt-PT" sz="2000" dirty="0" smtClean="0"/>
              <a:t>Interllisense source</a:t>
            </a:r>
          </a:p>
          <a:p>
            <a:r>
              <a:rPr lang="pt-PT" sz="2200" dirty="0" smtClean="0"/>
              <a:t>Future work</a:t>
            </a:r>
          </a:p>
          <a:p>
            <a:pPr lvl="1"/>
            <a:r>
              <a:rPr lang="pt-PT" sz="2000" dirty="0" smtClean="0"/>
              <a:t>Import existing code</a:t>
            </a:r>
          </a:p>
          <a:p>
            <a:pPr lvl="1"/>
            <a:r>
              <a:rPr lang="pt-PT" sz="2000" dirty="0" smtClean="0"/>
              <a:t>Scene Graph support</a:t>
            </a:r>
          </a:p>
          <a:p>
            <a:pPr lvl="2"/>
            <a:r>
              <a:rPr lang="pt-PT" sz="1800" dirty="0" smtClean="0"/>
              <a:t>XML UI definition</a:t>
            </a:r>
          </a:p>
          <a:p>
            <a:pPr lvl="2"/>
            <a:r>
              <a:rPr lang="pt-PT" sz="1800" dirty="0" smtClean="0"/>
              <a:t>Multi Thread</a:t>
            </a:r>
            <a:endParaRPr lang="pt-PT" sz="18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2" y="1094763"/>
            <a:ext cx="10510839" cy="3110471"/>
          </a:xfrm>
        </p:spPr>
        <p:txBody>
          <a:bodyPr/>
          <a:lstStyle/>
          <a:p>
            <a:r>
              <a:rPr lang="en-GB" sz="6600" dirty="0">
                <a:solidFill>
                  <a:srgbClr val="FFFFFF"/>
                </a:solidFill>
              </a:rPr>
              <a:t>Questions?</a:t>
            </a: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Thanks!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 smtClean="0"/>
              <a:t>1 - </a:t>
            </a: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 smtClean="0"/>
              <a:t>Roku</a:t>
            </a:r>
          </a:p>
          <a:p>
            <a:pPr marL="573658" lvl="1" indent="-342900"/>
            <a:r>
              <a:rPr lang="en-US" sz="2000" dirty="0" smtClean="0"/>
              <a:t>Boxs</a:t>
            </a:r>
          </a:p>
          <a:p>
            <a:r>
              <a:rPr lang="en-US" sz="2400" dirty="0" smtClean="0"/>
              <a:t>BrightScript</a:t>
            </a:r>
          </a:p>
          <a:p>
            <a:pPr marL="573658" lvl="1" indent="-342900" algn="just"/>
            <a:r>
              <a:rPr lang="en-US" sz="2000" dirty="0" smtClean="0"/>
              <a:t>Based on VB and JavaScript</a:t>
            </a:r>
          </a:p>
          <a:p>
            <a:r>
              <a:rPr lang="en-US" sz="2400" dirty="0" smtClean="0"/>
              <a:t>Existing tools</a:t>
            </a:r>
          </a:p>
          <a:p>
            <a:pPr marL="573658" lvl="1" indent="-342900"/>
            <a:r>
              <a:rPr lang="en-US" sz="2000" dirty="0" smtClean="0"/>
              <a:t>Ide – Plugin for Eclipse </a:t>
            </a:r>
          </a:p>
          <a:p>
            <a:pPr marL="573658" lvl="1" indent="-342900"/>
            <a:r>
              <a:rPr lang="en-US" sz="2000" dirty="0" smtClean="0"/>
              <a:t>Text editors</a:t>
            </a:r>
          </a:p>
          <a:p>
            <a:pPr marL="680021" lvl="2" indent="-285750"/>
            <a:r>
              <a:rPr lang="en-US" sz="1800" dirty="0" smtClean="0"/>
              <a:t>Syntax Highlight: Sublime, Atom</a:t>
            </a:r>
          </a:p>
          <a:p>
            <a:pPr marL="573658" lvl="1" indent="-342900"/>
            <a:r>
              <a:rPr lang="en-US" sz="2000" dirty="0" smtClean="0"/>
              <a:t>Deploy</a:t>
            </a:r>
          </a:p>
          <a:p>
            <a:pPr marL="680021" lvl="2" indent="-285750"/>
            <a:r>
              <a:rPr lang="en-US" sz="1800" dirty="0" smtClean="0"/>
              <a:t>Make file / Coffee script</a:t>
            </a:r>
          </a:p>
          <a:p>
            <a:pPr marL="0" indent="0">
              <a:buNone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– </a:t>
            </a: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 smtClean="0"/>
              <a:t>Sky</a:t>
            </a:r>
          </a:p>
          <a:p>
            <a:pPr marL="573658" lvl="1" indent="-342900"/>
            <a:r>
              <a:rPr lang="en-US" sz="2200" dirty="0" smtClean="0"/>
              <a:t>Now Tv</a:t>
            </a:r>
          </a:p>
          <a:p>
            <a:pPr marL="573658" lvl="1" indent="-342900"/>
            <a:r>
              <a:rPr lang="en-US" sz="2200" dirty="0" smtClean="0"/>
              <a:t>Sky Store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marthomethin.gs/wp-content/uploads/2015/09/65607BB0-90D0-4B8C-906D-9F992A8F0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4" y="975794"/>
            <a:ext cx="3982707" cy="35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32" y="3425349"/>
            <a:ext cx="4201235" cy="23825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77" y="975794"/>
            <a:ext cx="3998850" cy="2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Architecture</a:t>
            </a: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2 - Compilers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 smtClean="0"/>
              <a:t>Scanner</a:t>
            </a:r>
          </a:p>
          <a:p>
            <a:r>
              <a:rPr lang="en-US" sz="2200" dirty="0" smtClean="0"/>
              <a:t>Parser</a:t>
            </a: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4" y="457862"/>
            <a:ext cx="1942477" cy="5151319"/>
          </a:xfrm>
          <a:prstGeom prst="rect">
            <a:avLst/>
          </a:prstGeom>
        </p:spPr>
      </p:pic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6" y="1266427"/>
            <a:ext cx="4393520" cy="30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-passcompi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9" y="2205651"/>
            <a:ext cx="4074644" cy="41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2 - Compilers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 smtClean="0"/>
              <a:t>Scanner</a:t>
            </a:r>
          </a:p>
          <a:p>
            <a:pPr lvl="1"/>
            <a:r>
              <a:rPr lang="en-US" sz="2000" dirty="0" smtClean="0"/>
              <a:t>Regular Expressions</a:t>
            </a:r>
          </a:p>
          <a:p>
            <a:pPr lvl="1"/>
            <a:r>
              <a:rPr lang="en-US" sz="2000" dirty="0" smtClean="0"/>
              <a:t>FSA </a:t>
            </a:r>
          </a:p>
          <a:p>
            <a:pPr lvl="2"/>
            <a:r>
              <a:rPr lang="en-US" sz="1800" dirty="0" smtClean="0"/>
              <a:t>Finite State Autómata</a:t>
            </a:r>
          </a:p>
          <a:p>
            <a:pPr lvl="1"/>
            <a:r>
              <a:rPr lang="en-US" sz="2000" dirty="0" smtClean="0"/>
              <a:t>Generates Tokens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96" y="844549"/>
            <a:ext cx="8121867" cy="43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2 - Compilers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 smtClean="0"/>
              <a:t>Parser</a:t>
            </a:r>
          </a:p>
          <a:p>
            <a:pPr lvl="1"/>
            <a:r>
              <a:rPr lang="en-US" sz="2000" dirty="0" smtClean="0"/>
              <a:t>LALR(1) </a:t>
            </a:r>
          </a:p>
          <a:p>
            <a:pPr lvl="2"/>
            <a:r>
              <a:rPr lang="en-US" sz="1800" dirty="0" smtClean="0"/>
              <a:t>Look-Ahead token, Left-to-Right - rightmost derivation</a:t>
            </a:r>
          </a:p>
          <a:p>
            <a:pPr lvl="1"/>
            <a:r>
              <a:rPr lang="pt-PT" sz="2000" dirty="0"/>
              <a:t>symbol → symbol symbol ···</a:t>
            </a:r>
            <a:r>
              <a:rPr lang="pt-PT" sz="2000" dirty="0" smtClean="0"/>
              <a:t>symbol</a:t>
            </a:r>
            <a:endParaRPr lang="en-US" sz="2000" dirty="0" smtClean="0"/>
          </a:p>
          <a:p>
            <a:pPr lvl="1"/>
            <a:r>
              <a:rPr lang="en-US" sz="2000" dirty="0" smtClean="0"/>
              <a:t>Generates </a:t>
            </a:r>
            <a:r>
              <a:rPr lang="en-US" sz="2000" dirty="0" smtClean="0"/>
              <a:t>AST (Abstract Syntax Tree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8" y="3483802"/>
            <a:ext cx="7692879" cy="22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GPlex </a:t>
            </a:r>
            <a:r>
              <a:rPr lang="pt-PT" sz="2200" dirty="0"/>
              <a:t>- Gardens Point LEX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Scanner in C#</a:t>
            </a:r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Lex speciﬁcation</a:t>
            </a:r>
            <a:endParaRPr lang="pt-PT" sz="2000" dirty="0" smtClean="0"/>
          </a:p>
          <a:p>
            <a:pPr lvl="1"/>
            <a:r>
              <a:rPr lang="pt-PT" sz="2000" dirty="0"/>
              <a:t>Deterministic Finite Automaton (DFA) 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Ident</a:t>
            </a:r>
            <a:r>
              <a:rPr lang="pt-PT" sz="2000" b="1" dirty="0" smtClean="0"/>
              <a:t>	</a:t>
            </a:r>
            <a:r>
              <a:rPr lang="pl-PL" sz="2000" b="1" dirty="0" smtClean="0"/>
              <a:t>[</a:t>
            </a:r>
            <a:r>
              <a:rPr lang="pl-PL" sz="2000" b="1" dirty="0"/>
              <a:t>a-zA-Z_][a-zA-Z0-9_]*</a:t>
            </a:r>
          </a:p>
          <a:p>
            <a:r>
              <a:rPr lang="pl-PL" sz="2000" b="1" dirty="0" smtClean="0"/>
              <a:t>Num</a:t>
            </a:r>
            <a:r>
              <a:rPr lang="pt-PT" sz="2000" b="1" dirty="0" smtClean="0"/>
              <a:t>	</a:t>
            </a:r>
            <a:r>
              <a:rPr lang="pl-PL" sz="2000" b="1" dirty="0" smtClean="0"/>
              <a:t>[0-9</a:t>
            </a:r>
            <a:r>
              <a:rPr lang="pl-PL" sz="2000" b="1" dirty="0"/>
              <a:t>]+</a:t>
            </a:r>
          </a:p>
          <a:p>
            <a:r>
              <a:rPr lang="pl-PL" sz="2000" b="1" dirty="0" smtClean="0"/>
              <a:t>Real</a:t>
            </a:r>
            <a:r>
              <a:rPr lang="pt-PT" sz="2000" b="1" dirty="0" smtClean="0"/>
              <a:t>	</a:t>
            </a:r>
            <a:r>
              <a:rPr lang="pl-PL" sz="2000" b="1" dirty="0" smtClean="0"/>
              <a:t>([</a:t>
            </a:r>
            <a:r>
              <a:rPr lang="pl-PL" sz="2000" b="1" dirty="0"/>
              <a:t>0-9]+"."[0-9]*)|([0-9]*"."[0-9</a:t>
            </a:r>
            <a:r>
              <a:rPr lang="pl-PL" sz="2000" b="1" dirty="0" smtClean="0"/>
              <a:t>]+)</a:t>
            </a:r>
            <a:r>
              <a:rPr lang="pt-PT" sz="2000" b="1" dirty="0" smtClean="0"/>
              <a:t> </a:t>
            </a:r>
          </a:p>
          <a:p>
            <a:endParaRPr lang="pt-PT" sz="2000" b="1" dirty="0" smtClean="0"/>
          </a:p>
          <a:p>
            <a:r>
              <a:rPr lang="pt-PT" sz="2000" b="1" dirty="0" smtClean="0"/>
              <a:t>Number 	{Num</a:t>
            </a:r>
            <a:r>
              <a:rPr lang="pt-PT" sz="2000" b="1" dirty="0"/>
              <a:t>}|{Real</a:t>
            </a:r>
            <a:r>
              <a:rPr lang="pt-PT" sz="2000" b="1" dirty="0" smtClean="0"/>
              <a:t>}</a:t>
            </a:r>
          </a:p>
          <a:p>
            <a:endParaRPr lang="pt-PT" sz="2000" b="1" dirty="0"/>
          </a:p>
          <a:p>
            <a:r>
              <a:rPr lang="en-GB" sz="2000" b="1" dirty="0"/>
              <a:t>{Number</a:t>
            </a:r>
            <a:r>
              <a:rPr lang="en-GB" sz="2000" b="1" dirty="0" smtClean="0"/>
              <a:t>}</a:t>
            </a:r>
            <a:r>
              <a:rPr lang="en-GB" sz="2000" b="1" dirty="0"/>
              <a:t>	{ return (int)Tokens.bsNumber; }</a:t>
            </a:r>
          </a:p>
          <a:p>
            <a:r>
              <a:rPr lang="en-GB" sz="2000" b="1" dirty="0"/>
              <a:t>{Ident</a:t>
            </a:r>
            <a:r>
              <a:rPr lang="en-GB" sz="2000" b="1" dirty="0" smtClean="0"/>
              <a:t>}</a:t>
            </a:r>
            <a:r>
              <a:rPr lang="en-GB" sz="2000" b="1" dirty="0"/>
              <a:t>	{ return (int)Tokens.bsIdent; }</a:t>
            </a:r>
          </a:p>
        </p:txBody>
      </p:sp>
    </p:spTree>
    <p:extLst>
      <p:ext uri="{BB962C8B-B14F-4D97-AF65-F5344CB8AC3E}">
        <p14:creationId xmlns:p14="http://schemas.microsoft.com/office/powerpoint/2010/main" val="1887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993</TotalTime>
  <Words>434</Words>
  <Application>Microsoft Office PowerPoint</Application>
  <PresentationFormat>Custom</PresentationFormat>
  <Paragraphs>199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Lucida Grande</vt:lpstr>
      <vt:lpstr>Sky Text</vt:lpstr>
      <vt:lpstr>Sky Text Medium</vt:lpstr>
      <vt:lpstr>Sky - Template</vt:lpstr>
      <vt:lpstr>ISEL – DEETC Dissertation / Project </vt:lpstr>
      <vt:lpstr>Index </vt:lpstr>
      <vt:lpstr>1 - Introduction </vt:lpstr>
      <vt:lpstr>1 – Introduction </vt:lpstr>
      <vt:lpstr>1 - Introduction </vt:lpstr>
      <vt:lpstr>2 - Compilers  </vt:lpstr>
      <vt:lpstr>2 - Compilers  </vt:lpstr>
      <vt:lpstr>2 - Compilers  </vt:lpstr>
      <vt:lpstr>3 - Code Generation Tools   </vt:lpstr>
      <vt:lpstr>3 - Code Generation Tools   </vt:lpstr>
      <vt:lpstr>4 - Debugger  </vt:lpstr>
      <vt:lpstr>5 - Deploy  </vt:lpstr>
      <vt:lpstr>6 - Remote  </vt:lpstr>
      <vt:lpstr>7 - Visual Studio Extension </vt:lpstr>
      <vt:lpstr>7 - Visual Studio Extension </vt:lpstr>
      <vt:lpstr>7 - Visual Studio Extension </vt:lpstr>
      <vt:lpstr>7 - Visual Studio Extension </vt:lpstr>
      <vt:lpstr>7 - Visual Studio Extension </vt:lpstr>
      <vt:lpstr>7-Integração Visual Studio  </vt:lpstr>
      <vt:lpstr>8 - Conclusions  </vt:lpstr>
      <vt:lpstr>Questions?     Thanks!</vt:lpstr>
    </vt:vector>
  </TitlesOfParts>
  <Company>British Sky Broadcasting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António Vieira</dc:creator>
  <cp:lastModifiedBy>Fernandes, Celso (Developer)</cp:lastModifiedBy>
  <cp:revision>84</cp:revision>
  <cp:lastPrinted>2013-01-11T11:49:20Z</cp:lastPrinted>
  <dcterms:created xsi:type="dcterms:W3CDTF">2013-11-08T14:21:25Z</dcterms:created>
  <dcterms:modified xsi:type="dcterms:W3CDTF">2017-02-03T10:49:45Z</dcterms:modified>
</cp:coreProperties>
</file>