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8"/>
  </p:notesMasterIdLst>
  <p:handoutMasterIdLst>
    <p:handoutMasterId r:id="rId29"/>
  </p:handoutMasterIdLst>
  <p:sldIdLst>
    <p:sldId id="259" r:id="rId2"/>
    <p:sldId id="279" r:id="rId3"/>
    <p:sldId id="339" r:id="rId4"/>
    <p:sldId id="341" r:id="rId5"/>
    <p:sldId id="342" r:id="rId6"/>
    <p:sldId id="343" r:id="rId7"/>
    <p:sldId id="344" r:id="rId8"/>
    <p:sldId id="345" r:id="rId9"/>
    <p:sldId id="346" r:id="rId10"/>
    <p:sldId id="355" r:id="rId11"/>
    <p:sldId id="347" r:id="rId12"/>
    <p:sldId id="348" r:id="rId13"/>
    <p:sldId id="349" r:id="rId14"/>
    <p:sldId id="350" r:id="rId15"/>
    <p:sldId id="351" r:id="rId16"/>
    <p:sldId id="353" r:id="rId17"/>
    <p:sldId id="359" r:id="rId18"/>
    <p:sldId id="358" r:id="rId19"/>
    <p:sldId id="360" r:id="rId20"/>
    <p:sldId id="357" r:id="rId21"/>
    <p:sldId id="361" r:id="rId22"/>
    <p:sldId id="356" r:id="rId23"/>
    <p:sldId id="354" r:id="rId24"/>
    <p:sldId id="352" r:id="rId25"/>
    <p:sldId id="278" r:id="rId26"/>
    <p:sldId id="282" r:id="rId27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279"/>
            <p14:sldId id="339"/>
            <p14:sldId id="341"/>
            <p14:sldId id="342"/>
            <p14:sldId id="343"/>
            <p14:sldId id="344"/>
            <p14:sldId id="345"/>
            <p14:sldId id="346"/>
            <p14:sldId id="355"/>
            <p14:sldId id="347"/>
            <p14:sldId id="348"/>
            <p14:sldId id="349"/>
            <p14:sldId id="350"/>
            <p14:sldId id="351"/>
            <p14:sldId id="353"/>
            <p14:sldId id="359"/>
            <p14:sldId id="358"/>
            <p14:sldId id="360"/>
            <p14:sldId id="357"/>
            <p14:sldId id="361"/>
            <p14:sldId id="356"/>
            <p14:sldId id="354"/>
            <p14:sldId id="352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1E0"/>
    <a:srgbClr val="BCA3C0"/>
    <a:srgbClr val="9B74A1"/>
    <a:srgbClr val="794681"/>
    <a:srgbClr val="581862"/>
    <a:srgbClr val="3332AD"/>
    <a:srgbClr val="0092DD"/>
    <a:srgbClr val="CDEBF9"/>
    <a:srgbClr val="323232"/>
    <a:srgbClr val="333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4" autoAdjust="0"/>
    <p:restoredTop sz="97704" autoAdjust="0"/>
  </p:normalViewPr>
  <p:slideViewPr>
    <p:cSldViewPr snapToGrid="0">
      <p:cViewPr varScale="1">
        <p:scale>
          <a:sx n="112" d="100"/>
          <a:sy n="112" d="100"/>
        </p:scale>
        <p:origin x="924" y="96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-762" y="-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>
                <a:latin typeface="Sky Text"/>
              </a:rPr>
              <a:t>15/02/2017</a:t>
            </a:fld>
            <a:endParaRPr lang="en-GB" dirty="0">
              <a:latin typeface="Sky Tex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>
                <a:latin typeface="Sky Text"/>
              </a:rPr>
              <a:t>‹#›</a:t>
            </a:fld>
            <a:endParaRPr lang="en-GB" dirty="0">
              <a:latin typeface="Sky Text"/>
            </a:endParaRPr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ky Text"/>
              </a:defRPr>
            </a:lvl1pPr>
          </a:lstStyle>
          <a:p>
            <a:fld id="{0A6461F5-529A-C842-AC66-1C38DB5F2C5F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ky Text"/>
              </a:defRPr>
            </a:lvl1pPr>
          </a:lstStyle>
          <a:p>
            <a:fld id="{75DDEA6C-8F12-2946-8FEA-AB499F2574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6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0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12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80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75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0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04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7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0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9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80" y="725893"/>
            <a:ext cx="7787231" cy="43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iming>
    <p:tnLst>
      <p:par>
        <p:cTn id="1" dur="indefinite" restart="never" nodeType="tmRoot"/>
      </p:par>
    </p:tnLst>
  </p:timing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BrightScript</a:t>
            </a:r>
            <a:r>
              <a:rPr lang="en-GB" dirty="0"/>
              <a:t> </a:t>
            </a:r>
            <a:r>
              <a:rPr lang="en-GB" dirty="0" smtClean="0"/>
              <a:t>- Debugger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Celso Fernandes – TV Devices / Sky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Debugger</a:t>
            </a:r>
            <a:br>
              <a:rPr lang="en-GB" dirty="0" smtClean="0"/>
            </a:br>
            <a:r>
              <a:rPr lang="en-GB" sz="2000" dirty="0">
                <a:solidFill>
                  <a:schemeClr val="tx1"/>
                </a:solidFill>
              </a:rPr>
              <a:t>App</a:t>
            </a: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1" y="1355188"/>
            <a:ext cx="9309894" cy="5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Debugger</a:t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Telnet</a:t>
            </a:r>
          </a:p>
          <a:p>
            <a:pPr lvl="1"/>
            <a:r>
              <a:rPr lang="en-US" sz="2200" dirty="0"/>
              <a:t>Communication</a:t>
            </a:r>
          </a:p>
          <a:p>
            <a:r>
              <a:rPr lang="en-US" sz="2400" dirty="0"/>
              <a:t>Compiler</a:t>
            </a:r>
          </a:p>
          <a:p>
            <a:pPr marL="573658" lvl="1" indent="-342900"/>
            <a:r>
              <a:rPr lang="en-US" sz="2200" dirty="0"/>
              <a:t>Scanner</a:t>
            </a:r>
          </a:p>
          <a:p>
            <a:pPr marL="573658" lvl="1" indent="-342900"/>
            <a:r>
              <a:rPr lang="en-US" sz="2200" dirty="0"/>
              <a:t>Parser</a:t>
            </a:r>
          </a:p>
          <a:p>
            <a:r>
              <a:rPr lang="en-US" sz="2400" dirty="0"/>
              <a:t>Deploy</a:t>
            </a:r>
          </a:p>
          <a:p>
            <a:r>
              <a:rPr lang="en-US" sz="2400" dirty="0"/>
              <a:t>Remote</a:t>
            </a:r>
            <a:endParaRPr lang="en-US" sz="2200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37" y="1571089"/>
            <a:ext cx="6339999" cy="31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Deploy</a:t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 dirty="0"/>
              <a:t>Copy files</a:t>
            </a:r>
          </a:p>
          <a:p>
            <a:pPr marL="342900" indent="-342900"/>
            <a:r>
              <a:rPr lang="en-US" sz="2400" dirty="0"/>
              <a:t>Change Manifest Version</a:t>
            </a:r>
          </a:p>
          <a:p>
            <a:pPr marL="342900" indent="-342900"/>
            <a:r>
              <a:rPr lang="en-US" sz="2400" dirty="0"/>
              <a:t>Build parameters </a:t>
            </a:r>
          </a:p>
          <a:p>
            <a:pPr marL="573658" lvl="1" indent="-342900"/>
            <a:r>
              <a:rPr lang="en-US" sz="2200" dirty="0"/>
              <a:t>Replace</a:t>
            </a:r>
          </a:p>
          <a:p>
            <a:pPr marL="342900" indent="-342900"/>
            <a:r>
              <a:rPr lang="en-US" sz="2400" dirty="0"/>
              <a:t>Optimize </a:t>
            </a:r>
          </a:p>
          <a:p>
            <a:pPr marL="573658" lvl="1" indent="-342900"/>
            <a:r>
              <a:rPr lang="en-US" sz="2200" dirty="0"/>
              <a:t>Remove debug code</a:t>
            </a:r>
          </a:p>
          <a:p>
            <a:pPr marL="342900" indent="-342900"/>
            <a:r>
              <a:rPr lang="en-US" sz="2400" dirty="0"/>
              <a:t>Zip Files</a:t>
            </a:r>
          </a:p>
          <a:p>
            <a:pPr marL="342900" indent="-342900"/>
            <a:r>
              <a:rPr lang="en-US" sz="2400" dirty="0"/>
              <a:t>Upload to Box</a:t>
            </a:r>
          </a:p>
          <a:p>
            <a:pPr marL="573658" lvl="1" indent="-342900"/>
            <a:r>
              <a:rPr lang="en-US" sz="2200" dirty="0"/>
              <a:t>Digest Authentication</a:t>
            </a:r>
          </a:p>
          <a:p>
            <a:pPr marL="573658" lvl="1" indent="-342900"/>
            <a:r>
              <a:rPr lang="en-US" sz="2200" dirty="0"/>
              <a:t>Multi-part form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6" y="887523"/>
            <a:ext cx="8741320" cy="10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Remote</a:t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 dirty="0"/>
              <a:t>Emulates Remote</a:t>
            </a:r>
          </a:p>
          <a:p>
            <a:pPr marL="342900" indent="-342900"/>
            <a:r>
              <a:rPr lang="en-US" sz="2400" dirty="0"/>
              <a:t>Uses Http Port</a:t>
            </a:r>
          </a:p>
          <a:p>
            <a:pPr marL="342900" indent="-342900"/>
            <a:r>
              <a:rPr lang="en-US" sz="2400" dirty="0"/>
              <a:t>Roku External Control Service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28" y="738063"/>
            <a:ext cx="2173143" cy="50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Visual Studio Extension</a:t>
            </a:r>
            <a:br>
              <a:rPr lang="en-GB" dirty="0"/>
            </a:br>
            <a:r>
              <a:rPr lang="pt-PT" sz="2000" dirty="0">
                <a:solidFill>
                  <a:schemeClr val="tx1"/>
                </a:solidFill>
              </a:rPr>
              <a:t>Used Extension Points</a:t>
            </a:r>
            <a:r>
              <a:rPr lang="pt-PT" dirty="0"/>
              <a:t/>
            </a:r>
            <a:br>
              <a:rPr lang="pt-PT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6901" y="1439417"/>
            <a:ext cx="10510838" cy="4054476"/>
          </a:xfrm>
        </p:spPr>
        <p:txBody>
          <a:bodyPr/>
          <a:lstStyle/>
          <a:p>
            <a:pPr marL="342900" indent="-342900"/>
            <a:r>
              <a:rPr lang="pt-PT" sz="3000" dirty="0"/>
              <a:t>VsPackage</a:t>
            </a:r>
          </a:p>
          <a:p>
            <a:pPr marL="573658" lvl="1" indent="-342900"/>
            <a:r>
              <a:rPr lang="pt-PT" sz="2800" dirty="0"/>
              <a:t>UI Elements, Services, Projects, Editors, Designers</a:t>
            </a:r>
          </a:p>
          <a:p>
            <a:pPr marL="342900" indent="-342900"/>
            <a:r>
              <a:rPr lang="pt-PT" sz="3000" dirty="0"/>
              <a:t>MefComponent</a:t>
            </a:r>
          </a:p>
          <a:p>
            <a:pPr marL="573658" lvl="1" indent="-342900"/>
            <a:r>
              <a:rPr lang="pt-PT" sz="2800" dirty="0"/>
              <a:t>Syntax highlight</a:t>
            </a:r>
          </a:p>
          <a:p>
            <a:pPr marL="573658" lvl="1" indent="-342900"/>
            <a:r>
              <a:rPr lang="pt-PT" sz="2800" dirty="0"/>
              <a:t>Intellisense</a:t>
            </a:r>
          </a:p>
          <a:p>
            <a:pPr marL="573658" lvl="1" indent="-342900"/>
            <a:r>
              <a:rPr lang="pt-PT" sz="2800" dirty="0"/>
              <a:t>Errors </a:t>
            </a:r>
          </a:p>
          <a:p>
            <a:pPr marL="342900" indent="-342900"/>
            <a:r>
              <a:rPr lang="pt-PT" sz="3000" dirty="0" smtClean="0"/>
              <a:t>VS Project System</a:t>
            </a:r>
          </a:p>
          <a:p>
            <a:pPr marL="573658" lvl="1" indent="-342900"/>
            <a:r>
              <a:rPr lang="pt-PT" sz="2800" dirty="0" smtClean="0"/>
              <a:t>Project </a:t>
            </a:r>
            <a:r>
              <a:rPr lang="pt-PT" sz="2800" dirty="0"/>
              <a:t>Template</a:t>
            </a:r>
          </a:p>
          <a:p>
            <a:pPr marL="573658" lvl="1" indent="-342900"/>
            <a:r>
              <a:rPr lang="pt-PT" sz="2800" dirty="0"/>
              <a:t>Item Template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4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Visual Studio Extension</a:t>
            </a:r>
            <a:br>
              <a:rPr lang="en-GB" dirty="0"/>
            </a:br>
            <a:r>
              <a:rPr lang="en-GB" sz="2000" dirty="0">
                <a:solidFill>
                  <a:schemeClr val="tx1"/>
                </a:solidFill>
              </a:rPr>
              <a:t>Structure</a:t>
            </a:r>
            <a:r>
              <a:rPr lang="pt-PT" dirty="0"/>
              <a:t/>
            </a:r>
            <a:br>
              <a:rPr lang="pt-PT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1" y="1601788"/>
            <a:ext cx="10510838" cy="4054476"/>
          </a:xfrm>
        </p:spPr>
        <p:txBody>
          <a:bodyPr/>
          <a:lstStyle/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/>
              <a:t>Main </a:t>
            </a:r>
            <a:r>
              <a:rPr lang="pt-PT" sz="2200" dirty="0" smtClean="0"/>
              <a:t>project/Installer</a:t>
            </a:r>
            <a:endParaRPr lang="pt-PT" sz="2200" dirty="0"/>
          </a:p>
          <a:p>
            <a:pPr marL="573658" lvl="1" indent="-342900"/>
            <a:r>
              <a:rPr lang="pt-PT" sz="2200" dirty="0"/>
              <a:t>Project/Item Templates</a:t>
            </a:r>
          </a:p>
          <a:p>
            <a:pPr marL="342900" indent="-342900"/>
            <a:r>
              <a:rPr lang="pt-PT" sz="2400" dirty="0"/>
              <a:t>Builder/Deploy</a:t>
            </a:r>
          </a:p>
          <a:p>
            <a:pPr marL="573658" lvl="1" indent="-342900"/>
            <a:r>
              <a:rPr lang="pt-PT" sz="2200" dirty="0"/>
              <a:t>Build tasks</a:t>
            </a:r>
          </a:p>
          <a:p>
            <a:pPr marL="342900" indent="-342900"/>
            <a:r>
              <a:rPr lang="pt-PT" sz="2400" dirty="0"/>
              <a:t>Editor Extensions</a:t>
            </a:r>
          </a:p>
          <a:p>
            <a:pPr marL="573658" lvl="1" indent="-342900"/>
            <a:r>
              <a:rPr lang="pt-PT" sz="2200" dirty="0"/>
              <a:t>Laguage service</a:t>
            </a:r>
          </a:p>
          <a:p>
            <a:pPr marL="342900" indent="-342900"/>
            <a:r>
              <a:rPr lang="pt-PT" sz="2400" dirty="0"/>
              <a:t>Debugger integration</a:t>
            </a:r>
          </a:p>
          <a:p>
            <a:pPr marL="573658" lvl="1" indent="-342900"/>
            <a:r>
              <a:rPr lang="pt-PT" sz="2200" dirty="0"/>
              <a:t>Debugger Engine</a:t>
            </a:r>
          </a:p>
          <a:p>
            <a:pPr marL="573658" lvl="1" indent="-342900"/>
            <a:r>
              <a:rPr lang="pt-PT" sz="2200" dirty="0"/>
              <a:t>Telnet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650" y="1046955"/>
            <a:ext cx="7454402" cy="42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Visual Studio Extension</a:t>
            </a:r>
            <a:br>
              <a:rPr lang="en-GB" dirty="0"/>
            </a:br>
            <a:r>
              <a:rPr lang="pt-PT" sz="2000" dirty="0" smtClean="0">
                <a:solidFill>
                  <a:schemeClr val="tx1"/>
                </a:solidFill>
              </a:rPr>
              <a:t>Project Type – VS Project System</a:t>
            </a:r>
            <a:r>
              <a:rPr lang="pt-PT" dirty="0"/>
              <a:t/>
            </a:r>
            <a:br>
              <a:rPr lang="pt-PT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pt-PT" sz="3200" dirty="0" smtClean="0"/>
              <a:t>Project Properties</a:t>
            </a:r>
          </a:p>
          <a:p>
            <a:pPr marL="573658" lvl="1" indent="-342900"/>
            <a:r>
              <a:rPr lang="pt-PT" sz="3000" dirty="0" smtClean="0"/>
              <a:t>general.xaml</a:t>
            </a:r>
          </a:p>
          <a:p>
            <a:pPr marL="573658" lvl="1" indent="-342900"/>
            <a:r>
              <a:rPr lang="pt-PT" sz="3000" dirty="0" smtClean="0"/>
              <a:t>Costom editor</a:t>
            </a:r>
          </a:p>
          <a:p>
            <a:pPr marL="342900" indent="-342900"/>
            <a:r>
              <a:rPr lang="pt-PT" sz="3200" dirty="0" smtClean="0"/>
              <a:t>Build Order</a:t>
            </a:r>
          </a:p>
          <a:p>
            <a:pPr marL="573658" lvl="1" indent="-342900"/>
            <a:r>
              <a:rPr lang="pt-PT" sz="2400" dirty="0"/>
              <a:t>CustomProjectBrs.targets</a:t>
            </a:r>
            <a:endParaRPr lang="pt-PT" sz="2400" dirty="0" smtClean="0"/>
          </a:p>
          <a:p>
            <a:pPr marL="573658" lvl="1" indent="-342900"/>
            <a:endParaRPr lang="pt-PT" sz="3000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03800" y="842169"/>
            <a:ext cx="6419850" cy="16158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UserName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BoolProperty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ProcessOptimize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Description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="Should compiler optimize output?" /&gt;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ReplaceConfigs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Description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="Replace 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StringProperty.ValueEditors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ValueEditor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EditorType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ConfigValueEditor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="&amp;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lt;Config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Value Editor...&amp;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gt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;" /&gt;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StringProperty.ValueEditors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003800" y="2764425"/>
            <a:ext cx="6419850" cy="229293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Build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GB" sz="11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CompileTask</a:t>
            </a:r>
            <a:r>
              <a:rPr lang="en-GB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BuildPath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BuildPath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Files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@(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brsCompile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CopyToOutputTask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BuildPath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BuildPath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OutputPath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OutputPath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CodeFiles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@(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brsCompile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en-GB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ImageFiles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@(image)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NoneFiles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@(None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en-GB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ManifestFiles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@(manifest)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GB" sz="11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ArchiveTask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BuildPath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BuildPath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OutputPath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OutputPath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MSBuildProjectName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MSBuildProjectName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DeployTask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BuildPath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BuildPath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OutputPath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OutputPath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MSBuildProjectName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MSBuildProjectName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BoxIP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BoxIP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UserName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en-GB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$(Password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Visual Studio Extension</a:t>
            </a:r>
            <a:br>
              <a:rPr lang="en-GB" dirty="0"/>
            </a:br>
            <a:r>
              <a:rPr lang="pt-PT" sz="2000" dirty="0" smtClean="0">
                <a:solidFill>
                  <a:schemeClr val="tx1"/>
                </a:solidFill>
              </a:rPr>
              <a:t>Project Type – VS Project System</a:t>
            </a:r>
            <a:r>
              <a:rPr lang="pt-PT" dirty="0"/>
              <a:t/>
            </a:r>
            <a:br>
              <a:rPr lang="pt-PT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pt-PT" sz="3200" dirty="0" smtClean="0"/>
              <a:t>Costom editor</a:t>
            </a:r>
            <a:endParaRPr lang="pt-PT" sz="2400" dirty="0" smtClean="0"/>
          </a:p>
          <a:p>
            <a:pPr marL="573658" lvl="1" indent="-342900"/>
            <a:endParaRPr lang="pt-PT" sz="3000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19" y="769143"/>
            <a:ext cx="5241600" cy="40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Visual Studio Extension</a:t>
            </a:r>
            <a:br>
              <a:rPr lang="en-GB" dirty="0"/>
            </a:br>
            <a:r>
              <a:rPr lang="pt-PT" sz="2000" dirty="0" smtClean="0">
                <a:solidFill>
                  <a:schemeClr val="tx1"/>
                </a:solidFill>
              </a:rPr>
              <a:t>Project Type – VS Project System</a:t>
            </a:r>
            <a:r>
              <a:rPr lang="pt-PT" dirty="0"/>
              <a:t/>
            </a:r>
            <a:br>
              <a:rPr lang="pt-PT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pt-PT" sz="3200" dirty="0" smtClean="0"/>
              <a:t>File properties</a:t>
            </a:r>
          </a:p>
          <a:p>
            <a:pPr marL="573658" lvl="1" indent="-342900"/>
            <a:r>
              <a:rPr lang="pt-PT" sz="2200" dirty="0"/>
              <a:t>b</a:t>
            </a:r>
            <a:r>
              <a:rPr lang="pt-PT" sz="2200" dirty="0" smtClean="0"/>
              <a:t>rs.xaml</a:t>
            </a:r>
          </a:p>
          <a:p>
            <a:pPr marL="573658" lvl="1" indent="-342900"/>
            <a:endParaRPr lang="pt-PT" sz="3000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003800" y="842169"/>
            <a:ext cx="6419850" cy="46628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Rule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brs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brs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PageTemplate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="tool"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Description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brs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build items"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="http://schemas.microsoft.com/build/2009/properties"&gt;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Rule.DataSource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DataSource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Persistence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ProjectFile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HasConfigurationCondition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ItemType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brsCompile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Rule.DataSource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="Identity"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="File Name"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ReadOnly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Category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Misc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StringProperty.DataSource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DataSource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Persistence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="Intrinsic"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ItemType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brsCompile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PersistedName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="Identity" /&gt;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StringProperty.DataSource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="Full Path"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ReadOnly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Category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Misc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StringProperty.DataSource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DataSource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Persistence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="Intrinsic"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ItemType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brsCompile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PersistedName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FullPath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StringProperty.DataSource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StringProperty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Rule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50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Visual Studio Extension</a:t>
            </a:r>
            <a:br>
              <a:rPr lang="en-GB" dirty="0"/>
            </a:br>
            <a:r>
              <a:rPr lang="pt-PT" sz="2000" dirty="0" smtClean="0">
                <a:solidFill>
                  <a:schemeClr val="tx1"/>
                </a:solidFill>
              </a:rPr>
              <a:t>Language Extensions </a:t>
            </a:r>
            <a:r>
              <a:rPr lang="pt-PT" sz="2000" dirty="0">
                <a:solidFill>
                  <a:schemeClr val="tx1"/>
                </a:solidFill>
              </a:rPr>
              <a:t>– syntax highlighting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pt-PT" sz="3200" dirty="0" smtClean="0"/>
              <a:t>BrightScriptClassifier</a:t>
            </a:r>
          </a:p>
          <a:p>
            <a:pPr marL="573658" lvl="1" indent="-342900"/>
            <a:r>
              <a:rPr lang="pt-PT" sz="3000" dirty="0" smtClean="0"/>
              <a:t>Maps VsTokens/BrsTokens</a:t>
            </a:r>
            <a:endParaRPr lang="pt-PT" sz="3000" dirty="0"/>
          </a:p>
          <a:p>
            <a:r>
              <a:rPr lang="en-US" sz="3200" dirty="0" err="1" smtClean="0"/>
              <a:t>ClassificationFormat</a:t>
            </a:r>
            <a:endParaRPr lang="en-US" sz="3200" dirty="0" smtClean="0"/>
          </a:p>
          <a:p>
            <a:pPr lvl="1"/>
            <a:r>
              <a:rPr lang="en-US" sz="3000" dirty="0" smtClean="0"/>
              <a:t>Extra formats</a:t>
            </a:r>
          </a:p>
          <a:p>
            <a:r>
              <a:rPr lang="en-GB" sz="3200" dirty="0" err="1"/>
              <a:t>BrightScriptTokenTagger</a:t>
            </a:r>
            <a:endParaRPr lang="en-US" sz="3200" dirty="0"/>
          </a:p>
          <a:p>
            <a:pPr lvl="1"/>
            <a:r>
              <a:rPr lang="en-US" dirty="0" smtClean="0"/>
              <a:t>Runs scanner to generate tokens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613400" y="277019"/>
            <a:ext cx="5689600" cy="229293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bsTypes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TokenTypes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IClassificationType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bsTypes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TokenTypes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.Cmnt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standardClassifications.Comment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bsTypes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TokenTypes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.Keyword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standardClassifications.Keyword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//_</a:t>
            </a:r>
            <a:r>
              <a:rPr lang="en-GB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bsTypes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TokenTypes.Literal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] = </a:t>
            </a:r>
            <a:r>
              <a:rPr lang="en-GB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standardClassifications.Literal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bsTypes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TokenTypes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.Opr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standardClassifications.Operator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GB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bsTypes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TokenTypes</a:t>
            </a:r>
            <a:r>
              <a:rPr lang="en-GB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.Number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standardClassifications.NumberLiteral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bsTypes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TokenTypes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standardClassifications.StringLiteral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bsTypes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TokenTypes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.Ident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standardClassifications.Identifier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bsTypes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TokenTypes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typeService.GetClassificationType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Funcs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bsTypes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TokenTypes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typeService.GetClassificationType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Typs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bsTypes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TokenTypes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.Literal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typeService.GetClassificationType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Ltr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613400" y="2995404"/>
            <a:ext cx="5689600" cy="31393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Export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EditorFormatDefinition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ClassificationType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ClassificationTypeNames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Typs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Name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Typs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GB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this should be visible to the end user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UserVisible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GB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set the priority to be after the default classifiers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(Before = 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Priority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BsTyps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ClassificationFormatDefinition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 Defines the visual format for the "period" classification type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BsTyps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DisplayName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Typs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//human readable version of the name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ForegroundColor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.DeepPink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64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 txBox="1">
            <a:spLocks/>
          </p:cNvSpPr>
          <p:nvPr/>
        </p:nvSpPr>
        <p:spPr>
          <a:xfrm>
            <a:off x="596901" y="584200"/>
            <a:ext cx="10510838" cy="1017588"/>
          </a:xfrm>
          <a:prstGeom prst="rect">
            <a:avLst/>
          </a:prstGeom>
        </p:spPr>
        <p:txBody>
          <a:bodyPr/>
          <a:lstStyle>
            <a:lvl1pPr algn="l" defTabSz="1170432" rtl="0" eaLnBrk="1" latinLnBrk="0" hangingPunct="1">
              <a:spcBef>
                <a:spcPts val="768"/>
              </a:spcBef>
              <a:spcAft>
                <a:spcPts val="0"/>
              </a:spcAft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Agenda</a:t>
            </a:r>
            <a:br>
              <a:rPr lang="en-GB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596901" y="1601787"/>
            <a:ext cx="10510838" cy="405447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Compilers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Generation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Debugger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Deploy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 Studio Extension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Conclusions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2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Visual Studio Extension</a:t>
            </a:r>
            <a:br>
              <a:rPr lang="en-GB" dirty="0"/>
            </a:br>
            <a:r>
              <a:rPr lang="pt-PT" sz="2000" dirty="0">
                <a:solidFill>
                  <a:schemeClr val="tx1"/>
                </a:solidFill>
              </a:rPr>
              <a:t>Language Extensions – </a:t>
            </a:r>
            <a:r>
              <a:rPr lang="pt-PT" sz="2000" dirty="0" smtClean="0">
                <a:solidFill>
                  <a:schemeClr val="tx1"/>
                </a:solidFill>
              </a:rPr>
              <a:t>Errors</a:t>
            </a:r>
            <a:r>
              <a:rPr lang="pt-PT" dirty="0"/>
              <a:t/>
            </a:r>
            <a:br>
              <a:rPr lang="pt-PT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pt-PT" sz="3200" dirty="0" smtClean="0"/>
              <a:t>ErrorTagger</a:t>
            </a:r>
          </a:p>
          <a:p>
            <a:pPr marL="342900" indent="-342900"/>
            <a:r>
              <a:rPr lang="pt-PT" sz="3200" dirty="0" smtClean="0"/>
              <a:t>ErrorListPresenter</a:t>
            </a:r>
          </a:p>
          <a:p>
            <a:pPr marL="573658" lvl="1" indent="-342900"/>
            <a:r>
              <a:rPr lang="pt-PT" sz="2600" dirty="0" smtClean="0"/>
              <a:t>Listen files changes</a:t>
            </a:r>
          </a:p>
          <a:p>
            <a:pPr marL="573658" lvl="1" indent="-342900"/>
            <a:r>
              <a:rPr lang="pt-PT" sz="2600" dirty="0" smtClean="0"/>
              <a:t>Create ErrorItems</a:t>
            </a:r>
          </a:p>
          <a:p>
            <a:pPr marL="573658" lvl="1" indent="-342900"/>
            <a:r>
              <a:rPr lang="pt-PT" sz="2600" dirty="0" smtClean="0"/>
              <a:t>Show error on list</a:t>
            </a:r>
          </a:p>
          <a:p>
            <a:pPr marL="573658" lvl="1" indent="-342900"/>
            <a:r>
              <a:rPr lang="pt-PT" sz="2600" dirty="0" smtClean="0"/>
              <a:t>Open file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87950" y="753269"/>
            <a:ext cx="5981700" cy="263149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ITextSnapshot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textSnapshot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spans[0].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Snapshot.TextBuffer.CurrentSnapshot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1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SourceText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sourceText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.singletons.SourceTextCache.Get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textSnapshot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errors =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.singletons.FeatureContainer.DiagnosticsProvider.GetDiagnostics(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sourceText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error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errors)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SnapshotSpan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newSnapshotSpan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EditorUtilities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.CreateSnapshotSpan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textSnapshot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error.Span.startIndex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error.Span.Length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TagSpan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ErrorTag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newSnapshotSpan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ErrorTag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PredefinedErrorTypeNames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.SyntaxError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error.Message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0648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Visual Studio Extension</a:t>
            </a:r>
            <a:br>
              <a:rPr lang="en-GB" dirty="0"/>
            </a:br>
            <a:r>
              <a:rPr lang="pt-PT" sz="2000" dirty="0">
                <a:solidFill>
                  <a:schemeClr val="tx1"/>
                </a:solidFill>
              </a:rPr>
              <a:t>Language Extensions – </a:t>
            </a:r>
            <a:r>
              <a:rPr lang="pt-PT" sz="2000" dirty="0" smtClean="0">
                <a:solidFill>
                  <a:schemeClr val="tx1"/>
                </a:solidFill>
              </a:rPr>
              <a:t>Intellisense</a:t>
            </a:r>
            <a:r>
              <a:rPr lang="pt-PT" dirty="0"/>
              <a:t/>
            </a:r>
            <a:br>
              <a:rPr lang="pt-PT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pt-PT" sz="3200" dirty="0" smtClean="0"/>
              <a:t>CompletionSource</a:t>
            </a:r>
          </a:p>
          <a:p>
            <a:pPr marL="573658" lvl="1" indent="-342900"/>
            <a:r>
              <a:rPr lang="pt-PT" sz="3000" dirty="0" smtClean="0"/>
              <a:t>Uses Abstract Syntax Tree (AST)</a:t>
            </a:r>
          </a:p>
          <a:p>
            <a:pPr marL="573658" lvl="1" indent="-342900"/>
            <a:r>
              <a:rPr lang="pt-PT" sz="3000" smtClean="0"/>
              <a:t>Funcs list</a:t>
            </a:r>
            <a:endParaRPr lang="pt-PT" sz="3000" dirty="0" smtClean="0"/>
          </a:p>
          <a:p>
            <a:pPr marL="573658" lvl="1" indent="-342900"/>
            <a:r>
              <a:rPr lang="pt-PT" sz="3000" dirty="0" smtClean="0"/>
              <a:t>Generates List</a:t>
            </a:r>
          </a:p>
          <a:p>
            <a:pPr marL="342900" indent="-342900"/>
            <a:r>
              <a:rPr lang="en-GB" sz="3200" dirty="0" err="1" smtClean="0"/>
              <a:t>CompletionCommandHandler</a:t>
            </a:r>
            <a:endParaRPr lang="en-GB" sz="3200" dirty="0" smtClean="0"/>
          </a:p>
          <a:p>
            <a:pPr marL="573658" lvl="1" indent="-342900"/>
            <a:r>
              <a:rPr lang="pt-PT" sz="3000" dirty="0" smtClean="0"/>
              <a:t>Show Popup</a:t>
            </a:r>
            <a:endParaRPr lang="en-US" sz="3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Visual Studio Extension</a:t>
            </a:r>
            <a:br>
              <a:rPr lang="en-GB" dirty="0"/>
            </a:br>
            <a:r>
              <a:rPr lang="pt-PT" sz="2000" dirty="0" smtClean="0">
                <a:solidFill>
                  <a:schemeClr val="tx1"/>
                </a:solidFill>
              </a:rPr>
              <a:t>Debugger Engine</a:t>
            </a:r>
            <a:r>
              <a:rPr lang="pt-PT" dirty="0"/>
              <a:t/>
            </a:r>
            <a:br>
              <a:rPr lang="pt-PT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pt-PT" sz="3200" dirty="0"/>
              <a:t>Register</a:t>
            </a:r>
          </a:p>
          <a:p>
            <a:pPr marL="342900" indent="-342900"/>
            <a:r>
              <a:rPr lang="pt-PT" sz="3200" dirty="0"/>
              <a:t>Launcher </a:t>
            </a:r>
          </a:p>
          <a:p>
            <a:pPr marL="342900" indent="-342900"/>
            <a:r>
              <a:rPr lang="pt-PT" sz="3200" dirty="0"/>
              <a:t>Debugger Engine</a:t>
            </a:r>
            <a:endParaRPr lang="pt-PT" sz="2800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35" y="1236899"/>
            <a:ext cx="7523560" cy="38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Visual Studio Extension</a:t>
            </a:r>
            <a:br>
              <a:rPr lang="en-GB" dirty="0"/>
            </a:br>
            <a:r>
              <a:rPr lang="pt-PT" sz="2000" dirty="0" smtClean="0">
                <a:solidFill>
                  <a:schemeClr val="tx1"/>
                </a:solidFill>
              </a:rPr>
              <a:t>Debugger Engine</a:t>
            </a:r>
            <a:r>
              <a:rPr lang="pt-PT" dirty="0"/>
              <a:t/>
            </a:r>
            <a:br>
              <a:rPr lang="pt-PT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pt-PT" sz="3200" dirty="0"/>
              <a:t>DebuggedProcess</a:t>
            </a:r>
          </a:p>
          <a:p>
            <a:pPr marL="342900" indent="-342900"/>
            <a:r>
              <a:rPr lang="pt-PT" sz="3200" dirty="0"/>
              <a:t>EngineCallback</a:t>
            </a:r>
          </a:p>
          <a:p>
            <a:pPr marL="342900" indent="-342900"/>
            <a:r>
              <a:rPr lang="pt-PT" sz="3200" dirty="0"/>
              <a:t>RokuController</a:t>
            </a:r>
          </a:p>
          <a:p>
            <a:pPr marL="342900" indent="-342900"/>
            <a:r>
              <a:rPr lang="pt-PT" sz="3200" dirty="0"/>
              <a:t>TcpTransporter</a:t>
            </a:r>
          </a:p>
          <a:p>
            <a:pPr marL="342900" indent="-342900"/>
            <a:r>
              <a:rPr lang="pt-PT" sz="3200" dirty="0"/>
              <a:t>Parser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88" y="1159660"/>
            <a:ext cx="6954951" cy="40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Visual Studio Extension</a:t>
            </a:r>
            <a:br>
              <a:rPr lang="en-GB" dirty="0"/>
            </a:br>
            <a:r>
              <a:rPr lang="pt-PT" dirty="0"/>
              <a:t/>
            </a:r>
            <a:br>
              <a:rPr lang="pt-PT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/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pt-PT" sz="4800" dirty="0" smtClean="0"/>
              <a:t>Demo</a:t>
            </a:r>
            <a:endParaRPr lang="pt-PT" sz="3000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6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Conclusions </a:t>
            </a:r>
            <a:br>
              <a:rPr lang="en-GB" dirty="0" smtClean="0"/>
            </a:b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596901" y="1601787"/>
            <a:ext cx="10510838" cy="405447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/>
              <a:t>Improvements</a:t>
            </a:r>
          </a:p>
          <a:p>
            <a:pPr lvl="1"/>
            <a:r>
              <a:rPr lang="pt-PT" sz="2000" dirty="0"/>
              <a:t>Support All BrightScript Statments</a:t>
            </a:r>
          </a:p>
          <a:p>
            <a:pPr lvl="1"/>
            <a:r>
              <a:rPr lang="pt-PT" sz="2000" dirty="0"/>
              <a:t>View variables on the callback stack</a:t>
            </a:r>
          </a:p>
          <a:p>
            <a:pPr lvl="1"/>
            <a:r>
              <a:rPr lang="pt-PT" sz="2000" dirty="0"/>
              <a:t>Interllisense source</a:t>
            </a:r>
          </a:p>
          <a:p>
            <a:r>
              <a:rPr lang="pt-PT" sz="2200" dirty="0"/>
              <a:t>Future work</a:t>
            </a:r>
          </a:p>
          <a:p>
            <a:pPr lvl="1"/>
            <a:r>
              <a:rPr lang="pt-PT" sz="2000" dirty="0"/>
              <a:t>Import existing code</a:t>
            </a:r>
          </a:p>
          <a:p>
            <a:pPr lvl="1"/>
            <a:r>
              <a:rPr lang="pt-PT" sz="2000" dirty="0"/>
              <a:t>Scene Graph support</a:t>
            </a:r>
          </a:p>
          <a:p>
            <a:pPr lvl="2"/>
            <a:r>
              <a:rPr lang="pt-PT" sz="1800" dirty="0"/>
              <a:t>XML UI definition</a:t>
            </a:r>
          </a:p>
          <a:p>
            <a:pPr lvl="2"/>
            <a:r>
              <a:rPr lang="pt-PT" sz="1800" dirty="0"/>
              <a:t>Multi Thread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FF"/>
                </a:solidFill>
              </a:rPr>
              <a:t>Thank you for watching </a:t>
            </a: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sz="2000" dirty="0" smtClean="0">
                <a:solidFill>
                  <a:srgbClr val="FFFFFF"/>
                </a:solidFill>
              </a:rPr>
              <a:t>Questions?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Introduction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>
                <a:solidFill>
                  <a:schemeClr val="tx1"/>
                </a:solidFill>
              </a:rPr>
              <a:t>Roku Tools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Roku </a:t>
            </a:r>
            <a:endParaRPr lang="en-US" dirty="0" smtClean="0"/>
          </a:p>
          <a:p>
            <a:pPr lvl="1"/>
            <a:r>
              <a:rPr lang="en-US" dirty="0" smtClean="0"/>
              <a:t>Box's</a:t>
            </a:r>
          </a:p>
          <a:p>
            <a:r>
              <a:rPr lang="en-US" dirty="0" err="1" smtClean="0"/>
              <a:t>BrightScript</a:t>
            </a:r>
            <a:endParaRPr lang="en-US" dirty="0" smtClean="0"/>
          </a:p>
          <a:p>
            <a:pPr lvl="1"/>
            <a:r>
              <a:rPr lang="en-US" dirty="0"/>
              <a:t>Based on VB and </a:t>
            </a:r>
            <a:r>
              <a:rPr lang="en-US" dirty="0" smtClean="0"/>
              <a:t>JavaScript </a:t>
            </a:r>
          </a:p>
          <a:p>
            <a:r>
              <a:rPr lang="en-US" dirty="0"/>
              <a:t>Existing </a:t>
            </a:r>
            <a:r>
              <a:rPr lang="en-US" dirty="0" smtClean="0"/>
              <a:t>tools</a:t>
            </a:r>
          </a:p>
          <a:p>
            <a:pPr marL="573658" lvl="1" indent="-342900"/>
            <a:r>
              <a:rPr lang="en-US" dirty="0"/>
              <a:t>Ide – Plugin for Eclipse </a:t>
            </a:r>
          </a:p>
          <a:p>
            <a:pPr marL="573658" lvl="1" indent="-342900"/>
            <a:r>
              <a:rPr lang="en-US" dirty="0"/>
              <a:t>Text editors</a:t>
            </a:r>
          </a:p>
          <a:p>
            <a:pPr lvl="2"/>
            <a:r>
              <a:rPr lang="en-US" dirty="0"/>
              <a:t>Syntax Highlight: Sublime, Atom</a:t>
            </a:r>
          </a:p>
          <a:p>
            <a:pPr lvl="1"/>
            <a:r>
              <a:rPr lang="en-US" dirty="0" smtClean="0"/>
              <a:t>Deploy</a:t>
            </a:r>
          </a:p>
          <a:p>
            <a:pPr lvl="2"/>
            <a:r>
              <a:rPr lang="en-US" dirty="0"/>
              <a:t>Make file / Coffee </a:t>
            </a:r>
            <a:r>
              <a:rPr lang="en-US" dirty="0" smtClean="0"/>
              <a:t>script / Bower / Gulp</a:t>
            </a:r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2" descr="https://www.roku.com/s/1468623811592/common/roku-4-c61747da32e84e0af0b5244199d42c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22" y="3005312"/>
            <a:ext cx="45148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roku.com/s/1468623811592/common/3600R-selector-44c4a92903d616c83f2aa76a026b3f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73" y="4839098"/>
            <a:ext cx="3034777" cy="17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98" y="406185"/>
            <a:ext cx="4743208" cy="26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Introduction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>
                <a:solidFill>
                  <a:schemeClr val="tx1"/>
                </a:solidFill>
              </a:rPr>
              <a:t>Architecture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83774" y="956200"/>
            <a:ext cx="5689390" cy="46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Compilers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>
                <a:solidFill>
                  <a:schemeClr val="tx1"/>
                </a:solidFill>
              </a:rPr>
              <a:t>Overview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</a:p>
          <a:p>
            <a:r>
              <a:rPr lang="en-US" dirty="0" smtClean="0"/>
              <a:t>Parser</a:t>
            </a:r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" name="Picture 6" descr="http://cs.lmu.edu/~ray/images/gcdas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16" y="1963894"/>
            <a:ext cx="3910170" cy="27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243" y="1143794"/>
            <a:ext cx="1489067" cy="39489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45" y="2406804"/>
            <a:ext cx="5464393" cy="35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Compilers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solidFill>
                  <a:schemeClr val="tx1"/>
                </a:solidFill>
              </a:rPr>
              <a:t>Scanner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FSA (</a:t>
            </a:r>
            <a:r>
              <a:rPr lang="en-US" dirty="0"/>
              <a:t>Finite State </a:t>
            </a:r>
            <a:r>
              <a:rPr lang="en-US" dirty="0" smtClean="0"/>
              <a:t>Automata)</a:t>
            </a:r>
          </a:p>
          <a:p>
            <a:r>
              <a:rPr lang="en-US" dirty="0"/>
              <a:t>Generates Tokens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846" y="692149"/>
            <a:ext cx="8121867" cy="43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Compilers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solidFill>
                  <a:schemeClr val="tx1"/>
                </a:solidFill>
              </a:rPr>
              <a:t>Parser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LALR(1</a:t>
            </a:r>
            <a:r>
              <a:rPr lang="en-US" dirty="0"/>
              <a:t>) </a:t>
            </a:r>
            <a:r>
              <a:rPr lang="en-US" dirty="0" smtClean="0"/>
              <a:t>- </a:t>
            </a:r>
            <a:r>
              <a:rPr lang="en-US" dirty="0"/>
              <a:t>Look-Ahead token, Left-to-Right - rightmost derivation</a:t>
            </a:r>
          </a:p>
          <a:p>
            <a:r>
              <a:rPr lang="pt-PT" dirty="0"/>
              <a:t>Context-Free Grammars</a:t>
            </a:r>
          </a:p>
          <a:p>
            <a:pPr lvl="1"/>
            <a:r>
              <a:rPr lang="pt-PT" dirty="0"/>
              <a:t>symbol → symbol symbol ···symbol</a:t>
            </a:r>
            <a:endParaRPr lang="en-US" dirty="0"/>
          </a:p>
          <a:p>
            <a:r>
              <a:rPr lang="en-US" dirty="0"/>
              <a:t>Generates AST (Abstract Syntax Tree)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8" descr="http://i.stack.imgur.com/Kji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48" y="3136901"/>
            <a:ext cx="8208992" cy="239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3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Code Generation Tools</a:t>
            </a:r>
            <a:r>
              <a:rPr lang="en-GB" dirty="0"/>
              <a:t/>
            </a:r>
            <a:br>
              <a:rPr lang="en-GB" dirty="0"/>
            </a:br>
            <a:r>
              <a:rPr lang="pt-PT" sz="2000" dirty="0">
                <a:solidFill>
                  <a:schemeClr val="tx1"/>
                </a:solidFill>
              </a:rPr>
              <a:t>GPlex - Gardens Point LEX </a:t>
            </a:r>
            <a:r>
              <a:rPr lang="pt-PT" sz="2000" dirty="0"/>
              <a:t/>
            </a:r>
            <a:br>
              <a:rPr lang="pt-PT" sz="2000" dirty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200" dirty="0"/>
              <a:t>Generates a Scanner in C#</a:t>
            </a:r>
          </a:p>
          <a:p>
            <a:r>
              <a:rPr lang="pt-PT" sz="2200" dirty="0"/>
              <a:t>Uses Lex speciﬁcation</a:t>
            </a:r>
          </a:p>
          <a:p>
            <a:r>
              <a:rPr lang="pt-PT" sz="2200" dirty="0"/>
              <a:t>Deterministic Finite Automaton (DFA)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70706" y="3147485"/>
            <a:ext cx="644850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b="1" dirty="0"/>
              <a:t>Ident</a:t>
            </a:r>
            <a:r>
              <a:rPr lang="pt-PT" sz="2000" b="1" dirty="0"/>
              <a:t>	</a:t>
            </a:r>
            <a:r>
              <a:rPr lang="pl-PL" sz="2000" b="1" dirty="0"/>
              <a:t>[a-zA-Z_][a-zA-Z0-9_]*</a:t>
            </a:r>
          </a:p>
          <a:p>
            <a:r>
              <a:rPr lang="pl-PL" sz="2000" b="1" dirty="0"/>
              <a:t>Num</a:t>
            </a:r>
            <a:r>
              <a:rPr lang="pt-PT" sz="2000" b="1" dirty="0"/>
              <a:t>	</a:t>
            </a:r>
            <a:r>
              <a:rPr lang="pl-PL" sz="2000" b="1" dirty="0"/>
              <a:t>[0-9]+</a:t>
            </a:r>
          </a:p>
          <a:p>
            <a:r>
              <a:rPr lang="pl-PL" sz="2000" b="1" dirty="0"/>
              <a:t>Real</a:t>
            </a:r>
            <a:r>
              <a:rPr lang="pt-PT" sz="2000" b="1" dirty="0"/>
              <a:t>	</a:t>
            </a:r>
            <a:r>
              <a:rPr lang="pl-PL" sz="2000" b="1" dirty="0"/>
              <a:t>([0-9]+"."[0-9]*)|([0-9]*"."[0-9]+)</a:t>
            </a:r>
            <a:r>
              <a:rPr lang="pt-PT" sz="2000" b="1" dirty="0"/>
              <a:t> </a:t>
            </a:r>
          </a:p>
          <a:p>
            <a:endParaRPr lang="pt-PT" sz="2000" b="1" dirty="0"/>
          </a:p>
          <a:p>
            <a:r>
              <a:rPr lang="pt-PT" sz="2000" b="1" dirty="0"/>
              <a:t>Number 	{Num}|{Real}</a:t>
            </a:r>
          </a:p>
          <a:p>
            <a:endParaRPr lang="pt-PT" sz="2000" b="1" dirty="0"/>
          </a:p>
          <a:p>
            <a:r>
              <a:rPr lang="en-GB" sz="2000" b="1" dirty="0"/>
              <a:t>{Number}	{ return (int)Tokens.bsNumber; }</a:t>
            </a:r>
          </a:p>
          <a:p>
            <a:r>
              <a:rPr lang="en-GB" sz="2000" b="1" dirty="0"/>
              <a:t>{Ident}	{ return (int)Tokens.bsIdent; }</a:t>
            </a:r>
          </a:p>
        </p:txBody>
      </p:sp>
    </p:spTree>
    <p:extLst>
      <p:ext uri="{BB962C8B-B14F-4D97-AF65-F5344CB8AC3E}">
        <p14:creationId xmlns:p14="http://schemas.microsoft.com/office/powerpoint/2010/main" val="35925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Code Generation Tools</a:t>
            </a:r>
            <a:br>
              <a:rPr lang="en-GB" dirty="0" smtClean="0"/>
            </a:br>
            <a:r>
              <a:rPr lang="pt-PT" sz="2000" dirty="0">
                <a:solidFill>
                  <a:schemeClr val="tx1"/>
                </a:solidFill>
              </a:rPr>
              <a:t>Gppg - Gardens Point Parser Generator </a:t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 smtClean="0"/>
              <a:t/>
            </a:r>
            <a:br>
              <a:rPr lang="pt-PT" sz="2000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200" dirty="0"/>
              <a:t>Generates a Parser in C#</a:t>
            </a:r>
          </a:p>
          <a:p>
            <a:r>
              <a:rPr lang="en-US" sz="2200" dirty="0"/>
              <a:t>LALR(1)</a:t>
            </a:r>
            <a:endParaRPr lang="pt-PT" sz="2200" dirty="0"/>
          </a:p>
          <a:p>
            <a:r>
              <a:rPr lang="pt-PT" sz="2200" dirty="0"/>
              <a:t>Uses Yacc speciﬁcation</a:t>
            </a:r>
          </a:p>
          <a:p>
            <a:r>
              <a:rPr lang="pt-PT" sz="2200" dirty="0"/>
              <a:t>Contex-Free Grammars: symbol → symbol symbol ···</a:t>
            </a:r>
            <a:r>
              <a:rPr lang="pt-PT" sz="2200" dirty="0" smtClean="0"/>
              <a:t>symbol</a:t>
            </a:r>
            <a:endParaRPr lang="pt-PT" sz="2200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3221" y="3292443"/>
            <a:ext cx="1006079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Program	: SourceElements EOF			{ $$ = BuildProgramNode($1); } ;</a:t>
            </a:r>
          </a:p>
          <a:p>
            <a:endParaRPr lang="pt-PT" sz="1600" b="1" dirty="0"/>
          </a:p>
          <a:p>
            <a:r>
              <a:rPr lang="en-GB" sz="1600" b="1" dirty="0"/>
              <a:t>SourceElements</a:t>
            </a:r>
          </a:p>
          <a:p>
            <a:r>
              <a:rPr lang="en-GB" sz="1600" b="1" dirty="0"/>
              <a:t>	: EolOpt /* Empty */			{ $$ = BuildSourceElementsNode();}</a:t>
            </a:r>
          </a:p>
          <a:p>
            <a:r>
              <a:rPr lang="en-GB" sz="1600" b="1" dirty="0"/>
              <a:t>	| EolOpt SourceElement SourceElements	{ $$ = BuildSourceElementsNode($2, $3);}</a:t>
            </a:r>
          </a:p>
          <a:p>
            <a:r>
              <a:rPr lang="en-GB" sz="1600" b="1" dirty="0"/>
              <a:t>	;</a:t>
            </a:r>
          </a:p>
          <a:p>
            <a:endParaRPr lang="en-GB" sz="1600" b="1" dirty="0"/>
          </a:p>
          <a:p>
            <a:r>
              <a:rPr lang="en-GB" sz="1600" b="1" dirty="0"/>
              <a:t>SourceElement</a:t>
            </a:r>
          </a:p>
          <a:p>
            <a:r>
              <a:rPr lang="en-GB" sz="1600" b="1" dirty="0"/>
              <a:t>	: SubDeclaration		{ $$ = BuildSourceElementNode($1); }</a:t>
            </a:r>
          </a:p>
          <a:p>
            <a:r>
              <a:rPr lang="en-GB" sz="1600" b="1" dirty="0"/>
              <a:t>	| FunctionDeclaration		{ $$ = BuildSourceElementNode($1); }</a:t>
            </a:r>
          </a:p>
          <a:p>
            <a:r>
              <a:rPr lang="en-GB" sz="1600" b="1" dirty="0"/>
              <a:t>	| bsLibrary bsStr</a:t>
            </a:r>
          </a:p>
          <a:p>
            <a:r>
              <a:rPr lang="en-GB" sz="1600" b="1" dirty="0"/>
              <a:t>	;</a:t>
            </a:r>
          </a:p>
        </p:txBody>
      </p:sp>
    </p:spTree>
    <p:extLst>
      <p:ext uri="{BB962C8B-B14F-4D97-AF65-F5344CB8AC3E}">
        <p14:creationId xmlns:p14="http://schemas.microsoft.com/office/powerpoint/2010/main" val="718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 - Template 16x9" id="{299A717F-3C44-3E47-9264-6B2F1232DD3A}" vid="{B52F24F2-0494-C541-BF4F-DC144467FB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364</TotalTime>
  <Words>967</Words>
  <Application>Microsoft Office PowerPoint</Application>
  <PresentationFormat>Custom</PresentationFormat>
  <Paragraphs>366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Consolas</vt:lpstr>
      <vt:lpstr>Lucida Grande</vt:lpstr>
      <vt:lpstr>Sky Text</vt:lpstr>
      <vt:lpstr>Sky Text Medium</vt:lpstr>
      <vt:lpstr>Sky - Template</vt:lpstr>
      <vt:lpstr>BrightScript - Debugger</vt:lpstr>
      <vt:lpstr>PowerPoint Presentation</vt:lpstr>
      <vt:lpstr>1. Introduction Roku Tools</vt:lpstr>
      <vt:lpstr>1. Introduction Architecture </vt:lpstr>
      <vt:lpstr>2. Compilers Overview</vt:lpstr>
      <vt:lpstr>2. Compilers Scanner</vt:lpstr>
      <vt:lpstr>2. Compilers Parser</vt:lpstr>
      <vt:lpstr>3. Code Generation Tools GPlex - Gardens Point LEX  </vt:lpstr>
      <vt:lpstr>3. Code Generation Tools Gppg - Gardens Point Parser Generator   </vt:lpstr>
      <vt:lpstr>4. Debugger App  </vt:lpstr>
      <vt:lpstr>4. Debugger   </vt:lpstr>
      <vt:lpstr>5. Deploy   </vt:lpstr>
      <vt:lpstr>6. Remote   </vt:lpstr>
      <vt:lpstr>7. Visual Studio Extension Used Extension Points    </vt:lpstr>
      <vt:lpstr>7. Visual Studio Extension Structure    </vt:lpstr>
      <vt:lpstr>7. Visual Studio Extension Project Type – VS Project System    </vt:lpstr>
      <vt:lpstr>7. Visual Studio Extension Project Type – VS Project System    </vt:lpstr>
      <vt:lpstr>7. Visual Studio Extension Project Type – VS Project System    </vt:lpstr>
      <vt:lpstr>7. Visual Studio Extension Language Extensions – syntax highlighting   </vt:lpstr>
      <vt:lpstr>7. Visual Studio Extension Language Extensions – Errors    </vt:lpstr>
      <vt:lpstr>7. Visual Studio Extension Language Extensions – Intellisense    </vt:lpstr>
      <vt:lpstr>7. Visual Studio Extension Debugger Engine    </vt:lpstr>
      <vt:lpstr>7. Visual Studio Extension Debugger Engine    </vt:lpstr>
      <vt:lpstr>7. Visual Studio Extension     </vt:lpstr>
      <vt:lpstr>8. Conclusions  </vt:lpstr>
      <vt:lpstr>Thank you for watching  Questions?</vt:lpstr>
    </vt:vector>
  </TitlesOfParts>
  <Company>Sky UK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</dc:title>
  <dc:creator>Fernandes, Celso (Developer)</dc:creator>
  <cp:lastModifiedBy>Fernandes, Celso (Developer)</cp:lastModifiedBy>
  <cp:revision>25</cp:revision>
  <cp:lastPrinted>2013-01-11T11:49:20Z</cp:lastPrinted>
  <dcterms:created xsi:type="dcterms:W3CDTF">2017-02-15T11:42:05Z</dcterms:created>
  <dcterms:modified xsi:type="dcterms:W3CDTF">2017-02-15T18:09:35Z</dcterms:modified>
</cp:coreProperties>
</file>