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2"/>
  </p:notesMasterIdLst>
  <p:handoutMasterIdLst>
    <p:handoutMasterId r:id="rId23"/>
  </p:handoutMasterIdLst>
  <p:sldIdLst>
    <p:sldId id="259" r:id="rId2"/>
    <p:sldId id="345" r:id="rId3"/>
    <p:sldId id="351" r:id="rId4"/>
    <p:sldId id="352" r:id="rId5"/>
    <p:sldId id="354" r:id="rId6"/>
    <p:sldId id="353" r:id="rId7"/>
    <p:sldId id="362" r:id="rId8"/>
    <p:sldId id="361" r:id="rId9"/>
    <p:sldId id="365" r:id="rId10"/>
    <p:sldId id="366" r:id="rId11"/>
    <p:sldId id="355" r:id="rId12"/>
    <p:sldId id="359" r:id="rId13"/>
    <p:sldId id="367" r:id="rId14"/>
    <p:sldId id="372" r:id="rId15"/>
    <p:sldId id="368" r:id="rId16"/>
    <p:sldId id="370" r:id="rId17"/>
    <p:sldId id="371" r:id="rId18"/>
    <p:sldId id="369" r:id="rId19"/>
    <p:sldId id="373" r:id="rId20"/>
    <p:sldId id="282" r:id="rId21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45"/>
            <p14:sldId id="351"/>
            <p14:sldId id="352"/>
            <p14:sldId id="354"/>
            <p14:sldId id="353"/>
            <p14:sldId id="362"/>
            <p14:sldId id="361"/>
            <p14:sldId id="365"/>
            <p14:sldId id="366"/>
            <p14:sldId id="355"/>
            <p14:sldId id="359"/>
            <p14:sldId id="367"/>
            <p14:sldId id="372"/>
            <p14:sldId id="368"/>
            <p14:sldId id="370"/>
            <p14:sldId id="371"/>
            <p14:sldId id="369"/>
            <p14:sldId id="37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2AD"/>
    <a:srgbClr val="0092DD"/>
    <a:srgbClr val="CDEBF9"/>
    <a:srgbClr val="323232"/>
    <a:srgbClr val="3333AD"/>
    <a:srgbClr val="009CDD"/>
    <a:srgbClr val="660000"/>
    <a:srgbClr val="C1001F"/>
    <a:srgbClr val="660066"/>
    <a:srgbClr val="C1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7674" autoAdjust="0"/>
  </p:normalViewPr>
  <p:slideViewPr>
    <p:cSldViewPr snapToGrid="0">
      <p:cViewPr>
        <p:scale>
          <a:sx n="83" d="100"/>
          <a:sy n="83" d="100"/>
        </p:scale>
        <p:origin x="579" y="60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72" y="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/>
              <a:t>03/02/2017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1F5-529A-C842-AC66-1C38DB5F2C5F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A6C-8F12-2946-8FEA-AB499F25748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Create project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Add file</a:t>
            </a:r>
            <a:endParaRPr lang="pt-PT" sz="12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Snake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classification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intellisense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Error Validation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Inline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Error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Remote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ScreenShot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Deploy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Debug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Enter debug mode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output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Navigate call stack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locals window</a:t>
            </a:r>
            <a:endParaRPr lang="pt-PT" sz="1200" dirty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Expand variable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watch window</a:t>
            </a:r>
            <a:endParaRPr lang="pt-PT" sz="1200" dirty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Add to watch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Step 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Continue</a:t>
            </a:r>
            <a:endParaRPr lang="pt-PT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Create project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Add file</a:t>
            </a:r>
            <a:endParaRPr lang="pt-PT" sz="12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Snake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classification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intellisense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Error Validation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Inline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Error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Remote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ScreenShot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Deploy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Debug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Enter debug mode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output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Navigate call stack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locals window</a:t>
            </a:r>
            <a:endParaRPr lang="pt-PT" sz="1200" dirty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Expand variable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watch window</a:t>
            </a:r>
            <a:endParaRPr lang="pt-PT" sz="1200" dirty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Add to watch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Step 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Continue</a:t>
            </a:r>
            <a:endParaRPr lang="pt-PT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5058" y="-2329914"/>
            <a:ext cx="236379" cy="472722"/>
          </a:xfrm>
          <a:prstGeom prst="rect">
            <a:avLst/>
          </a:prstGeom>
          <a:noFill/>
        </p:spPr>
        <p:txBody>
          <a:bodyPr wrap="none" lIns="117043" tIns="58522" rIns="117043" bIns="58522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" y="161893"/>
            <a:ext cx="3293319" cy="128004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96901" y="3727939"/>
            <a:ext cx="10510838" cy="1707592"/>
          </a:xfrm>
        </p:spPr>
        <p:txBody>
          <a:bodyPr/>
          <a:lstStyle/>
          <a:p>
            <a:r>
              <a:rPr lang="pt-PT" sz="4400" dirty="0"/>
              <a:t>ISEL – DEETC</a:t>
            </a:r>
            <a:br>
              <a:rPr lang="pt-PT" dirty="0"/>
            </a:br>
            <a:r>
              <a:rPr lang="en-US" dirty="0"/>
              <a:t>Dissertation</a:t>
            </a:r>
            <a:r>
              <a:rPr lang="pt-PT" dirty="0"/>
              <a:t> / Project</a:t>
            </a:r>
            <a:br>
              <a:rPr lang="pt-PT" dirty="0"/>
            </a:b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Celso de Almeida Fernandes</a:t>
            </a:r>
          </a:p>
          <a:p>
            <a:r>
              <a:rPr lang="en-US" dirty="0"/>
              <a:t>03-02-2017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29" y="632006"/>
            <a:ext cx="4839842" cy="3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3 - Code Generation Tools</a:t>
            </a:r>
            <a:br>
              <a:rPr lang="pt-PT" dirty="0"/>
            </a:b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Gppg - Gardens Point Parser Generator </a:t>
            </a:r>
          </a:p>
          <a:p>
            <a:pPr lvl="1"/>
            <a:r>
              <a:rPr lang="pt-PT" sz="2000" dirty="0"/>
              <a:t>Generates a Parser in C#</a:t>
            </a:r>
          </a:p>
          <a:p>
            <a:pPr lvl="1"/>
            <a:r>
              <a:rPr lang="en-US" sz="2000" dirty="0"/>
              <a:t>LALR(1)</a:t>
            </a:r>
            <a:endParaRPr lang="pt-PT" sz="2000" dirty="0"/>
          </a:p>
          <a:p>
            <a:pPr lvl="1"/>
            <a:r>
              <a:rPr lang="pt-PT" sz="2000" dirty="0"/>
              <a:t>Uses Yacc speciﬁcation</a:t>
            </a:r>
          </a:p>
          <a:p>
            <a:pPr lvl="1"/>
            <a:r>
              <a:rPr lang="pt-PT" sz="2000" dirty="0" err="1"/>
              <a:t>Contex</a:t>
            </a:r>
            <a:r>
              <a:rPr lang="pt-PT" sz="2000" dirty="0"/>
              <a:t>-Free </a:t>
            </a:r>
            <a:r>
              <a:rPr lang="pt-PT" sz="2000" dirty="0" err="1"/>
              <a:t>Grammars</a:t>
            </a:r>
            <a:r>
              <a:rPr lang="pt-PT" sz="2000" dirty="0"/>
              <a:t>: </a:t>
            </a:r>
            <a:r>
              <a:rPr lang="pt-PT" sz="2000" dirty="0" err="1"/>
              <a:t>symbol</a:t>
            </a:r>
            <a:r>
              <a:rPr lang="pt-PT" sz="2000" dirty="0"/>
              <a:t> → symbol symbol ···symbol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3221" y="3292443"/>
            <a:ext cx="1006079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Program	: SourceElements EOF			{ $$ = BuildProgramNode($1); } ;</a:t>
            </a:r>
          </a:p>
          <a:p>
            <a:endParaRPr lang="pt-PT" sz="1600" b="1" dirty="0"/>
          </a:p>
          <a:p>
            <a:r>
              <a:rPr lang="en-GB" sz="1600" b="1" dirty="0"/>
              <a:t>SourceElements</a:t>
            </a:r>
          </a:p>
          <a:p>
            <a:r>
              <a:rPr lang="en-GB" sz="1600" b="1" dirty="0"/>
              <a:t>	: EolOpt /* Empty */			{ $$ = BuildSourceElementsNode();}</a:t>
            </a:r>
          </a:p>
          <a:p>
            <a:r>
              <a:rPr lang="en-GB" sz="1600" b="1" dirty="0"/>
              <a:t>	| EolOpt SourceElement SourceElements	{ $$ = BuildSourceElementsNode($2, $3);}</a:t>
            </a:r>
          </a:p>
          <a:p>
            <a:r>
              <a:rPr lang="en-GB" sz="1600" b="1" dirty="0"/>
              <a:t>	;</a:t>
            </a:r>
          </a:p>
          <a:p>
            <a:endParaRPr lang="en-GB" sz="1600" b="1" dirty="0"/>
          </a:p>
          <a:p>
            <a:r>
              <a:rPr lang="en-GB" sz="1600" b="1" dirty="0"/>
              <a:t>SourceElement</a:t>
            </a:r>
          </a:p>
          <a:p>
            <a:r>
              <a:rPr lang="en-GB" sz="1600" b="1" dirty="0"/>
              <a:t>	: SubDeclaration		{ $$ = BuildSourceElementNode($1); }</a:t>
            </a:r>
          </a:p>
          <a:p>
            <a:r>
              <a:rPr lang="en-GB" sz="1600" b="1" dirty="0"/>
              <a:t>	| FunctionDeclaration		{ $$ = BuildSourceElementNode($1); }</a:t>
            </a:r>
          </a:p>
          <a:p>
            <a:r>
              <a:rPr lang="en-GB" sz="1600" b="1" dirty="0"/>
              <a:t>	| bsLibrary bsStr</a:t>
            </a:r>
          </a:p>
          <a:p>
            <a:r>
              <a:rPr lang="en-GB" sz="1600" b="1" dirty="0"/>
              <a:t>	;</a:t>
            </a:r>
          </a:p>
        </p:txBody>
      </p:sp>
    </p:spTree>
    <p:extLst>
      <p:ext uri="{BB962C8B-B14F-4D97-AF65-F5344CB8AC3E}">
        <p14:creationId xmlns:p14="http://schemas.microsoft.com/office/powerpoint/2010/main" val="281267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4 - Debugger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Telnet</a:t>
            </a:r>
          </a:p>
          <a:p>
            <a:pPr lvl="1"/>
            <a:r>
              <a:rPr lang="en-US" sz="2200" dirty="0"/>
              <a:t>Communication</a:t>
            </a:r>
          </a:p>
          <a:p>
            <a:r>
              <a:rPr lang="en-US" sz="2400" dirty="0"/>
              <a:t>Compiler</a:t>
            </a:r>
          </a:p>
          <a:p>
            <a:pPr marL="573658" lvl="1" indent="-342900"/>
            <a:r>
              <a:rPr lang="en-US" sz="2200" dirty="0"/>
              <a:t>Scanner</a:t>
            </a:r>
          </a:p>
          <a:p>
            <a:pPr marL="573658" lvl="1" indent="-342900"/>
            <a:r>
              <a:rPr lang="en-US" sz="2200" dirty="0"/>
              <a:t>Parser</a:t>
            </a:r>
          </a:p>
          <a:p>
            <a:r>
              <a:rPr lang="en-US" sz="2400" dirty="0"/>
              <a:t>Deploy</a:t>
            </a:r>
          </a:p>
          <a:p>
            <a:r>
              <a:rPr lang="en-US" sz="2400" dirty="0"/>
              <a:t>Remote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7" y="1571089"/>
            <a:ext cx="6339999" cy="31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pt-PT" dirty="0"/>
              <a:t>5 - Deploy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6543" y="1703935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Copy files</a:t>
            </a:r>
          </a:p>
          <a:p>
            <a:pPr marL="342900" indent="-342900"/>
            <a:r>
              <a:rPr lang="en-US" sz="2400" dirty="0"/>
              <a:t>Change Manifest Version</a:t>
            </a:r>
          </a:p>
          <a:p>
            <a:pPr marL="342900" indent="-342900"/>
            <a:r>
              <a:rPr lang="en-US" sz="2400" dirty="0"/>
              <a:t>Build parameters </a:t>
            </a:r>
          </a:p>
          <a:p>
            <a:pPr marL="573658" lvl="1" indent="-342900"/>
            <a:r>
              <a:rPr lang="en-US" sz="2200" dirty="0"/>
              <a:t>Replace</a:t>
            </a:r>
          </a:p>
          <a:p>
            <a:pPr marL="342900" indent="-342900"/>
            <a:r>
              <a:rPr lang="en-US" sz="2400" dirty="0"/>
              <a:t>Optimize </a:t>
            </a:r>
          </a:p>
          <a:p>
            <a:pPr marL="573658" lvl="1" indent="-342900"/>
            <a:r>
              <a:rPr lang="en-US" sz="2200" dirty="0"/>
              <a:t>Remove debug code</a:t>
            </a:r>
          </a:p>
          <a:p>
            <a:pPr marL="342900" indent="-342900"/>
            <a:r>
              <a:rPr lang="en-US" sz="2400" dirty="0"/>
              <a:t>Zip Files</a:t>
            </a:r>
          </a:p>
          <a:p>
            <a:pPr marL="342900" indent="-342900"/>
            <a:r>
              <a:rPr lang="en-US" sz="2400" dirty="0"/>
              <a:t>Upload to Box</a:t>
            </a:r>
          </a:p>
          <a:p>
            <a:pPr marL="573658" lvl="1" indent="-342900"/>
            <a:r>
              <a:rPr lang="en-US" sz="2200" dirty="0"/>
              <a:t>Digest Authentication</a:t>
            </a:r>
          </a:p>
          <a:p>
            <a:pPr marL="573658" lvl="1" indent="-342900"/>
            <a:r>
              <a:rPr lang="en-US" sz="2200" dirty="0"/>
              <a:t>Multi-part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6" y="887523"/>
            <a:ext cx="8741320" cy="1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591634"/>
          </a:xfrm>
        </p:spPr>
        <p:txBody>
          <a:bodyPr/>
          <a:lstStyle/>
          <a:p>
            <a:r>
              <a:rPr lang="pt-PT" dirty="0"/>
              <a:t>6 - Remote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8231" y="1178655"/>
            <a:ext cx="5884256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Emulates Remote</a:t>
            </a:r>
          </a:p>
          <a:p>
            <a:pPr marL="342900" indent="-342900"/>
            <a:r>
              <a:rPr lang="en-US" sz="2400" dirty="0"/>
              <a:t>Uses Http Port</a:t>
            </a:r>
          </a:p>
          <a:p>
            <a:pPr marL="342900" indent="-342900"/>
            <a:r>
              <a:rPr lang="en-US" sz="2400" dirty="0"/>
              <a:t>Roku External Control Service </a:t>
            </a:r>
          </a:p>
          <a:p>
            <a:pPr marL="342900" indent="-342900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28" y="738063"/>
            <a:ext cx="2173143" cy="50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3200" dirty="0"/>
              <a:t>Used Extension Points</a:t>
            </a:r>
          </a:p>
          <a:p>
            <a:pPr marL="573658" lvl="1" indent="-342900"/>
            <a:r>
              <a:rPr lang="pt-PT" sz="2800" dirty="0"/>
              <a:t>VsPackage</a:t>
            </a:r>
          </a:p>
          <a:p>
            <a:pPr marL="737171" lvl="2" indent="-342900"/>
            <a:r>
              <a:rPr lang="pt-PT" sz="2600" dirty="0"/>
              <a:t>UI Elements, Services, Projects, Editors, Designers</a:t>
            </a:r>
          </a:p>
          <a:p>
            <a:pPr marL="573658" lvl="1" indent="-342900"/>
            <a:r>
              <a:rPr lang="pt-PT" sz="2800" dirty="0"/>
              <a:t>MefComponent</a:t>
            </a:r>
          </a:p>
          <a:p>
            <a:pPr marL="737171" lvl="2" indent="-342900"/>
            <a:r>
              <a:rPr lang="pt-PT" sz="2600" dirty="0"/>
              <a:t>Syntax highlight</a:t>
            </a:r>
          </a:p>
          <a:p>
            <a:pPr marL="737171" lvl="2" indent="-342900"/>
            <a:r>
              <a:rPr lang="pt-PT" sz="2600" dirty="0"/>
              <a:t>Intellisense</a:t>
            </a:r>
          </a:p>
          <a:p>
            <a:pPr marL="737171" lvl="2" indent="-342900"/>
            <a:r>
              <a:rPr lang="pt-PT" sz="2600" dirty="0"/>
              <a:t>Errors </a:t>
            </a:r>
          </a:p>
          <a:p>
            <a:pPr marL="573658" lvl="1" indent="-342900"/>
            <a:r>
              <a:rPr lang="pt-PT" sz="2800" dirty="0"/>
              <a:t>Project Template</a:t>
            </a:r>
          </a:p>
          <a:p>
            <a:pPr marL="573658" lvl="1" indent="-342900"/>
            <a:r>
              <a:rPr lang="pt-PT" sz="2800" dirty="0"/>
              <a:t>Item Template</a:t>
            </a:r>
          </a:p>
          <a:p>
            <a:pPr marL="737171" lvl="2" indent="-342900"/>
            <a:endParaRPr lang="pt-PT" sz="2600" dirty="0"/>
          </a:p>
          <a:p>
            <a:pPr marL="737171" lvl="2" indent="-342900"/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407774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/>
              <a:t>Main project</a:t>
            </a:r>
          </a:p>
          <a:p>
            <a:pPr marL="573658" lvl="1" indent="-342900"/>
            <a:r>
              <a:rPr lang="pt-PT" sz="2200" dirty="0"/>
              <a:t>Installer</a:t>
            </a:r>
          </a:p>
          <a:p>
            <a:pPr marL="573658" lvl="1" indent="-342900"/>
            <a:r>
              <a:rPr lang="pt-PT" sz="2200" dirty="0"/>
              <a:t>Project/Item Templates</a:t>
            </a:r>
          </a:p>
          <a:p>
            <a:pPr marL="342900" indent="-342900"/>
            <a:r>
              <a:rPr lang="pt-PT" sz="2400" dirty="0"/>
              <a:t>Builder/Deploy</a:t>
            </a:r>
          </a:p>
          <a:p>
            <a:pPr marL="573658" lvl="1" indent="-342900"/>
            <a:r>
              <a:rPr lang="pt-PT" sz="2200" dirty="0"/>
              <a:t>Build tasks</a:t>
            </a:r>
          </a:p>
          <a:p>
            <a:pPr marL="342900" indent="-342900"/>
            <a:r>
              <a:rPr lang="pt-PT" sz="2400" dirty="0"/>
              <a:t>Editor Extensions</a:t>
            </a:r>
          </a:p>
          <a:p>
            <a:pPr marL="573658" lvl="1" indent="-342900"/>
            <a:r>
              <a:rPr lang="pt-PT" sz="2200" dirty="0"/>
              <a:t>Laguage service</a:t>
            </a:r>
          </a:p>
          <a:p>
            <a:pPr marL="342900" indent="-342900"/>
            <a:r>
              <a:rPr lang="pt-PT" sz="2400" dirty="0"/>
              <a:t>Debugger integration</a:t>
            </a:r>
          </a:p>
          <a:p>
            <a:pPr marL="573658" lvl="1" indent="-342900"/>
            <a:r>
              <a:rPr lang="pt-PT" sz="2200" dirty="0"/>
              <a:t>Debugger Engine</a:t>
            </a:r>
          </a:p>
          <a:p>
            <a:pPr marL="573658" lvl="1" indent="-342900"/>
            <a:r>
              <a:rPr lang="pt-PT" sz="2200" dirty="0"/>
              <a:t>Telnet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 (Debugger Engine)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err="1"/>
              <a:t>Register</a:t>
            </a:r>
            <a:endParaRPr lang="pt-PT" sz="2400" dirty="0"/>
          </a:p>
          <a:p>
            <a:pPr marL="342900" indent="-342900"/>
            <a:r>
              <a:rPr lang="pt-PT" sz="2400" dirty="0"/>
              <a:t>Launcher </a:t>
            </a:r>
          </a:p>
          <a:p>
            <a:pPr marL="342900" indent="-342900"/>
            <a:r>
              <a:rPr lang="pt-PT" sz="2400" dirty="0"/>
              <a:t>Debugger Engine</a:t>
            </a:r>
            <a:endParaRPr lang="pt-PT" sz="2000" dirty="0"/>
          </a:p>
          <a:p>
            <a:pPr marL="573658" lvl="1" indent="-342900"/>
            <a:endParaRPr lang="pt-P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35" y="1236899"/>
            <a:ext cx="7523560" cy="38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 (Debugger Engine)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/>
              <a:t>DebuggedProcess</a:t>
            </a:r>
          </a:p>
          <a:p>
            <a:pPr marL="342900" indent="-342900"/>
            <a:r>
              <a:rPr lang="pt-PT" sz="2400" dirty="0"/>
              <a:t>EngineCallback</a:t>
            </a:r>
          </a:p>
          <a:p>
            <a:pPr marL="342900" indent="-342900"/>
            <a:r>
              <a:rPr lang="pt-PT" sz="2400" dirty="0"/>
              <a:t>RokuController</a:t>
            </a:r>
          </a:p>
          <a:p>
            <a:pPr marL="342900" indent="-342900"/>
            <a:r>
              <a:rPr lang="pt-PT" sz="2400" dirty="0"/>
              <a:t>TcpTransporter</a:t>
            </a:r>
          </a:p>
          <a:p>
            <a:pPr marL="342900" indent="-342900"/>
            <a:r>
              <a:rPr lang="pt-PT" sz="2400" dirty="0"/>
              <a:t>Parser</a:t>
            </a:r>
          </a:p>
          <a:p>
            <a:pPr marL="0" indent="0">
              <a:buNone/>
            </a:pPr>
            <a:endParaRPr lang="pt-PT" sz="2000" dirty="0"/>
          </a:p>
          <a:p>
            <a:pPr marL="573658" lvl="1" indent="-342900"/>
            <a:endParaRPr lang="pt-PT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88" y="1159660"/>
            <a:ext cx="6954951" cy="40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7-</a:t>
            </a:r>
            <a:r>
              <a:rPr lang="pt-PT" dirty="0"/>
              <a:t>Integração Visual Studio</a:t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3331043" cy="3734780"/>
          </a:xfrm>
        </p:spPr>
        <p:txBody>
          <a:bodyPr/>
          <a:lstStyle/>
          <a:p>
            <a:r>
              <a:rPr lang="pt-PT" sz="6000" dirty="0"/>
              <a:t>Demo</a:t>
            </a:r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0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8 - </a:t>
            </a:r>
            <a:r>
              <a:rPr lang="pt-PT" dirty="0"/>
              <a:t>Conclusions</a:t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9059163" cy="4630976"/>
          </a:xfrm>
        </p:spPr>
        <p:txBody>
          <a:bodyPr/>
          <a:lstStyle/>
          <a:p>
            <a:r>
              <a:rPr lang="pt-PT" sz="2400" dirty="0"/>
              <a:t>Improvements</a:t>
            </a:r>
          </a:p>
          <a:p>
            <a:pPr lvl="1"/>
            <a:r>
              <a:rPr lang="pt-PT" sz="2000" dirty="0"/>
              <a:t>Support All BrightScript Statments</a:t>
            </a:r>
          </a:p>
          <a:p>
            <a:pPr lvl="1"/>
            <a:r>
              <a:rPr lang="pt-PT" sz="2000" dirty="0"/>
              <a:t>View variables on the callback stack</a:t>
            </a:r>
          </a:p>
          <a:p>
            <a:pPr lvl="1"/>
            <a:r>
              <a:rPr lang="pt-PT" sz="2000" dirty="0"/>
              <a:t>Interllisense source</a:t>
            </a:r>
          </a:p>
          <a:p>
            <a:r>
              <a:rPr lang="pt-PT" sz="2200" dirty="0"/>
              <a:t>Future work</a:t>
            </a:r>
          </a:p>
          <a:p>
            <a:pPr lvl="1"/>
            <a:r>
              <a:rPr lang="pt-PT" sz="2000" dirty="0"/>
              <a:t>Import existing code</a:t>
            </a:r>
          </a:p>
          <a:p>
            <a:pPr lvl="1"/>
            <a:r>
              <a:rPr lang="pt-PT" sz="2000" dirty="0"/>
              <a:t>Scene Graph support</a:t>
            </a:r>
          </a:p>
          <a:p>
            <a:pPr lvl="2"/>
            <a:r>
              <a:rPr lang="pt-PT" sz="1800" dirty="0"/>
              <a:t>XML UI definition</a:t>
            </a:r>
          </a:p>
          <a:p>
            <a:pPr lvl="2"/>
            <a:r>
              <a:rPr lang="pt-PT" sz="1800" dirty="0"/>
              <a:t>Multi Thread</a:t>
            </a:r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9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Index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182916"/>
            <a:ext cx="9981890" cy="4650955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3200" dirty="0"/>
              <a:t>Introduction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Compilers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Code Generation Tools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Debugger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Deploy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Remote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Visual Studio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Conclusions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9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2" y="1094763"/>
            <a:ext cx="10510839" cy="3110471"/>
          </a:xfrm>
        </p:spPr>
        <p:txBody>
          <a:bodyPr/>
          <a:lstStyle/>
          <a:p>
            <a:r>
              <a:rPr lang="en-GB" sz="6600" dirty="0">
                <a:solidFill>
                  <a:srgbClr val="FFFFFF"/>
                </a:solidFill>
              </a:rPr>
              <a:t>Questions?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Thanks!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en-US" dirty="0"/>
              <a:t>Introduction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/>
              <a:t>Roku</a:t>
            </a:r>
          </a:p>
          <a:p>
            <a:pPr marL="573658" lvl="1" indent="-342900"/>
            <a:r>
              <a:rPr lang="en-US" sz="2000" dirty="0"/>
              <a:t>Boxs</a:t>
            </a:r>
          </a:p>
          <a:p>
            <a:r>
              <a:rPr lang="en-US" sz="2400" dirty="0"/>
              <a:t>BrightScript</a:t>
            </a:r>
          </a:p>
          <a:p>
            <a:pPr marL="573658" lvl="1" indent="-342900" algn="just"/>
            <a:r>
              <a:rPr lang="en-US" sz="2000" dirty="0"/>
              <a:t>Based on VB and JavaScript</a:t>
            </a:r>
          </a:p>
          <a:p>
            <a:r>
              <a:rPr lang="en-US" sz="2400" dirty="0"/>
              <a:t>Existing tools</a:t>
            </a:r>
          </a:p>
          <a:p>
            <a:pPr marL="573658" lvl="1" indent="-342900"/>
            <a:r>
              <a:rPr lang="en-US" sz="2000" dirty="0"/>
              <a:t>Ide – Plugin for Eclipse </a:t>
            </a:r>
          </a:p>
          <a:p>
            <a:pPr marL="573658" lvl="1" indent="-342900"/>
            <a:r>
              <a:rPr lang="en-US" sz="2000" dirty="0"/>
              <a:t>Text editors</a:t>
            </a:r>
          </a:p>
          <a:p>
            <a:pPr marL="680021" lvl="2" indent="-285750"/>
            <a:r>
              <a:rPr lang="en-US" sz="1800" dirty="0"/>
              <a:t>Syntax Highlight: Sublime, Atom</a:t>
            </a:r>
          </a:p>
          <a:p>
            <a:pPr marL="573658" lvl="1" indent="-342900"/>
            <a:r>
              <a:rPr lang="en-US" sz="2000" dirty="0"/>
              <a:t>Deploy</a:t>
            </a:r>
          </a:p>
          <a:p>
            <a:pPr marL="680021" lvl="2" indent="-285750"/>
            <a:r>
              <a:rPr lang="en-US" sz="1800" dirty="0"/>
              <a:t>Make file / Coffee script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roku.com/s/1468623811592/common/roku-4-c61747da32e84e0af0b5244199d42c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22" y="3005312"/>
            <a:ext cx="4514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roku.com/s/1468623811592/common/3600R-selector-44c4a92903d616c83f2aa76a026b3f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73" y="4839098"/>
            <a:ext cx="3034777" cy="1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98" y="406185"/>
            <a:ext cx="4743208" cy="2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– </a:t>
            </a:r>
            <a:r>
              <a:rPr lang="en-US" dirty="0"/>
              <a:t>Introduction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/>
              <a:t>Sky</a:t>
            </a:r>
          </a:p>
          <a:p>
            <a:pPr marL="573658" lvl="1" indent="-342900"/>
            <a:r>
              <a:rPr lang="en-US" sz="2200" dirty="0"/>
              <a:t>Now Tv</a:t>
            </a:r>
          </a:p>
          <a:p>
            <a:pPr marL="573658" lvl="1" indent="-342900"/>
            <a:r>
              <a:rPr lang="en-US" sz="2200" dirty="0"/>
              <a:t>Sky Store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marthomethin.gs/wp-content/uploads/2015/09/65607BB0-90D0-4B8C-906D-9F992A8F0E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4" y="975794"/>
            <a:ext cx="3982707" cy="35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832" y="3425349"/>
            <a:ext cx="4201235" cy="23825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77" y="975794"/>
            <a:ext cx="3998850" cy="2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en-US" dirty="0"/>
              <a:t>Introduction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/>
              <a:t>Architecture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83774" y="956200"/>
            <a:ext cx="5689390" cy="46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2 - Compilers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/>
              <a:t>Scanner</a:t>
            </a:r>
          </a:p>
          <a:p>
            <a:r>
              <a:rPr lang="en-US" sz="2200" dirty="0"/>
              <a:t>Parser</a:t>
            </a: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4" y="457862"/>
            <a:ext cx="1942477" cy="5151319"/>
          </a:xfrm>
          <a:prstGeom prst="rect">
            <a:avLst/>
          </a:prstGeom>
        </p:spPr>
      </p:pic>
      <p:pic>
        <p:nvPicPr>
          <p:cNvPr id="10" name="Picture 6" descr="http://cs.lmu.edu/~ray/images/gcda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6" y="1266427"/>
            <a:ext cx="4393520" cy="30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lti-passcompil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9" y="2205651"/>
            <a:ext cx="4074644" cy="41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2 - Compilers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/>
              <a:t>Scanner</a:t>
            </a:r>
          </a:p>
          <a:p>
            <a:pPr lvl="1"/>
            <a:r>
              <a:rPr lang="en-US" sz="2000" dirty="0"/>
              <a:t>Regular Expressions</a:t>
            </a:r>
          </a:p>
          <a:p>
            <a:pPr lvl="1"/>
            <a:r>
              <a:rPr lang="en-US" sz="2000" dirty="0"/>
              <a:t>FSA </a:t>
            </a:r>
          </a:p>
          <a:p>
            <a:pPr lvl="2"/>
            <a:r>
              <a:rPr lang="en-US" sz="1800" dirty="0"/>
              <a:t>Finite State Autómata</a:t>
            </a:r>
          </a:p>
          <a:p>
            <a:pPr lvl="1"/>
            <a:r>
              <a:rPr lang="en-US" sz="2000" dirty="0"/>
              <a:t>Generates Tokens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96" y="844549"/>
            <a:ext cx="8121867" cy="43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0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2 - Compilers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/>
              <a:t>Parser</a:t>
            </a:r>
          </a:p>
          <a:p>
            <a:pPr lvl="1"/>
            <a:r>
              <a:rPr lang="en-US" sz="2000" dirty="0"/>
              <a:t>LALR(1) </a:t>
            </a:r>
          </a:p>
          <a:p>
            <a:pPr lvl="2"/>
            <a:r>
              <a:rPr lang="en-US" sz="1800" dirty="0"/>
              <a:t>Look-Ahead token, Left-to-Right - rightmost derivation</a:t>
            </a:r>
          </a:p>
          <a:p>
            <a:pPr lvl="1"/>
            <a:r>
              <a:rPr lang="pt-PT" sz="2000" dirty="0" err="1"/>
              <a:t>Context</a:t>
            </a:r>
            <a:r>
              <a:rPr lang="pt-PT" sz="2000" dirty="0"/>
              <a:t>-Free </a:t>
            </a:r>
            <a:r>
              <a:rPr lang="pt-PT" sz="2000" dirty="0" err="1"/>
              <a:t>Grammars</a:t>
            </a:r>
            <a:endParaRPr lang="pt-PT" sz="2000" dirty="0"/>
          </a:p>
          <a:p>
            <a:pPr lvl="2"/>
            <a:r>
              <a:rPr lang="pt-PT" sz="1800" dirty="0" err="1"/>
              <a:t>symbol</a:t>
            </a:r>
            <a:r>
              <a:rPr lang="pt-PT" sz="1800" dirty="0"/>
              <a:t> → symbol symbol ···symbol</a:t>
            </a:r>
            <a:endParaRPr lang="en-US" sz="1800" dirty="0"/>
          </a:p>
          <a:p>
            <a:pPr lvl="1"/>
            <a:r>
              <a:rPr lang="en-US" sz="2000" dirty="0"/>
              <a:t>Generates AST (Abstract Syntax Tree)</a:t>
            </a:r>
          </a:p>
          <a:p>
            <a:pPr lvl="1"/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stack.imgur.com/Kji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8" y="3662083"/>
            <a:ext cx="7692879" cy="224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3 - Code Generation Tools</a:t>
            </a:r>
            <a:br>
              <a:rPr lang="pt-PT" dirty="0"/>
            </a:b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GPlex - Gardens Point LEX </a:t>
            </a:r>
          </a:p>
          <a:p>
            <a:pPr lvl="1"/>
            <a:r>
              <a:rPr lang="pt-PT" sz="2000" dirty="0"/>
              <a:t>Generates a Scanner in C#</a:t>
            </a:r>
          </a:p>
          <a:p>
            <a:pPr lvl="1"/>
            <a:r>
              <a:rPr lang="pt-PT" sz="2000" dirty="0"/>
              <a:t>Uses Lex speciﬁcation</a:t>
            </a:r>
          </a:p>
          <a:p>
            <a:pPr lvl="1"/>
            <a:r>
              <a:rPr lang="pt-PT" sz="2000" dirty="0"/>
              <a:t>Deterministic Finite Automaton (DFA)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0706" y="3147485"/>
            <a:ext cx="64485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1" dirty="0"/>
              <a:t>Ident</a:t>
            </a:r>
            <a:r>
              <a:rPr lang="pt-PT" sz="2000" b="1" dirty="0"/>
              <a:t>	</a:t>
            </a:r>
            <a:r>
              <a:rPr lang="pl-PL" sz="2000" b="1" dirty="0"/>
              <a:t>[a-zA-Z_][a-zA-Z0-9_]*</a:t>
            </a:r>
          </a:p>
          <a:p>
            <a:r>
              <a:rPr lang="pl-PL" sz="2000" b="1" dirty="0"/>
              <a:t>Num</a:t>
            </a:r>
            <a:r>
              <a:rPr lang="pt-PT" sz="2000" b="1" dirty="0"/>
              <a:t>	</a:t>
            </a:r>
            <a:r>
              <a:rPr lang="pl-PL" sz="2000" b="1" dirty="0"/>
              <a:t>[0-9]+</a:t>
            </a:r>
          </a:p>
          <a:p>
            <a:r>
              <a:rPr lang="pl-PL" sz="2000" b="1" dirty="0"/>
              <a:t>Real</a:t>
            </a:r>
            <a:r>
              <a:rPr lang="pt-PT" sz="2000" b="1" dirty="0"/>
              <a:t>	</a:t>
            </a:r>
            <a:r>
              <a:rPr lang="pl-PL" sz="2000" b="1" dirty="0"/>
              <a:t>([0-9]+"."[0-9]*)|([0-9]*"."[0-9]+)</a:t>
            </a:r>
            <a:r>
              <a:rPr lang="pt-PT" sz="2000" b="1" dirty="0"/>
              <a:t> </a:t>
            </a:r>
          </a:p>
          <a:p>
            <a:endParaRPr lang="pt-PT" sz="2000" b="1" dirty="0"/>
          </a:p>
          <a:p>
            <a:r>
              <a:rPr lang="pt-PT" sz="2000" b="1" dirty="0"/>
              <a:t>Number 	{Num}|{Real}</a:t>
            </a:r>
          </a:p>
          <a:p>
            <a:endParaRPr lang="pt-PT" sz="2000" b="1" dirty="0"/>
          </a:p>
          <a:p>
            <a:r>
              <a:rPr lang="en-GB" sz="2000" b="1" dirty="0"/>
              <a:t>{Number}	{ return (int)Tokens.bsNumber; }</a:t>
            </a:r>
          </a:p>
          <a:p>
            <a:r>
              <a:rPr lang="en-GB" sz="2000" b="1" dirty="0"/>
              <a:t>{Ident}	{ return (int)Tokens.bsIdent; }</a:t>
            </a:r>
          </a:p>
        </p:txBody>
      </p:sp>
    </p:spTree>
    <p:extLst>
      <p:ext uri="{BB962C8B-B14F-4D97-AF65-F5344CB8AC3E}">
        <p14:creationId xmlns:p14="http://schemas.microsoft.com/office/powerpoint/2010/main" val="1887861152"/>
      </p:ext>
    </p:extLst>
  </p:cSld>
  <p:clrMapOvr>
    <a:masterClrMapping/>
  </p:clrMapOvr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1040</TotalTime>
  <Words>423</Words>
  <Application>Microsoft Office PowerPoint</Application>
  <PresentationFormat>Personalizados</PresentationFormat>
  <Paragraphs>188</Paragraphs>
  <Slides>20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Lucida Grande</vt:lpstr>
      <vt:lpstr>Sky Text</vt:lpstr>
      <vt:lpstr>Sky Text Medium</vt:lpstr>
      <vt:lpstr>Sky - Template</vt:lpstr>
      <vt:lpstr>ISEL – DEETC Dissertation / Project </vt:lpstr>
      <vt:lpstr>Index </vt:lpstr>
      <vt:lpstr>1 - Introduction </vt:lpstr>
      <vt:lpstr>1 – Introduction </vt:lpstr>
      <vt:lpstr>1 - Introduction </vt:lpstr>
      <vt:lpstr>2 - Compilers  </vt:lpstr>
      <vt:lpstr>2 - Compilers  </vt:lpstr>
      <vt:lpstr>2 - Compilers  </vt:lpstr>
      <vt:lpstr>3 - Code Generation Tools   </vt:lpstr>
      <vt:lpstr>3 - Code Generation Tools   </vt:lpstr>
      <vt:lpstr>4 - Debugger  </vt:lpstr>
      <vt:lpstr>5 - Deploy  </vt:lpstr>
      <vt:lpstr>6 - Remote  </vt:lpstr>
      <vt:lpstr>7 - Visual Studio Extension </vt:lpstr>
      <vt:lpstr>7 - Visual Studio Extension </vt:lpstr>
      <vt:lpstr>7 - Visual Studio Extension (Debugger Engine) </vt:lpstr>
      <vt:lpstr>7 - Visual Studio Extension (Debugger Engine) </vt:lpstr>
      <vt:lpstr>7-Integração Visual Studio  </vt:lpstr>
      <vt:lpstr>8 - Conclusions  </vt:lpstr>
      <vt:lpstr>Questions?     Thanks!</vt:lpstr>
    </vt:vector>
  </TitlesOfParts>
  <Company>British Sky Broadcasting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António Vieira</dc:creator>
  <cp:lastModifiedBy>Celso Fernandes</cp:lastModifiedBy>
  <cp:revision>87</cp:revision>
  <cp:lastPrinted>2013-01-11T11:49:20Z</cp:lastPrinted>
  <dcterms:created xsi:type="dcterms:W3CDTF">2013-11-08T14:21:25Z</dcterms:created>
  <dcterms:modified xsi:type="dcterms:W3CDTF">2017-02-03T15:21:44Z</dcterms:modified>
</cp:coreProperties>
</file>