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3"/>
  </p:notesMasterIdLst>
  <p:handoutMasterIdLst>
    <p:handoutMasterId r:id="rId24"/>
  </p:handoutMasterIdLst>
  <p:sldIdLst>
    <p:sldId id="259" r:id="rId2"/>
    <p:sldId id="345" r:id="rId3"/>
    <p:sldId id="351" r:id="rId4"/>
    <p:sldId id="352" r:id="rId5"/>
    <p:sldId id="354" r:id="rId6"/>
    <p:sldId id="353" r:id="rId7"/>
    <p:sldId id="362" r:id="rId8"/>
    <p:sldId id="361" r:id="rId9"/>
    <p:sldId id="365" r:id="rId10"/>
    <p:sldId id="366" r:id="rId11"/>
    <p:sldId id="355" r:id="rId12"/>
    <p:sldId id="359" r:id="rId13"/>
    <p:sldId id="367" r:id="rId14"/>
    <p:sldId id="360" r:id="rId15"/>
    <p:sldId id="372" r:id="rId16"/>
    <p:sldId id="368" r:id="rId17"/>
    <p:sldId id="370" r:id="rId18"/>
    <p:sldId id="371" r:id="rId19"/>
    <p:sldId id="369" r:id="rId20"/>
    <p:sldId id="373" r:id="rId21"/>
    <p:sldId id="282" r:id="rId22"/>
  </p:sldIdLst>
  <p:sldSz cx="11704638" cy="6583363"/>
  <p:notesSz cx="6797675" cy="9928225"/>
  <p:defaultTextStyle>
    <a:defPPr>
      <a:defRPr lang="en-US"/>
    </a:defPPr>
    <a:lvl1pPr marL="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F168553D-BE63-EC43-B7FD-715E900F5DCA}">
          <p14:sldIdLst>
            <p14:sldId id="259"/>
            <p14:sldId id="345"/>
            <p14:sldId id="351"/>
            <p14:sldId id="352"/>
            <p14:sldId id="354"/>
            <p14:sldId id="353"/>
            <p14:sldId id="362"/>
            <p14:sldId id="361"/>
            <p14:sldId id="365"/>
            <p14:sldId id="366"/>
            <p14:sldId id="355"/>
            <p14:sldId id="359"/>
            <p14:sldId id="367"/>
            <p14:sldId id="360"/>
            <p14:sldId id="372"/>
            <p14:sldId id="368"/>
            <p14:sldId id="370"/>
            <p14:sldId id="371"/>
            <p14:sldId id="369"/>
            <p14:sldId id="37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7">
          <p15:clr>
            <a:srgbClr val="A4A3A4"/>
          </p15:clr>
        </p15:guide>
        <p15:guide id="2" orient="horz" pos="3773">
          <p15:clr>
            <a:srgbClr val="A4A3A4"/>
          </p15:clr>
        </p15:guide>
        <p15:guide id="3" orient="horz" pos="3563">
          <p15:clr>
            <a:srgbClr val="A4A3A4"/>
          </p15:clr>
        </p15:guide>
        <p15:guide id="4" orient="horz" pos="801">
          <p15:clr>
            <a:srgbClr val="A4A3A4"/>
          </p15:clr>
        </p15:guide>
        <p15:guide id="5" orient="horz" pos="364">
          <p15:clr>
            <a:srgbClr val="A4A3A4"/>
          </p15:clr>
        </p15:guide>
        <p15:guide id="6" orient="horz" pos="582">
          <p15:clr>
            <a:srgbClr val="A4A3A4"/>
          </p15:clr>
        </p15:guide>
        <p15:guide id="7" orient="horz" pos="1009">
          <p15:clr>
            <a:srgbClr val="A4A3A4"/>
          </p15:clr>
        </p15:guide>
        <p15:guide id="8" pos="369">
          <p15:clr>
            <a:srgbClr val="A4A3A4"/>
          </p15:clr>
        </p15:guide>
        <p15:guide id="9" pos="6997">
          <p15:clr>
            <a:srgbClr val="A4A3A4"/>
          </p15:clr>
        </p15:guide>
        <p15:guide id="10" pos="3687">
          <p15:clr>
            <a:srgbClr val="A4A3A4"/>
          </p15:clr>
        </p15:guide>
        <p15:guide id="11" pos="3614">
          <p15:clr>
            <a:srgbClr val="A4A3A4"/>
          </p15:clr>
        </p15:guide>
        <p15:guide id="1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2AD"/>
    <a:srgbClr val="0092DD"/>
    <a:srgbClr val="CDEBF9"/>
    <a:srgbClr val="323232"/>
    <a:srgbClr val="3333AD"/>
    <a:srgbClr val="009CDD"/>
    <a:srgbClr val="660000"/>
    <a:srgbClr val="C1001F"/>
    <a:srgbClr val="660066"/>
    <a:srgbClr val="C10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7674" autoAdjust="0"/>
  </p:normalViewPr>
  <p:slideViewPr>
    <p:cSldViewPr snapToGrid="0">
      <p:cViewPr varScale="1">
        <p:scale>
          <a:sx n="105" d="100"/>
          <a:sy n="105" d="100"/>
        </p:scale>
        <p:origin x="1272" y="132"/>
      </p:cViewPr>
      <p:guideLst>
        <p:guide orient="horz" pos="2067"/>
        <p:guide orient="horz" pos="3773"/>
        <p:guide orient="horz" pos="3563"/>
        <p:guide orient="horz" pos="801"/>
        <p:guide orient="horz" pos="364"/>
        <p:guide orient="horz" pos="582"/>
        <p:guide orient="horz" pos="1009"/>
        <p:guide pos="369"/>
        <p:guide pos="6997"/>
        <p:guide pos="3687"/>
        <p:guide pos="3614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72" y="8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2FDB8-6624-44F2-B55F-76766B54F52E}" type="datetimeFigureOut">
              <a:rPr lang="en-GB" smtClean="0"/>
              <a:t>02/02/2017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C629B-57E8-4888-992D-55682DE184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4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461F5-529A-C842-AC66-1C38DB5F2C5F}" type="datetimeFigureOut">
              <a:rPr lang="en-US" smtClean="0"/>
              <a:t>2/2/2017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DEA6C-8F12-2946-8FEA-AB499F257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6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Create project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Add file</a:t>
            </a:r>
            <a:endParaRPr lang="pt-PT" sz="1200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Snake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classification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intellisense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Error Validation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Inline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Error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Remote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ScreenShot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Deploy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Debug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Enter debug mode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output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Navigate call stack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locals window</a:t>
            </a:r>
            <a:endParaRPr lang="pt-PT" sz="1200" dirty="0" smtClean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Expand variable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watch window</a:t>
            </a:r>
            <a:endParaRPr lang="pt-PT" sz="1200" dirty="0" smtClean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Add to watch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Step 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Continue</a:t>
            </a:r>
            <a:endParaRPr lang="pt-PT" sz="12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71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Create project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Add file</a:t>
            </a:r>
            <a:endParaRPr lang="pt-PT" sz="1200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Snake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classification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intellisense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Error Validation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Inline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Error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Remote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ScreenShot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Deploy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Debug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Enter debug mode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output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Navigate call stack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locals window</a:t>
            </a:r>
            <a:endParaRPr lang="pt-PT" sz="1200" dirty="0" smtClean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Expand variable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watch window</a:t>
            </a:r>
            <a:endParaRPr lang="pt-PT" sz="1200" dirty="0" smtClean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Add to watch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Step 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Continue</a:t>
            </a:r>
            <a:endParaRPr lang="pt-PT" sz="12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4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99" y="1045566"/>
            <a:ext cx="5694453" cy="40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4637088"/>
            <a:ext cx="10510838" cy="677862"/>
          </a:xfrm>
        </p:spPr>
        <p:txBody>
          <a:bodyPr anchor="b" anchorCtr="1">
            <a:noAutofit/>
          </a:bodyPr>
          <a:lstStyle>
            <a:lvl1pPr algn="ctr"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5314950"/>
            <a:ext cx="10510838" cy="674688"/>
          </a:xfrm>
        </p:spPr>
        <p:txBody>
          <a:bodyPr anchor="t" anchorCtr="1">
            <a:noAutofit/>
          </a:bodyPr>
          <a:lstStyle>
            <a:lvl1pPr marL="0" indent="0" algn="ctr"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58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9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01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pic>
        <p:nvPicPr>
          <p:cNvPr id="7" name="Picture 6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 lIns="0" tIns="0" rIns="0" bIns="0">
            <a:noAutofit/>
          </a:bodyPr>
          <a:lstStyle>
            <a:lvl1pPr marL="0" marR="0" indent="0" algn="l" defTabSz="1170432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009C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1" y="1601787"/>
            <a:ext cx="10510838" cy="4054476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800">
                <a:solidFill>
                  <a:srgbClr val="323232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323232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rgbClr val="323232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323232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64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601789"/>
            <a:ext cx="5139592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3763" y="1601789"/>
            <a:ext cx="5133975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89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88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47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Colour">
    <p:bg>
      <p:bgPr>
        <a:gradFill flip="none" rotWithShape="1">
          <a:gsLst>
            <a:gs pos="0">
              <a:schemeClr val="accent1"/>
            </a:gs>
            <a:gs pos="100000">
              <a:srgbClr val="3333AD"/>
            </a:gs>
          </a:gsLst>
          <a:lin ang="206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782887"/>
            <a:ext cx="10510839" cy="1017588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0" y="584200"/>
            <a:ext cx="10510839" cy="1017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1601789"/>
            <a:ext cx="10510839" cy="40544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5058" y="-2329914"/>
            <a:ext cx="236379" cy="472722"/>
          </a:xfrm>
          <a:prstGeom prst="rect">
            <a:avLst/>
          </a:prstGeom>
          <a:noFill/>
        </p:spPr>
        <p:txBody>
          <a:bodyPr wrap="none" lIns="117043" tIns="58522" rIns="117043" bIns="58522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80" r:id="rId2"/>
    <p:sldLayoutId id="2147483659" r:id="rId3"/>
    <p:sldLayoutId id="2147483660" r:id="rId4"/>
    <p:sldLayoutId id="2147483661" r:id="rId5"/>
    <p:sldLayoutId id="2147483707" r:id="rId6"/>
  </p:sldLayoutIdLst>
  <p:txStyles>
    <p:titleStyle>
      <a:lvl1pPr algn="l" defTabSz="1170432" rtl="0" eaLnBrk="1" latinLnBrk="0" hangingPunct="1">
        <a:spcBef>
          <a:spcPts val="768"/>
        </a:spcBef>
        <a:spcAft>
          <a:spcPts val="0"/>
        </a:spcAft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9617" indent="-229617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•"/>
        <a:defRPr sz="1800" kern="1200">
          <a:solidFill>
            <a:srgbClr val="323232"/>
          </a:solidFill>
          <a:latin typeface="+mn-lt"/>
          <a:ea typeface="+mn-ea"/>
          <a:cs typeface="+mn-cs"/>
        </a:defRPr>
      </a:lvl1pPr>
      <a:lvl2pPr marL="460375" indent="-228600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600" kern="1200">
          <a:solidFill>
            <a:srgbClr val="323232"/>
          </a:solidFill>
          <a:latin typeface="+mn-lt"/>
          <a:ea typeface="+mn-ea"/>
          <a:cs typeface="+mn-cs"/>
        </a:defRPr>
      </a:lvl2pPr>
      <a:lvl3pPr marL="623888" indent="-161925" algn="l" defTabSz="1170432" rtl="0" eaLnBrk="1" latinLnBrk="0" hangingPunct="1">
        <a:spcBef>
          <a:spcPts val="768"/>
        </a:spcBef>
        <a:buClr>
          <a:schemeClr val="accent1"/>
        </a:buClr>
        <a:buFont typeface="Lucida Grande"/>
        <a:buChar char="­"/>
        <a:tabLst/>
        <a:defRPr sz="1400" kern="1200">
          <a:solidFill>
            <a:srgbClr val="323232"/>
          </a:solidFill>
          <a:latin typeface="+mn-lt"/>
          <a:ea typeface="+mn-ea"/>
          <a:cs typeface="+mn-cs"/>
        </a:defRPr>
      </a:lvl3pPr>
      <a:lvl4pPr marL="893763" indent="-179388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200" kern="1200">
          <a:solidFill>
            <a:srgbClr val="323232"/>
          </a:solidFill>
          <a:latin typeface="+mn-lt"/>
          <a:ea typeface="+mn-ea"/>
          <a:cs typeface="+mn-cs"/>
        </a:defRPr>
      </a:lvl4pPr>
      <a:lvl5pPr marL="2633472" indent="-292608" algn="l" defTabSz="11704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218688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3904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120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74336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521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3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564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0864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2608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29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9651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172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7" y="161893"/>
            <a:ext cx="3293319" cy="1280045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596901" y="3727939"/>
            <a:ext cx="10510838" cy="1707592"/>
          </a:xfrm>
        </p:spPr>
        <p:txBody>
          <a:bodyPr/>
          <a:lstStyle/>
          <a:p>
            <a:r>
              <a:rPr lang="pt-PT" sz="4400" dirty="0"/>
              <a:t>ISEL – DEETC</a:t>
            </a:r>
            <a:r>
              <a:rPr lang="pt-PT" dirty="0"/>
              <a:t/>
            </a:r>
            <a:br>
              <a:rPr lang="pt-PT" dirty="0"/>
            </a:br>
            <a:r>
              <a:rPr lang="pt-PT" dirty="0" err="1"/>
              <a:t>Dissertation</a:t>
            </a:r>
            <a:r>
              <a:rPr lang="pt-PT" dirty="0"/>
              <a:t> / Project</a:t>
            </a:r>
            <a:br>
              <a:rPr lang="pt-PT" dirty="0"/>
            </a:br>
            <a:endParaRPr lang="pt-PT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Celso de Almeida Fernandes</a:t>
            </a:r>
          </a:p>
          <a:p>
            <a:r>
              <a:rPr lang="en-US" dirty="0" smtClean="0"/>
              <a:t>03-02-2017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29" y="632006"/>
            <a:ext cx="4839842" cy="32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3</a:t>
            </a:r>
            <a:r>
              <a:rPr lang="pt-PT" dirty="0" smtClean="0"/>
              <a:t> </a:t>
            </a:r>
            <a:r>
              <a:rPr lang="pt-PT" dirty="0"/>
              <a:t>- </a:t>
            </a:r>
            <a:r>
              <a:rPr lang="pt-PT" dirty="0" smtClean="0"/>
              <a:t>Code </a:t>
            </a:r>
            <a:r>
              <a:rPr lang="pt-PT" dirty="0"/>
              <a:t>Generation Tools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200" dirty="0" smtClean="0"/>
              <a:t>Gppg </a:t>
            </a:r>
            <a:r>
              <a:rPr lang="pt-PT" sz="2200" dirty="0"/>
              <a:t>- Gardens Point Parser Generator </a:t>
            </a:r>
            <a:endParaRPr lang="pt-PT" sz="2200" dirty="0" smtClean="0"/>
          </a:p>
          <a:p>
            <a:pPr lvl="1"/>
            <a:r>
              <a:rPr lang="pt-PT" sz="2000" dirty="0" smtClean="0"/>
              <a:t>Generates a Parser in C#</a:t>
            </a:r>
          </a:p>
          <a:p>
            <a:pPr lvl="1"/>
            <a:r>
              <a:rPr lang="en-US" sz="2000" dirty="0"/>
              <a:t>LALR(1)</a:t>
            </a:r>
            <a:endParaRPr lang="pt-PT" sz="2000" dirty="0" smtClean="0"/>
          </a:p>
          <a:p>
            <a:pPr lvl="1"/>
            <a:r>
              <a:rPr lang="pt-PT" sz="2000" dirty="0" smtClean="0"/>
              <a:t>Uses </a:t>
            </a:r>
            <a:r>
              <a:rPr lang="pt-PT" sz="2000" dirty="0"/>
              <a:t>Yacc </a:t>
            </a:r>
            <a:r>
              <a:rPr lang="pt-PT" sz="2000" dirty="0" smtClean="0"/>
              <a:t>speciﬁcation</a:t>
            </a:r>
          </a:p>
          <a:p>
            <a:pPr lvl="1"/>
            <a:r>
              <a:rPr lang="pt-PT" sz="2000" dirty="0"/>
              <a:t>symbol → symbol symbol ···symbol</a:t>
            </a:r>
            <a:endParaRPr lang="pt-PT" sz="2000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3221" y="3292443"/>
            <a:ext cx="1006079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Program	: </a:t>
            </a:r>
            <a:r>
              <a:rPr lang="en-GB" sz="1600" b="1" dirty="0"/>
              <a:t>SourceElements </a:t>
            </a:r>
            <a:r>
              <a:rPr lang="en-GB" sz="1600" b="1" dirty="0" smtClean="0"/>
              <a:t>EOF			{ </a:t>
            </a:r>
            <a:r>
              <a:rPr lang="en-GB" sz="1600" b="1" dirty="0"/>
              <a:t>$$ = BuildProgramNode($1); </a:t>
            </a:r>
            <a:r>
              <a:rPr lang="en-GB" sz="1600" b="1" dirty="0" smtClean="0"/>
              <a:t>} ;</a:t>
            </a:r>
          </a:p>
          <a:p>
            <a:endParaRPr lang="pt-PT" sz="1600" b="1" dirty="0"/>
          </a:p>
          <a:p>
            <a:r>
              <a:rPr lang="en-GB" sz="1600" b="1" dirty="0"/>
              <a:t>SourceElements</a:t>
            </a:r>
          </a:p>
          <a:p>
            <a:r>
              <a:rPr lang="en-GB" sz="1600" b="1" dirty="0"/>
              <a:t>	: EolOpt /* Empty </a:t>
            </a:r>
            <a:r>
              <a:rPr lang="en-GB" sz="1600" b="1" dirty="0" smtClean="0"/>
              <a:t>*/</a:t>
            </a:r>
            <a:r>
              <a:rPr lang="en-GB" sz="1600" b="1" dirty="0"/>
              <a:t>	</a:t>
            </a:r>
            <a:r>
              <a:rPr lang="en-GB" sz="1600" b="1" dirty="0" smtClean="0"/>
              <a:t>		{ </a:t>
            </a:r>
            <a:r>
              <a:rPr lang="en-GB" sz="1600" b="1" dirty="0"/>
              <a:t>$$ = BuildSourceElementsNode();}</a:t>
            </a:r>
          </a:p>
          <a:p>
            <a:r>
              <a:rPr lang="en-GB" sz="1600" b="1" dirty="0"/>
              <a:t>	| EolOpt SourceElement SourceElements	{ $$ = </a:t>
            </a:r>
            <a:r>
              <a:rPr lang="en-GB" sz="1600" b="1" dirty="0" smtClean="0"/>
              <a:t>BuildSourceElementsNode</a:t>
            </a:r>
            <a:r>
              <a:rPr lang="en-GB" sz="1600" b="1" dirty="0"/>
              <a:t>($2, $3);}</a:t>
            </a:r>
          </a:p>
          <a:p>
            <a:r>
              <a:rPr lang="en-GB" sz="1600" b="1" dirty="0"/>
              <a:t>	;</a:t>
            </a:r>
          </a:p>
          <a:p>
            <a:endParaRPr lang="en-GB" sz="1600" b="1" dirty="0"/>
          </a:p>
          <a:p>
            <a:r>
              <a:rPr lang="en-GB" sz="1600" b="1" dirty="0"/>
              <a:t>SourceElement</a:t>
            </a:r>
          </a:p>
          <a:p>
            <a:r>
              <a:rPr lang="en-GB" sz="1600" b="1" dirty="0"/>
              <a:t>	: SubDeclaration		</a:t>
            </a:r>
            <a:r>
              <a:rPr lang="en-GB" sz="1600" b="1" dirty="0" smtClean="0"/>
              <a:t>{ </a:t>
            </a:r>
            <a:r>
              <a:rPr lang="en-GB" sz="1600" b="1" dirty="0"/>
              <a:t>$$ = BuildSourceElementNode($1); }</a:t>
            </a:r>
          </a:p>
          <a:p>
            <a:r>
              <a:rPr lang="en-GB" sz="1600" b="1" dirty="0"/>
              <a:t>	| FunctionDeclaration		{ $$ = BuildSourceElementNode($1); }</a:t>
            </a:r>
          </a:p>
          <a:p>
            <a:r>
              <a:rPr lang="en-GB" sz="1600" b="1" dirty="0"/>
              <a:t>	| bsLibrary bsStr</a:t>
            </a:r>
          </a:p>
          <a:p>
            <a:r>
              <a:rPr lang="en-GB" sz="1600" b="1" dirty="0"/>
              <a:t>	</a:t>
            </a:r>
            <a:r>
              <a:rPr lang="en-GB" sz="1600" b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126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4-Debugger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Telnet</a:t>
            </a:r>
          </a:p>
          <a:p>
            <a:pPr lvl="1"/>
            <a:r>
              <a:rPr lang="en-US" sz="2200" dirty="0" smtClean="0"/>
              <a:t>Communication</a:t>
            </a:r>
            <a:endParaRPr lang="en-US" sz="2200" dirty="0"/>
          </a:p>
          <a:p>
            <a:r>
              <a:rPr lang="en-US" sz="2400" dirty="0"/>
              <a:t>Compiler</a:t>
            </a:r>
          </a:p>
          <a:p>
            <a:pPr marL="573658" lvl="1" indent="-342900"/>
            <a:r>
              <a:rPr lang="en-US" sz="2200" dirty="0"/>
              <a:t>Scanner</a:t>
            </a:r>
          </a:p>
          <a:p>
            <a:pPr marL="573658" lvl="1" indent="-342900"/>
            <a:r>
              <a:rPr lang="en-US" sz="2200" dirty="0"/>
              <a:t>Parser</a:t>
            </a:r>
          </a:p>
          <a:p>
            <a:r>
              <a:rPr lang="en-US" sz="2400" dirty="0" smtClean="0"/>
              <a:t>Deploy</a:t>
            </a:r>
          </a:p>
          <a:p>
            <a:r>
              <a:rPr lang="en-US" sz="2400" dirty="0" smtClean="0"/>
              <a:t>Remote</a:t>
            </a:r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037" y="1571089"/>
            <a:ext cx="6339999" cy="31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pt-PT" dirty="0" smtClean="0"/>
              <a:t>5-Deploy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16543" y="1703935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Copy files</a:t>
            </a:r>
          </a:p>
          <a:p>
            <a:pPr marL="342900" indent="-342900"/>
            <a:r>
              <a:rPr lang="en-US" sz="2400" dirty="0"/>
              <a:t>Change Manifest Version</a:t>
            </a:r>
          </a:p>
          <a:p>
            <a:pPr marL="342900" indent="-342900"/>
            <a:r>
              <a:rPr lang="en-US" sz="2400" dirty="0"/>
              <a:t>Build parameters </a:t>
            </a:r>
          </a:p>
          <a:p>
            <a:pPr marL="573658" lvl="1" indent="-342900"/>
            <a:r>
              <a:rPr lang="en-US" sz="2200" dirty="0"/>
              <a:t>Replace</a:t>
            </a:r>
          </a:p>
          <a:p>
            <a:pPr marL="342900" indent="-342900"/>
            <a:r>
              <a:rPr lang="en-US" sz="2400" dirty="0"/>
              <a:t>Optimize </a:t>
            </a:r>
          </a:p>
          <a:p>
            <a:pPr marL="573658" lvl="1" indent="-342900"/>
            <a:r>
              <a:rPr lang="en-US" sz="2200" dirty="0" smtClean="0"/>
              <a:t>Remove debug code</a:t>
            </a:r>
            <a:endParaRPr lang="en-US" sz="2200" dirty="0"/>
          </a:p>
          <a:p>
            <a:pPr marL="342900" indent="-342900"/>
            <a:r>
              <a:rPr lang="en-US" sz="2400" dirty="0"/>
              <a:t>Zip Files</a:t>
            </a:r>
          </a:p>
          <a:p>
            <a:pPr marL="342900" indent="-342900"/>
            <a:r>
              <a:rPr lang="en-US" sz="2400" dirty="0"/>
              <a:t>Send to Box</a:t>
            </a:r>
          </a:p>
          <a:p>
            <a:pPr marL="573658" lvl="1" indent="-342900"/>
            <a:r>
              <a:rPr lang="en-US" sz="2200" dirty="0"/>
              <a:t>Digest Authentication</a:t>
            </a:r>
          </a:p>
          <a:p>
            <a:pPr marL="573658" lvl="1" indent="-342900"/>
            <a:r>
              <a:rPr lang="en-US" sz="2200" dirty="0" smtClean="0"/>
              <a:t>Multi-part </a:t>
            </a:r>
            <a:r>
              <a:rPr lang="en-US" sz="2200" dirty="0"/>
              <a:t>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6" y="887523"/>
            <a:ext cx="8741320" cy="108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591634"/>
          </a:xfrm>
        </p:spPr>
        <p:txBody>
          <a:bodyPr/>
          <a:lstStyle/>
          <a:p>
            <a:r>
              <a:rPr lang="pt-PT" dirty="0" smtClean="0"/>
              <a:t>6-Remote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08231" y="1178655"/>
            <a:ext cx="5884256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 smtClean="0"/>
              <a:t>Emulates Remote</a:t>
            </a:r>
            <a:endParaRPr lang="en-US" sz="2400" dirty="0"/>
          </a:p>
          <a:p>
            <a:pPr marL="342900" indent="-342900"/>
            <a:r>
              <a:rPr lang="en-US" sz="2400" dirty="0" smtClean="0"/>
              <a:t>Uses Http Port</a:t>
            </a:r>
          </a:p>
          <a:p>
            <a:pPr marL="342900" indent="-342900"/>
            <a:r>
              <a:rPr lang="en-US" sz="2400" dirty="0"/>
              <a:t>Roku External Control Service </a:t>
            </a:r>
            <a:endParaRPr lang="en-US" sz="2400" dirty="0" smtClean="0"/>
          </a:p>
          <a:p>
            <a:pPr marL="342900" indent="-342900"/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228" y="738063"/>
            <a:ext cx="2173143" cy="50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 smtClean="0"/>
              <a:t>7-</a:t>
            </a:r>
            <a:r>
              <a:rPr lang="pt-PT" dirty="0"/>
              <a:t>Integração Visual </a:t>
            </a:r>
            <a:r>
              <a:rPr lang="pt-PT" dirty="0" err="1"/>
              <a:t>Studio</a:t>
            </a:r>
            <a:r>
              <a:rPr lang="pt-PT" dirty="0"/>
              <a:t/>
            </a:r>
            <a:br>
              <a:rPr lang="pt-PT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Project Type</a:t>
            </a:r>
          </a:p>
          <a:p>
            <a:pPr marL="573658" lvl="1" indent="-342900"/>
            <a:r>
              <a:rPr lang="pt-PT" sz="2200" dirty="0" smtClean="0"/>
              <a:t>Main project</a:t>
            </a:r>
          </a:p>
          <a:p>
            <a:pPr marL="573658" lvl="1" indent="-342900"/>
            <a:r>
              <a:rPr lang="pt-PT" sz="2200" dirty="0" smtClean="0"/>
              <a:t>Installer</a:t>
            </a:r>
          </a:p>
          <a:p>
            <a:pPr marL="573658" lvl="1" indent="-342900"/>
            <a:r>
              <a:rPr lang="pt-PT" sz="2200" dirty="0" smtClean="0"/>
              <a:t>Project/Item Templates</a:t>
            </a:r>
          </a:p>
          <a:p>
            <a:pPr marL="342900" indent="-342900"/>
            <a:r>
              <a:rPr lang="pt-PT" sz="2400" dirty="0" smtClean="0"/>
              <a:t>Builder/Deploy</a:t>
            </a:r>
          </a:p>
          <a:p>
            <a:pPr marL="573658" lvl="1" indent="-342900"/>
            <a:r>
              <a:rPr lang="pt-PT" sz="2200" dirty="0" smtClean="0"/>
              <a:t>Build tasks</a:t>
            </a:r>
          </a:p>
          <a:p>
            <a:pPr marL="342900" indent="-342900"/>
            <a:r>
              <a:rPr lang="pt-PT" sz="2400" dirty="0" smtClean="0"/>
              <a:t>Editor Extensions</a:t>
            </a:r>
          </a:p>
          <a:p>
            <a:pPr marL="573658" lvl="1" indent="-342900"/>
            <a:r>
              <a:rPr lang="pt-PT" sz="2200" dirty="0" smtClean="0"/>
              <a:t>Laguage service</a:t>
            </a:r>
          </a:p>
          <a:p>
            <a:pPr marL="342900" indent="-342900"/>
            <a:r>
              <a:rPr lang="pt-PT" sz="2400" dirty="0" smtClean="0"/>
              <a:t>Debugger integration</a:t>
            </a:r>
          </a:p>
          <a:p>
            <a:pPr marL="573658" lvl="1" indent="-342900"/>
            <a:r>
              <a:rPr lang="pt-PT" sz="2200" dirty="0" smtClean="0"/>
              <a:t>Debugger Engine</a:t>
            </a:r>
          </a:p>
          <a:p>
            <a:pPr marL="573658" lvl="1" indent="-342900"/>
            <a:r>
              <a:rPr lang="pt-PT" sz="2200" dirty="0" smtClean="0"/>
              <a:t>Telnet</a:t>
            </a:r>
            <a:endParaRPr lang="pt-PT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96" y="2215725"/>
            <a:ext cx="5730737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 smtClean="0"/>
              <a:t>7-</a:t>
            </a:r>
            <a:r>
              <a:rPr lang="pt-PT" dirty="0"/>
              <a:t>Integração Visual </a:t>
            </a:r>
            <a:r>
              <a:rPr lang="pt-PT" dirty="0" err="1"/>
              <a:t>Studio</a:t>
            </a:r>
            <a:r>
              <a:rPr lang="pt-PT" dirty="0"/>
              <a:t/>
            </a:r>
            <a:br>
              <a:rPr lang="pt-PT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PT" sz="3200" dirty="0" smtClean="0"/>
              <a:t>Used Extension Points</a:t>
            </a:r>
          </a:p>
          <a:p>
            <a:pPr marL="573658" lvl="1" indent="-342900"/>
            <a:r>
              <a:rPr lang="pt-PT" sz="2800" dirty="0" smtClean="0"/>
              <a:t>Project Template</a:t>
            </a:r>
          </a:p>
          <a:p>
            <a:pPr marL="573658" lvl="1" indent="-342900"/>
            <a:r>
              <a:rPr lang="pt-PT" sz="2800" dirty="0" smtClean="0"/>
              <a:t>Item Template</a:t>
            </a:r>
          </a:p>
          <a:p>
            <a:pPr marL="573658" lvl="1" indent="-342900"/>
            <a:r>
              <a:rPr lang="pt-PT" sz="2800" dirty="0" smtClean="0"/>
              <a:t>VsPackage</a:t>
            </a:r>
          </a:p>
          <a:p>
            <a:pPr marL="737171" lvl="2" indent="-342900"/>
            <a:r>
              <a:rPr lang="pt-PT" sz="2600" dirty="0" smtClean="0"/>
              <a:t>Register Services</a:t>
            </a:r>
            <a:endParaRPr lang="pt-PT" sz="2600" dirty="0" smtClean="0"/>
          </a:p>
          <a:p>
            <a:pPr marL="573658" lvl="1" indent="-342900"/>
            <a:r>
              <a:rPr lang="pt-PT" sz="2800" dirty="0" smtClean="0"/>
              <a:t>MefComponent</a:t>
            </a:r>
          </a:p>
          <a:p>
            <a:pPr marL="737171" lvl="2" indent="-342900"/>
            <a:r>
              <a:rPr lang="pt-PT" sz="2600" dirty="0"/>
              <a:t>Syntax </a:t>
            </a:r>
            <a:r>
              <a:rPr lang="pt-PT" sz="2600" dirty="0" smtClean="0"/>
              <a:t>highlight</a:t>
            </a:r>
          </a:p>
          <a:p>
            <a:pPr marL="737171" lvl="2" indent="-342900"/>
            <a:r>
              <a:rPr lang="pt-PT" sz="2600" dirty="0" smtClean="0"/>
              <a:t>Intellisense</a:t>
            </a:r>
          </a:p>
          <a:p>
            <a:pPr marL="737171" lvl="2" indent="-342900"/>
            <a:r>
              <a:rPr lang="pt-PT" sz="2600" dirty="0" smtClean="0"/>
              <a:t>Errors </a:t>
            </a:r>
          </a:p>
          <a:p>
            <a:pPr marL="737171" lvl="2" indent="-342900"/>
            <a:endParaRPr lang="pt-PT" sz="2600" dirty="0"/>
          </a:p>
        </p:txBody>
      </p:sp>
    </p:spTree>
    <p:extLst>
      <p:ext uri="{BB962C8B-B14F-4D97-AF65-F5344CB8AC3E}">
        <p14:creationId xmlns:p14="http://schemas.microsoft.com/office/powerpoint/2010/main" val="40777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 smtClean="0"/>
              <a:t>7-</a:t>
            </a:r>
            <a:r>
              <a:rPr lang="pt-PT" dirty="0"/>
              <a:t>Integração Visual </a:t>
            </a:r>
            <a:r>
              <a:rPr lang="pt-PT" dirty="0" err="1"/>
              <a:t>Studio</a:t>
            </a:r>
            <a:r>
              <a:rPr lang="pt-PT" dirty="0"/>
              <a:t/>
            </a:r>
            <a:br>
              <a:rPr lang="pt-PT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Project Type</a:t>
            </a:r>
          </a:p>
          <a:p>
            <a:pPr marL="573658" lvl="1" indent="-342900"/>
            <a:r>
              <a:rPr lang="pt-PT" sz="2200" dirty="0" smtClean="0"/>
              <a:t>Main project</a:t>
            </a:r>
          </a:p>
          <a:p>
            <a:pPr marL="573658" lvl="1" indent="-342900"/>
            <a:r>
              <a:rPr lang="pt-PT" sz="2200" dirty="0" smtClean="0"/>
              <a:t>Installer</a:t>
            </a:r>
          </a:p>
          <a:p>
            <a:pPr marL="573658" lvl="1" indent="-342900"/>
            <a:r>
              <a:rPr lang="pt-PT" sz="2200" dirty="0" smtClean="0"/>
              <a:t>Project/Item Templates</a:t>
            </a:r>
          </a:p>
          <a:p>
            <a:pPr marL="342900" indent="-342900"/>
            <a:r>
              <a:rPr lang="pt-PT" sz="2400" dirty="0" smtClean="0"/>
              <a:t>Builder/Deploy</a:t>
            </a:r>
          </a:p>
          <a:p>
            <a:pPr marL="573658" lvl="1" indent="-342900"/>
            <a:r>
              <a:rPr lang="pt-PT" sz="2200" dirty="0" smtClean="0"/>
              <a:t>Build tasks</a:t>
            </a:r>
          </a:p>
          <a:p>
            <a:pPr marL="342900" indent="-342900"/>
            <a:r>
              <a:rPr lang="pt-PT" sz="2400" dirty="0" smtClean="0"/>
              <a:t>Editor Extensions</a:t>
            </a:r>
          </a:p>
          <a:p>
            <a:pPr marL="573658" lvl="1" indent="-342900"/>
            <a:r>
              <a:rPr lang="pt-PT" sz="2200" dirty="0" smtClean="0"/>
              <a:t>Laguage service</a:t>
            </a:r>
          </a:p>
          <a:p>
            <a:pPr marL="342900" indent="-342900"/>
            <a:r>
              <a:rPr lang="pt-PT" sz="2400" dirty="0" smtClean="0"/>
              <a:t>Debugger integration</a:t>
            </a:r>
          </a:p>
          <a:p>
            <a:pPr marL="573658" lvl="1" indent="-342900"/>
            <a:r>
              <a:rPr lang="pt-PT" sz="2200" dirty="0" smtClean="0"/>
              <a:t>Debugger Engine</a:t>
            </a:r>
          </a:p>
          <a:p>
            <a:pPr marL="573658" lvl="1" indent="-342900"/>
            <a:r>
              <a:rPr lang="pt-PT" sz="2200" dirty="0" smtClean="0"/>
              <a:t>Telnet</a:t>
            </a:r>
            <a:endParaRPr lang="pt-PT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96" y="2215725"/>
            <a:ext cx="5730737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 smtClean="0"/>
              <a:t>7-</a:t>
            </a:r>
            <a:r>
              <a:rPr lang="pt-PT" dirty="0"/>
              <a:t>Integração Visual </a:t>
            </a:r>
            <a:r>
              <a:rPr lang="pt-PT" dirty="0" err="1"/>
              <a:t>Studio</a:t>
            </a:r>
            <a:r>
              <a:rPr lang="pt-PT" dirty="0"/>
              <a:t/>
            </a:r>
            <a:br>
              <a:rPr lang="pt-PT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PT" sz="2400" dirty="0" smtClean="0"/>
              <a:t>Register</a:t>
            </a:r>
          </a:p>
          <a:p>
            <a:pPr marL="342900" indent="-342900"/>
            <a:r>
              <a:rPr lang="pt-PT" sz="2400" dirty="0" smtClean="0"/>
              <a:t>Launcher </a:t>
            </a:r>
          </a:p>
          <a:p>
            <a:pPr marL="342900" indent="-342900"/>
            <a:r>
              <a:rPr lang="pt-PT" sz="2400" dirty="0" smtClean="0"/>
              <a:t>Debugger Engine</a:t>
            </a:r>
            <a:endParaRPr lang="pt-PT" sz="2000" dirty="0" smtClean="0"/>
          </a:p>
          <a:p>
            <a:pPr marL="573658" lvl="1" indent="-342900"/>
            <a:endParaRPr lang="pt-PT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935" y="1236899"/>
            <a:ext cx="7523560" cy="38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 smtClean="0"/>
              <a:t>7-</a:t>
            </a:r>
            <a:r>
              <a:rPr lang="pt-PT" dirty="0"/>
              <a:t>Integração Visual </a:t>
            </a:r>
            <a:r>
              <a:rPr lang="pt-PT" dirty="0" err="1"/>
              <a:t>Studio</a:t>
            </a:r>
            <a:r>
              <a:rPr lang="pt-PT" dirty="0"/>
              <a:t/>
            </a:r>
            <a:br>
              <a:rPr lang="pt-PT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PT" sz="2400" dirty="0" smtClean="0"/>
              <a:t>DebuggedProcess</a:t>
            </a:r>
          </a:p>
          <a:p>
            <a:pPr marL="342900" indent="-342900"/>
            <a:r>
              <a:rPr lang="pt-PT" sz="2400" dirty="0" smtClean="0"/>
              <a:t>EngineCallback</a:t>
            </a:r>
          </a:p>
          <a:p>
            <a:pPr marL="342900" indent="-342900"/>
            <a:r>
              <a:rPr lang="pt-PT" sz="2400" dirty="0" smtClean="0"/>
              <a:t>RokuController</a:t>
            </a:r>
          </a:p>
          <a:p>
            <a:pPr marL="342900" indent="-342900"/>
            <a:r>
              <a:rPr lang="pt-PT" sz="2400" dirty="0" smtClean="0"/>
              <a:t>TcpTransporter</a:t>
            </a:r>
          </a:p>
          <a:p>
            <a:pPr marL="342900" indent="-342900"/>
            <a:r>
              <a:rPr lang="pt-PT" sz="2400" dirty="0" smtClean="0"/>
              <a:t>Parser</a:t>
            </a:r>
          </a:p>
          <a:p>
            <a:pPr marL="0" indent="0">
              <a:buNone/>
            </a:pPr>
            <a:endParaRPr lang="pt-PT" sz="2000" dirty="0" smtClean="0"/>
          </a:p>
          <a:p>
            <a:pPr marL="573658" lvl="1" indent="-342900"/>
            <a:endParaRPr lang="pt-PT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788" y="1159660"/>
            <a:ext cx="6954951" cy="40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/>
              <a:t>7-</a:t>
            </a:r>
            <a:r>
              <a:rPr lang="pt-PT" dirty="0"/>
              <a:t>Integração Visual Studio</a:t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1" y="1413208"/>
            <a:ext cx="3331043" cy="3734780"/>
          </a:xfrm>
        </p:spPr>
        <p:txBody>
          <a:bodyPr/>
          <a:lstStyle/>
          <a:p>
            <a:r>
              <a:rPr lang="pt-PT" sz="6000" dirty="0" smtClean="0"/>
              <a:t>Demo</a:t>
            </a:r>
            <a:endParaRPr lang="pt-PT" sz="6000" dirty="0"/>
          </a:p>
          <a:p>
            <a:pPr marL="342900" indent="-342900">
              <a:buFont typeface="+mj-lt"/>
              <a:buAutoNum type="arabicPeriod"/>
            </a:pPr>
            <a:endParaRPr lang="en-US" sz="66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7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 err="1"/>
              <a:t>Index</a:t>
            </a: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1" y="1182916"/>
            <a:ext cx="9981890" cy="4650955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pt-PT" sz="3200" dirty="0" err="1"/>
              <a:t>Introduction</a:t>
            </a:r>
            <a:endParaRPr lang="pt-PT" sz="3200" dirty="0"/>
          </a:p>
          <a:p>
            <a:pPr marL="342900" indent="-342900">
              <a:buFont typeface="+mj-lt"/>
              <a:buAutoNum type="arabicParenR"/>
            </a:pPr>
            <a:r>
              <a:rPr lang="pt-PT" sz="3200" dirty="0" smtClean="0"/>
              <a:t>Compilers</a:t>
            </a:r>
          </a:p>
          <a:p>
            <a:pPr marL="342900" indent="-342900">
              <a:buFont typeface="+mj-lt"/>
              <a:buAutoNum type="arabicParenR"/>
            </a:pPr>
            <a:r>
              <a:rPr lang="pt-PT" sz="3200" dirty="0" smtClean="0"/>
              <a:t>Code Generation Tools</a:t>
            </a:r>
            <a:endParaRPr lang="pt-PT" sz="3200" dirty="0"/>
          </a:p>
          <a:p>
            <a:pPr marL="342900" indent="-342900">
              <a:buFont typeface="+mj-lt"/>
              <a:buAutoNum type="arabicParenR"/>
            </a:pPr>
            <a:r>
              <a:rPr lang="pt-PT" sz="3200" dirty="0" err="1"/>
              <a:t>Debugger</a:t>
            </a:r>
            <a:endParaRPr lang="pt-PT" sz="3200" dirty="0"/>
          </a:p>
          <a:p>
            <a:pPr marL="342900" indent="-342900">
              <a:buFont typeface="+mj-lt"/>
              <a:buAutoNum type="arabicParenR"/>
            </a:pPr>
            <a:r>
              <a:rPr lang="pt-PT" sz="3200" dirty="0" smtClean="0"/>
              <a:t>Deploy</a:t>
            </a:r>
          </a:p>
          <a:p>
            <a:pPr marL="342900" indent="-342900">
              <a:buFont typeface="+mj-lt"/>
              <a:buAutoNum type="arabicParenR"/>
            </a:pPr>
            <a:r>
              <a:rPr lang="pt-PT" sz="3200" dirty="0" smtClean="0"/>
              <a:t>Remote</a:t>
            </a:r>
            <a:endParaRPr lang="pt-PT" sz="3200" dirty="0"/>
          </a:p>
          <a:p>
            <a:pPr marL="342900" indent="-342900">
              <a:buFont typeface="+mj-lt"/>
              <a:buAutoNum type="arabicParenR"/>
            </a:pPr>
            <a:r>
              <a:rPr lang="pt-PT" sz="3200" dirty="0"/>
              <a:t>Visual Studio </a:t>
            </a:r>
            <a:r>
              <a:rPr lang="pt-PT" sz="3200" dirty="0" smtClean="0"/>
              <a:t>Extension</a:t>
            </a:r>
          </a:p>
          <a:p>
            <a:pPr marL="342900" indent="-342900">
              <a:buFont typeface="+mj-lt"/>
              <a:buAutoNum type="arabicParenR"/>
            </a:pPr>
            <a:r>
              <a:rPr lang="pt-PT" sz="3200" dirty="0" smtClean="0"/>
              <a:t>Conclusion</a:t>
            </a:r>
            <a:endParaRPr lang="pt-PT" sz="3200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7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 smtClean="0"/>
              <a:t>8-</a:t>
            </a:r>
            <a:r>
              <a:rPr lang="pt-PT" dirty="0" smtClean="0"/>
              <a:t>Conclusion</a:t>
            </a: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1" y="1413208"/>
            <a:ext cx="9059163" cy="4630976"/>
          </a:xfrm>
        </p:spPr>
        <p:txBody>
          <a:bodyPr/>
          <a:lstStyle/>
          <a:p>
            <a:r>
              <a:rPr lang="pt-PT" sz="2400" dirty="0" smtClean="0"/>
              <a:t>Improvements</a:t>
            </a:r>
          </a:p>
          <a:p>
            <a:pPr lvl="1"/>
            <a:r>
              <a:rPr lang="pt-PT" sz="2000" dirty="0" smtClean="0"/>
              <a:t>Support All BrightScript Statments</a:t>
            </a:r>
          </a:p>
          <a:p>
            <a:pPr lvl="1"/>
            <a:r>
              <a:rPr lang="pt-PT" sz="2000" dirty="0" smtClean="0"/>
              <a:t>View variables on the callback stack</a:t>
            </a:r>
          </a:p>
          <a:p>
            <a:pPr lvl="1"/>
            <a:r>
              <a:rPr lang="pt-PT" sz="2000" dirty="0" smtClean="0"/>
              <a:t>Interllisense source</a:t>
            </a:r>
          </a:p>
          <a:p>
            <a:r>
              <a:rPr lang="pt-PT" sz="2200" dirty="0" smtClean="0"/>
              <a:t>Future work</a:t>
            </a:r>
          </a:p>
          <a:p>
            <a:pPr lvl="1"/>
            <a:r>
              <a:rPr lang="pt-PT" sz="2000" dirty="0" smtClean="0"/>
              <a:t>Import existing code</a:t>
            </a:r>
          </a:p>
          <a:p>
            <a:pPr lvl="1"/>
            <a:r>
              <a:rPr lang="pt-PT" sz="2000" dirty="0" smtClean="0"/>
              <a:t>Scene Graph support</a:t>
            </a:r>
          </a:p>
          <a:p>
            <a:pPr lvl="2"/>
            <a:r>
              <a:rPr lang="pt-PT" sz="1800" dirty="0" smtClean="0"/>
              <a:t>XML UI definition</a:t>
            </a:r>
          </a:p>
          <a:p>
            <a:pPr lvl="2"/>
            <a:r>
              <a:rPr lang="pt-PT" sz="1800" dirty="0" smtClean="0"/>
              <a:t>Multi Thread</a:t>
            </a:r>
            <a:endParaRPr lang="pt-PT" sz="1800" dirty="0"/>
          </a:p>
          <a:p>
            <a:pPr marL="342900" indent="-342900">
              <a:buFont typeface="+mj-lt"/>
              <a:buAutoNum type="arabicPeriod"/>
            </a:pPr>
            <a:endParaRPr lang="en-US" sz="66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8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82" y="1094763"/>
            <a:ext cx="10510839" cy="3110471"/>
          </a:xfrm>
        </p:spPr>
        <p:txBody>
          <a:bodyPr/>
          <a:lstStyle/>
          <a:p>
            <a:r>
              <a:rPr lang="en-GB" sz="6600" dirty="0">
                <a:solidFill>
                  <a:srgbClr val="FFFFFF"/>
                </a:solidFill>
              </a:rPr>
              <a:t>Questions?</a:t>
            </a: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Thanks!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1 - </a:t>
            </a:r>
            <a:r>
              <a:rPr lang="pt-PT" dirty="0" err="1"/>
              <a:t>Introduction</a:t>
            </a: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400" dirty="0"/>
              <a:t>Roku</a:t>
            </a:r>
          </a:p>
          <a:p>
            <a:pPr marL="573658" lvl="1" indent="-342900"/>
            <a:r>
              <a:rPr lang="pt-PT" sz="2000" dirty="0" err="1"/>
              <a:t>Boxs</a:t>
            </a:r>
            <a:endParaRPr lang="pt-PT" sz="2000" dirty="0"/>
          </a:p>
          <a:p>
            <a:r>
              <a:rPr lang="pt-PT" sz="2400" dirty="0" err="1"/>
              <a:t>Brightscript</a:t>
            </a:r>
            <a:endParaRPr lang="pt-PT" sz="2400" dirty="0"/>
          </a:p>
          <a:p>
            <a:pPr marL="573658" lvl="1" indent="-342900"/>
            <a:r>
              <a:rPr lang="pt-PT" sz="2000" dirty="0" err="1"/>
              <a:t>Based</a:t>
            </a:r>
            <a:r>
              <a:rPr lang="pt-PT" sz="2000" dirty="0"/>
              <a:t> </a:t>
            </a:r>
            <a:r>
              <a:rPr lang="pt-PT" sz="2000" dirty="0" err="1"/>
              <a:t>on</a:t>
            </a:r>
            <a:r>
              <a:rPr lang="pt-PT" sz="2000" dirty="0"/>
              <a:t> VB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javascript</a:t>
            </a:r>
            <a:endParaRPr lang="pt-PT" sz="2000" dirty="0"/>
          </a:p>
          <a:p>
            <a:r>
              <a:rPr lang="pt-PT" sz="2400" dirty="0" err="1"/>
              <a:t>Existing</a:t>
            </a:r>
            <a:r>
              <a:rPr lang="pt-PT" sz="2400" dirty="0"/>
              <a:t> </a:t>
            </a:r>
            <a:r>
              <a:rPr lang="pt-PT" sz="2400" dirty="0" err="1"/>
              <a:t>tools</a:t>
            </a:r>
            <a:endParaRPr lang="pt-PT" sz="2400" dirty="0"/>
          </a:p>
          <a:p>
            <a:pPr marL="573658" lvl="1" indent="-342900"/>
            <a:r>
              <a:rPr lang="pt-PT" sz="2000" dirty="0"/>
              <a:t>Ide – </a:t>
            </a:r>
            <a:r>
              <a:rPr lang="pt-PT" sz="2000" dirty="0" err="1"/>
              <a:t>Plugin</a:t>
            </a:r>
            <a:r>
              <a:rPr lang="pt-PT" sz="2000" dirty="0"/>
              <a:t> for Eclipse </a:t>
            </a:r>
          </a:p>
          <a:p>
            <a:pPr marL="573658" lvl="1" indent="-342900"/>
            <a:r>
              <a:rPr lang="pt-PT" sz="2000" dirty="0" err="1"/>
              <a:t>Text</a:t>
            </a:r>
            <a:r>
              <a:rPr lang="pt-PT" sz="2000" dirty="0"/>
              <a:t> </a:t>
            </a:r>
            <a:r>
              <a:rPr lang="pt-PT" sz="2000" dirty="0" err="1"/>
              <a:t>editors</a:t>
            </a:r>
            <a:endParaRPr lang="pt-PT" sz="2000" dirty="0"/>
          </a:p>
          <a:p>
            <a:pPr marL="680021" lvl="2" indent="-285750"/>
            <a:r>
              <a:rPr lang="pt-PT" sz="1800" dirty="0" err="1"/>
              <a:t>Sintax</a:t>
            </a:r>
            <a:r>
              <a:rPr lang="pt-PT" sz="1800" dirty="0"/>
              <a:t> </a:t>
            </a:r>
            <a:r>
              <a:rPr lang="pt-PT" sz="1800" dirty="0" err="1"/>
              <a:t>Highlight</a:t>
            </a:r>
            <a:r>
              <a:rPr lang="pt-PT" sz="1800" dirty="0"/>
              <a:t>: Sublime, </a:t>
            </a:r>
            <a:r>
              <a:rPr lang="pt-PT" sz="1800" dirty="0" err="1"/>
              <a:t>Atom</a:t>
            </a:r>
            <a:endParaRPr lang="pt-PT" sz="1800" dirty="0"/>
          </a:p>
          <a:p>
            <a:pPr marL="573658" lvl="1" indent="-342900"/>
            <a:r>
              <a:rPr lang="pt-PT" sz="2000" dirty="0" err="1"/>
              <a:t>Deploy</a:t>
            </a:r>
            <a:endParaRPr lang="pt-PT" sz="2000" dirty="0"/>
          </a:p>
          <a:p>
            <a:pPr marL="680021" lvl="2" indent="-285750"/>
            <a:r>
              <a:rPr lang="pt-PT" sz="1800" dirty="0" err="1"/>
              <a:t>Make</a:t>
            </a:r>
            <a:r>
              <a:rPr lang="pt-PT" sz="1800" dirty="0"/>
              <a:t> file / </a:t>
            </a:r>
            <a:r>
              <a:rPr lang="pt-PT" sz="1800" dirty="0" err="1"/>
              <a:t>Coffe</a:t>
            </a:r>
            <a:r>
              <a:rPr lang="pt-PT" sz="1800" dirty="0"/>
              <a:t> script</a:t>
            </a:r>
          </a:p>
          <a:p>
            <a:pPr marL="0" indent="0">
              <a:buNone/>
            </a:pPr>
            <a:endParaRPr lang="pt-PT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roku.com/s/1468623811592/common/roku-4-c61747da32e84e0af0b5244199d42c9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22" y="3005312"/>
            <a:ext cx="45148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roku.com/s/1468623811592/common/3600R-selector-44c4a92903d616c83f2aa76a026b3f6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73" y="4839098"/>
            <a:ext cx="3034777" cy="177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398" y="406185"/>
            <a:ext cx="4743208" cy="26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1 – </a:t>
            </a:r>
            <a:r>
              <a:rPr lang="pt-PT" dirty="0" err="1"/>
              <a:t>Introduction</a:t>
            </a: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400" dirty="0" err="1"/>
              <a:t>Sky</a:t>
            </a:r>
            <a:endParaRPr lang="pt-PT" sz="2400" dirty="0"/>
          </a:p>
          <a:p>
            <a:pPr marL="573658" lvl="1" indent="-342900"/>
            <a:r>
              <a:rPr lang="pt-PT" sz="2200" dirty="0" err="1"/>
              <a:t>Now</a:t>
            </a:r>
            <a:r>
              <a:rPr lang="pt-PT" sz="2200" dirty="0"/>
              <a:t> </a:t>
            </a:r>
            <a:r>
              <a:rPr lang="pt-PT" sz="2200" dirty="0" err="1"/>
              <a:t>Tv</a:t>
            </a:r>
            <a:endParaRPr lang="pt-PT" sz="2200" dirty="0"/>
          </a:p>
          <a:p>
            <a:pPr marL="573658" lvl="1" indent="-342900"/>
            <a:r>
              <a:rPr lang="pt-PT" sz="2200" dirty="0" err="1"/>
              <a:t>Sky</a:t>
            </a:r>
            <a:r>
              <a:rPr lang="pt-PT" sz="2200" dirty="0"/>
              <a:t> </a:t>
            </a:r>
            <a:r>
              <a:rPr lang="pt-PT" sz="2200" dirty="0" err="1"/>
              <a:t>Store</a:t>
            </a:r>
            <a:endParaRPr lang="pt-PT" sz="22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smarthomethin.gs/wp-content/uploads/2015/09/65607BB0-90D0-4B8C-906D-9F992A8F0EC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214" y="975794"/>
            <a:ext cx="3982707" cy="355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832" y="3425349"/>
            <a:ext cx="4201235" cy="238259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6977" y="975794"/>
            <a:ext cx="3998850" cy="224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1 - </a:t>
            </a:r>
            <a:r>
              <a:rPr lang="pt-PT" dirty="0" err="1"/>
              <a:t>Introduction</a:t>
            </a: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400" dirty="0" err="1"/>
              <a:t>Arquitecture</a:t>
            </a:r>
            <a:endParaRPr lang="pt-PT" sz="22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/>
          <p:nvPr/>
        </p:nvPicPr>
        <p:blipFill>
          <a:blip r:embed="rId3"/>
          <a:stretch>
            <a:fillRect/>
          </a:stretch>
        </p:blipFill>
        <p:spPr>
          <a:xfrm>
            <a:off x="3583774" y="956200"/>
            <a:ext cx="5689390" cy="46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2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2 - </a:t>
            </a:r>
            <a:r>
              <a:rPr lang="pt-PT" dirty="0" err="1"/>
              <a:t>Compilers</a:t>
            </a: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200" dirty="0"/>
              <a:t>Scanner</a:t>
            </a:r>
          </a:p>
          <a:p>
            <a:r>
              <a:rPr lang="pt-PT" sz="2200" dirty="0" err="1"/>
              <a:t>Parser</a:t>
            </a: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544" y="457862"/>
            <a:ext cx="1942477" cy="5151319"/>
          </a:xfrm>
          <a:prstGeom prst="rect">
            <a:avLst/>
          </a:prstGeom>
        </p:spPr>
      </p:pic>
      <p:pic>
        <p:nvPicPr>
          <p:cNvPr id="10" name="Picture 6" descr="http://cs.lmu.edu/~ray/images/gcdast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016" y="1266427"/>
            <a:ext cx="4393520" cy="305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ulti-passcompil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9" y="2205651"/>
            <a:ext cx="4074644" cy="41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2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2 - </a:t>
            </a:r>
            <a:r>
              <a:rPr lang="pt-PT" dirty="0" err="1"/>
              <a:t>Compilers</a:t>
            </a: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200" dirty="0"/>
              <a:t>Scanner</a:t>
            </a:r>
          </a:p>
          <a:p>
            <a:pPr lvl="1"/>
            <a:r>
              <a:rPr lang="pt-PT" sz="2000" dirty="0"/>
              <a:t>Regular </a:t>
            </a:r>
            <a:r>
              <a:rPr lang="pt-PT" sz="2000" dirty="0" err="1"/>
              <a:t>Expressions</a:t>
            </a:r>
            <a:endParaRPr lang="pt-PT" sz="2000" dirty="0"/>
          </a:p>
          <a:p>
            <a:pPr lvl="1"/>
            <a:r>
              <a:rPr lang="pt-PT" sz="2000" dirty="0"/>
              <a:t>FSA </a:t>
            </a:r>
          </a:p>
          <a:p>
            <a:pPr lvl="2"/>
            <a:r>
              <a:rPr lang="pt-PT" sz="1800" dirty="0" err="1"/>
              <a:t>Finite</a:t>
            </a:r>
            <a:r>
              <a:rPr lang="pt-PT" sz="1800" dirty="0"/>
              <a:t> </a:t>
            </a:r>
            <a:r>
              <a:rPr lang="pt-PT" sz="1800" dirty="0" err="1"/>
              <a:t>State</a:t>
            </a:r>
            <a:r>
              <a:rPr lang="pt-PT" sz="1800" dirty="0"/>
              <a:t> Autómata</a:t>
            </a:r>
          </a:p>
          <a:p>
            <a:pPr lvl="1"/>
            <a:r>
              <a:rPr lang="pt-PT" sz="2000" dirty="0" smtClean="0"/>
              <a:t>Generates </a:t>
            </a:r>
            <a:r>
              <a:rPr lang="pt-PT" sz="2000" dirty="0"/>
              <a:t>Tokens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2/2a/CPT-FSM-abcd.svg/326px-CPT-FSM-abc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156" y="1104900"/>
            <a:ext cx="4186553" cy="344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00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2 - </a:t>
            </a:r>
            <a:r>
              <a:rPr lang="pt-PT" dirty="0" err="1"/>
              <a:t>Compilers</a:t>
            </a: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200" dirty="0" err="1"/>
              <a:t>Parser</a:t>
            </a:r>
            <a:endParaRPr lang="pt-PT" sz="2200" dirty="0"/>
          </a:p>
          <a:p>
            <a:pPr lvl="1"/>
            <a:r>
              <a:rPr lang="en-US" sz="2000" dirty="0" smtClean="0"/>
              <a:t>LALR(1) </a:t>
            </a:r>
            <a:endParaRPr lang="en-US" sz="2000" dirty="0"/>
          </a:p>
          <a:p>
            <a:pPr lvl="2"/>
            <a:r>
              <a:rPr lang="en-US" sz="1800" dirty="0"/>
              <a:t>Look-Ahead token, Left-to-Right - rightmost derivation</a:t>
            </a:r>
            <a:endParaRPr lang="pt-PT" sz="1800" dirty="0"/>
          </a:p>
          <a:p>
            <a:pPr lvl="1"/>
            <a:r>
              <a:rPr lang="pt-PT" sz="2000" dirty="0" smtClean="0"/>
              <a:t>Generates </a:t>
            </a:r>
            <a:r>
              <a:rPr lang="pt-PT" sz="2000" dirty="0"/>
              <a:t>AST (Abstract Sintax Tree)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.stack.imgur.com/Kjis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8" y="3483802"/>
            <a:ext cx="7692879" cy="224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7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3</a:t>
            </a:r>
            <a:r>
              <a:rPr lang="pt-PT" dirty="0" smtClean="0"/>
              <a:t> </a:t>
            </a:r>
            <a:r>
              <a:rPr lang="pt-PT" dirty="0"/>
              <a:t>- </a:t>
            </a:r>
            <a:r>
              <a:rPr lang="pt-PT" dirty="0" smtClean="0"/>
              <a:t>Code </a:t>
            </a:r>
            <a:r>
              <a:rPr lang="pt-PT" dirty="0"/>
              <a:t>Generation Tools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200" dirty="0" smtClean="0"/>
              <a:t>GPlex </a:t>
            </a:r>
            <a:r>
              <a:rPr lang="pt-PT" sz="2200" dirty="0"/>
              <a:t>- Gardens Point LEX </a:t>
            </a:r>
            <a:endParaRPr lang="pt-PT" sz="2200" dirty="0" smtClean="0"/>
          </a:p>
          <a:p>
            <a:pPr lvl="1"/>
            <a:r>
              <a:rPr lang="pt-PT" sz="2000" dirty="0" smtClean="0"/>
              <a:t>Generates a Scanner in C#</a:t>
            </a:r>
          </a:p>
          <a:p>
            <a:pPr lvl="1"/>
            <a:r>
              <a:rPr lang="pt-PT" sz="2000" dirty="0" smtClean="0"/>
              <a:t>Uses </a:t>
            </a:r>
            <a:r>
              <a:rPr lang="pt-PT" sz="2000" dirty="0"/>
              <a:t>Lex speciﬁcation</a:t>
            </a:r>
            <a:endParaRPr lang="pt-PT" sz="2000" dirty="0" smtClean="0"/>
          </a:p>
          <a:p>
            <a:pPr lvl="1"/>
            <a:r>
              <a:rPr lang="pt-PT" sz="2000" dirty="0"/>
              <a:t>Deterministic Finite Automaton (DFA) </a:t>
            </a:r>
            <a:endParaRPr lang="pt-PT" sz="20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70706" y="3147485"/>
            <a:ext cx="6448508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000" b="1" dirty="0" smtClean="0"/>
              <a:t>Ident</a:t>
            </a:r>
            <a:r>
              <a:rPr lang="pt-PT" sz="2000" b="1" dirty="0" smtClean="0"/>
              <a:t>	</a:t>
            </a:r>
            <a:r>
              <a:rPr lang="pl-PL" sz="2000" b="1" dirty="0" smtClean="0"/>
              <a:t>[</a:t>
            </a:r>
            <a:r>
              <a:rPr lang="pl-PL" sz="2000" b="1" dirty="0"/>
              <a:t>a-zA-Z_][a-zA-Z0-9_]*</a:t>
            </a:r>
          </a:p>
          <a:p>
            <a:r>
              <a:rPr lang="pl-PL" sz="2000" b="1" dirty="0" smtClean="0"/>
              <a:t>Num</a:t>
            </a:r>
            <a:r>
              <a:rPr lang="pt-PT" sz="2000" b="1" dirty="0" smtClean="0"/>
              <a:t>	</a:t>
            </a:r>
            <a:r>
              <a:rPr lang="pl-PL" sz="2000" b="1" dirty="0" smtClean="0"/>
              <a:t>[0-9</a:t>
            </a:r>
            <a:r>
              <a:rPr lang="pl-PL" sz="2000" b="1" dirty="0"/>
              <a:t>]+</a:t>
            </a:r>
          </a:p>
          <a:p>
            <a:r>
              <a:rPr lang="pl-PL" sz="2000" b="1" dirty="0" smtClean="0"/>
              <a:t>Real</a:t>
            </a:r>
            <a:r>
              <a:rPr lang="pt-PT" sz="2000" b="1" dirty="0" smtClean="0"/>
              <a:t>	</a:t>
            </a:r>
            <a:r>
              <a:rPr lang="pl-PL" sz="2000" b="1" dirty="0" smtClean="0"/>
              <a:t>([</a:t>
            </a:r>
            <a:r>
              <a:rPr lang="pl-PL" sz="2000" b="1" dirty="0"/>
              <a:t>0-9]+"."[0-9]*)|([0-9]*"."[0-9</a:t>
            </a:r>
            <a:r>
              <a:rPr lang="pl-PL" sz="2000" b="1" dirty="0" smtClean="0"/>
              <a:t>]+)</a:t>
            </a:r>
            <a:r>
              <a:rPr lang="pt-PT" sz="2000" b="1" dirty="0" smtClean="0"/>
              <a:t> </a:t>
            </a:r>
          </a:p>
          <a:p>
            <a:endParaRPr lang="pt-PT" sz="2000" b="1" dirty="0" smtClean="0"/>
          </a:p>
          <a:p>
            <a:r>
              <a:rPr lang="pt-PT" sz="2000" b="1" dirty="0" smtClean="0"/>
              <a:t>Number 	{Num</a:t>
            </a:r>
            <a:r>
              <a:rPr lang="pt-PT" sz="2000" b="1" dirty="0"/>
              <a:t>}|{Real</a:t>
            </a:r>
            <a:r>
              <a:rPr lang="pt-PT" sz="2000" b="1" dirty="0" smtClean="0"/>
              <a:t>}</a:t>
            </a:r>
          </a:p>
          <a:p>
            <a:endParaRPr lang="pt-PT" sz="2000" b="1" dirty="0"/>
          </a:p>
          <a:p>
            <a:r>
              <a:rPr lang="en-GB" sz="2000" b="1" dirty="0"/>
              <a:t>{Number</a:t>
            </a:r>
            <a:r>
              <a:rPr lang="en-GB" sz="2000" b="1" dirty="0" smtClean="0"/>
              <a:t>}</a:t>
            </a:r>
            <a:r>
              <a:rPr lang="en-GB" sz="2000" b="1" dirty="0"/>
              <a:t>	{ return (int)Tokens.bsNumber; }</a:t>
            </a:r>
          </a:p>
          <a:p>
            <a:r>
              <a:rPr lang="en-GB" sz="2000" b="1" dirty="0"/>
              <a:t>{Ident</a:t>
            </a:r>
            <a:r>
              <a:rPr lang="en-GB" sz="2000" b="1" dirty="0" smtClean="0"/>
              <a:t>}</a:t>
            </a:r>
            <a:r>
              <a:rPr lang="en-GB" sz="2000" b="1" dirty="0"/>
              <a:t>	{ return (int)Tokens.bsIdent; }</a:t>
            </a:r>
          </a:p>
        </p:txBody>
      </p:sp>
    </p:spTree>
    <p:extLst>
      <p:ext uri="{BB962C8B-B14F-4D97-AF65-F5344CB8AC3E}">
        <p14:creationId xmlns:p14="http://schemas.microsoft.com/office/powerpoint/2010/main" val="18878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 - Template">
  <a:themeElements>
    <a:clrScheme name="Sky Colours">
      <a:dk1>
        <a:srgbClr val="000000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000099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 - Template</Template>
  <TotalTime>957</TotalTime>
  <Words>408</Words>
  <Application>Microsoft Office PowerPoint</Application>
  <PresentationFormat>Custom</PresentationFormat>
  <Paragraphs>198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Calibri</vt:lpstr>
      <vt:lpstr>Lucida Grande</vt:lpstr>
      <vt:lpstr>Sky Text</vt:lpstr>
      <vt:lpstr>Sky Text Medium</vt:lpstr>
      <vt:lpstr>Sky - Template</vt:lpstr>
      <vt:lpstr>ISEL – DEETC Dissertation / Project </vt:lpstr>
      <vt:lpstr>Index </vt:lpstr>
      <vt:lpstr>1 - Introduction </vt:lpstr>
      <vt:lpstr>1 – Introduction </vt:lpstr>
      <vt:lpstr>1 - Introduction </vt:lpstr>
      <vt:lpstr>2 - Compilers  </vt:lpstr>
      <vt:lpstr>2 - Compilers  </vt:lpstr>
      <vt:lpstr>2 - Compilers  </vt:lpstr>
      <vt:lpstr>3 - Code Generation Tools   </vt:lpstr>
      <vt:lpstr>3 - Code Generation Tools   </vt:lpstr>
      <vt:lpstr>4-Debugger  </vt:lpstr>
      <vt:lpstr>5-Deploy  </vt:lpstr>
      <vt:lpstr>6-Remote  </vt:lpstr>
      <vt:lpstr>7-Integração Visual Studio </vt:lpstr>
      <vt:lpstr>7-Integração Visual Studio </vt:lpstr>
      <vt:lpstr>7-Integração Visual Studio </vt:lpstr>
      <vt:lpstr>7-Integração Visual Studio </vt:lpstr>
      <vt:lpstr>7-Integração Visual Studio </vt:lpstr>
      <vt:lpstr>7-Integração Visual Studio  </vt:lpstr>
      <vt:lpstr>8-Conclusion  </vt:lpstr>
      <vt:lpstr>Questions?     Thanks!</vt:lpstr>
    </vt:vector>
  </TitlesOfParts>
  <Company>British Sky Broadcasting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António Vieira</dc:creator>
  <cp:lastModifiedBy>Fernandes, Celso (Developer)</cp:lastModifiedBy>
  <cp:revision>76</cp:revision>
  <cp:lastPrinted>2013-01-11T11:49:20Z</cp:lastPrinted>
  <dcterms:created xsi:type="dcterms:W3CDTF">2013-11-08T14:21:25Z</dcterms:created>
  <dcterms:modified xsi:type="dcterms:W3CDTF">2017-02-02T22:16:20Z</dcterms:modified>
</cp:coreProperties>
</file>