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491" r:id="rId3"/>
    <p:sldId id="485" r:id="rId4"/>
    <p:sldId id="486" r:id="rId5"/>
    <p:sldId id="487" r:id="rId6"/>
    <p:sldId id="488" r:id="rId7"/>
    <p:sldId id="489" r:id="rId8"/>
    <p:sldId id="490" r:id="rId9"/>
    <p:sldId id="437" r:id="rId10"/>
    <p:sldId id="438" r:id="rId11"/>
    <p:sldId id="440" r:id="rId12"/>
    <p:sldId id="441" r:id="rId13"/>
    <p:sldId id="442" r:id="rId14"/>
    <p:sldId id="443" r:id="rId15"/>
    <p:sldId id="439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65" r:id="rId38"/>
    <p:sldId id="466" r:id="rId39"/>
    <p:sldId id="467" r:id="rId40"/>
    <p:sldId id="468" r:id="rId41"/>
    <p:sldId id="469" r:id="rId42"/>
    <p:sldId id="470" r:id="rId43"/>
    <p:sldId id="471" r:id="rId44"/>
    <p:sldId id="472" r:id="rId45"/>
    <p:sldId id="473" r:id="rId46"/>
    <p:sldId id="474" r:id="rId47"/>
    <p:sldId id="475" r:id="rId48"/>
    <p:sldId id="476" r:id="rId49"/>
    <p:sldId id="477" r:id="rId50"/>
    <p:sldId id="478" r:id="rId51"/>
    <p:sldId id="479" r:id="rId52"/>
    <p:sldId id="480" r:id="rId53"/>
    <p:sldId id="481" r:id="rId54"/>
    <p:sldId id="482" r:id="rId55"/>
    <p:sldId id="483" r:id="rId56"/>
    <p:sldId id="484" r:id="rId57"/>
  </p:sldIdLst>
  <p:sldSz cx="9144000" cy="6858000" type="screen4x3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65" autoAdjust="0"/>
    <p:restoredTop sz="87793" autoAdjust="0"/>
  </p:normalViewPr>
  <p:slideViewPr>
    <p:cSldViewPr snapToGrid="0" snapToObjects="1">
      <p:cViewPr varScale="1">
        <p:scale>
          <a:sx n="140" d="100"/>
          <a:sy n="140" d="100"/>
        </p:scale>
        <p:origin x="223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mingl\Google%20Drive\1Teaching\0F17-CS135\grade_bak\16_Nov_12_27_Grades-CS_135.1002_Computer_Science_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[16_Nov_12_27_Grades-CS_135.1002_Computer_Science_I.xlsx]Sheet2!PivotTable1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CS135 - Midterm[1]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Sheet2!$A$4:$A$14</c:f>
              <c:strCache>
                <c:ptCount val="10"/>
                <c:pt idx="0">
                  <c:v>&lt;10</c:v>
                </c:pt>
                <c:pt idx="1">
                  <c:v>10-20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80-90</c:v>
                </c:pt>
                <c:pt idx="9">
                  <c:v>90-100</c:v>
                </c:pt>
              </c:strCache>
            </c:strRef>
          </c:cat>
          <c:val>
            <c:numRef>
              <c:f>Sheet2!$B$4:$B$14</c:f>
              <c:numCache>
                <c:formatCode>General</c:formatCode>
                <c:ptCount val="10"/>
                <c:pt idx="0">
                  <c:v>11</c:v>
                </c:pt>
                <c:pt idx="1">
                  <c:v>1</c:v>
                </c:pt>
                <c:pt idx="2">
                  <c:v>5</c:v>
                </c:pt>
                <c:pt idx="3">
                  <c:v>7</c:v>
                </c:pt>
                <c:pt idx="4">
                  <c:v>12</c:v>
                </c:pt>
                <c:pt idx="5">
                  <c:v>13</c:v>
                </c:pt>
                <c:pt idx="6">
                  <c:v>12</c:v>
                </c:pt>
                <c:pt idx="7">
                  <c:v>21</c:v>
                </c:pt>
                <c:pt idx="8">
                  <c:v>40</c:v>
                </c:pt>
                <c:pt idx="9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A7-4108-AD1B-F458C45BB7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1691106815"/>
        <c:axId val="1691110143"/>
      </c:barChart>
      <c:catAx>
        <c:axId val="169110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1110143"/>
        <c:crosses val="autoZero"/>
        <c:auto val="1"/>
        <c:lblAlgn val="ctr"/>
        <c:lblOffset val="100"/>
        <c:noMultiLvlLbl val="0"/>
      </c:catAx>
      <c:valAx>
        <c:axId val="1691110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1106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CA1CA90D-EC3E-604B-A6FA-521DE195B893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51B12DD7-91DD-A842-803C-29F24802D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26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2190B57D-E960-F042-A420-50ECD5D84EF5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2188BD8B-BBF6-694A-9D73-8D1BCE887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389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8BD8B-BBF6-694A-9D73-8D1BCE88760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1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534-AA30-AF48-94CD-827253F48CBB}" type="datetime1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0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EADD-ADA9-9C4B-B5F7-8E3A3051F77C}" type="datetime1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5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1294-6285-9A4A-8A9F-0FA2A8491223}" type="datetime1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6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7ADA-C8B8-8C47-B606-D00CC9612482}" type="datetime1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8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CF41-A900-8644-9094-0E6F3802C9BE}" type="datetime1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3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555E-ACEA-9D48-9A53-44D45FF32E1D}" type="datetime1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E6FD-2FC9-BC44-80B5-C7D66DDF51E4}" type="datetime1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0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4FD2-6251-A344-95E0-AD145F49F431}" type="datetime1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2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04F-0FF4-DE49-A1C4-A7C3C6F4ECDB}" type="datetime1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D825-BAA6-964F-A7E8-56B65DF9D7A7}" type="datetime1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9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C74A-6944-F846-B73D-576EBEC360D3}" type="datetime1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4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ED4686FF-D9B6-E74A-A860-967661BC1B47}" type="datetime1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CS 135 - Lecture [11][0]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800" b="0" i="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[11][1]</a:t>
            </a:r>
            <a:br>
              <a:rPr lang="en-US" dirty="0" smtClean="0"/>
            </a:b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Siming Liu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9851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Concatenating two Strings</a:t>
            </a:r>
            <a:endParaRPr lang="en-US" dirty="0"/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72"/>
              </a:spcBef>
            </a:pPr>
            <a:r>
              <a:rPr lang="en-US" dirty="0" smtClean="0"/>
              <a:t>Problem:</a:t>
            </a:r>
          </a:p>
          <a:p>
            <a:pPr lvl="1">
              <a:spcBef>
                <a:spcPts val="1872"/>
              </a:spcBef>
            </a:pPr>
            <a:r>
              <a:rPr lang="en-US" dirty="0" smtClean="0"/>
              <a:t>Copy a string at the end of another string (concatenate strings)</a:t>
            </a:r>
          </a:p>
          <a:p>
            <a:pPr>
              <a:spcBef>
                <a:spcPts val="1872"/>
              </a:spcBef>
            </a:pPr>
            <a:r>
              <a:rPr lang="en-US" dirty="0" smtClean="0"/>
              <a:t>Two-step algorithm:</a:t>
            </a:r>
          </a:p>
          <a:p>
            <a:pPr lvl="1">
              <a:spcBef>
                <a:spcPts val="1872"/>
              </a:spcBef>
            </a:pPr>
            <a:r>
              <a:rPr lang="en-US" dirty="0" smtClean="0"/>
              <a:t>Step 1: Locate the </a:t>
            </a:r>
            <a:r>
              <a:rPr lang="en-US" dirty="0" smtClean="0">
                <a:latin typeface="Courier New"/>
                <a:cs typeface="Courier New"/>
              </a:rPr>
              <a:t>null</a:t>
            </a:r>
            <a:r>
              <a:rPr lang="en-US" dirty="0" smtClean="0"/>
              <a:t> character at the end of the string </a:t>
            </a:r>
            <a:r>
              <a:rPr lang="en-US" dirty="0" smtClean="0">
                <a:latin typeface="Courier New"/>
                <a:cs typeface="Courier New"/>
              </a:rPr>
              <a:t>s1 </a:t>
            </a:r>
            <a:r>
              <a:rPr lang="en-US" dirty="0" smtClean="0"/>
              <a:t>and make </a:t>
            </a:r>
            <a:r>
              <a:rPr lang="en-US" dirty="0" smtClean="0">
                <a:latin typeface="Courier New"/>
                <a:cs typeface="Courier New"/>
              </a:rPr>
              <a:t>p</a:t>
            </a:r>
            <a:r>
              <a:rPr lang="en-US" dirty="0" smtClean="0"/>
              <a:t> point to it.</a:t>
            </a:r>
          </a:p>
          <a:p>
            <a:pPr lvl="1">
              <a:spcBef>
                <a:spcPts val="1872"/>
              </a:spcBef>
            </a:pPr>
            <a:r>
              <a:rPr lang="en-US" dirty="0" smtClean="0"/>
              <a:t>Step 2: Copy characters one by one from </a:t>
            </a:r>
            <a:r>
              <a:rPr lang="en-US" dirty="0" smtClean="0">
                <a:latin typeface="Courier New"/>
                <a:cs typeface="Courier New"/>
              </a:rPr>
              <a:t>s2</a:t>
            </a:r>
            <a:r>
              <a:rPr lang="en-US" dirty="0" smtClean="0"/>
              <a:t> to where </a:t>
            </a:r>
            <a:r>
              <a:rPr lang="en-US" dirty="0" smtClean="0">
                <a:latin typeface="Courier New"/>
                <a:cs typeface="Courier New"/>
              </a:rPr>
              <a:t>p</a:t>
            </a:r>
            <a:r>
              <a:rPr lang="en-US" dirty="0" smtClean="0"/>
              <a:t> is pointing.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8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two </a:t>
            </a:r>
            <a:r>
              <a:rPr lang="en-US" dirty="0" smtClean="0"/>
              <a:t>Strings – Step 1</a:t>
            </a:r>
            <a:endParaRPr lang="en-US" dirty="0"/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p</a:t>
            </a:r>
            <a:r>
              <a:rPr lang="en-US" dirty="0" smtClean="0"/>
              <a:t> initially points to the first character in the s1 string: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42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171" y="4323198"/>
            <a:ext cx="5022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34966" y="2775273"/>
            <a:ext cx="6564445" cy="246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200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strcat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2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s1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b="1" dirty="0" err="1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s2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sz="22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{</a:t>
            </a:r>
            <a:endParaRPr lang="en-US" sz="22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sz="2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sz="2200" b="1" dirty="0" smtClean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2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 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s1</a:t>
            </a:r>
            <a:r>
              <a:rPr lang="en-US" sz="22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2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…</a:t>
            </a:r>
            <a:endParaRPr lang="en-US" sz="22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endParaRPr lang="en-US" sz="22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sz="2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sz="2200" b="1" dirty="0" smtClean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sz="2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s1</a:t>
            </a:r>
            <a:r>
              <a:rPr lang="en-US" sz="22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2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sz="22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2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two </a:t>
            </a:r>
            <a:r>
              <a:rPr lang="en-US" dirty="0" smtClean="0"/>
              <a:t>Strings – Step 1</a:t>
            </a:r>
            <a:endParaRPr lang="en-US" dirty="0"/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while statement locate the </a:t>
            </a:r>
            <a:r>
              <a:rPr lang="en-US" dirty="0" smtClean="0">
                <a:latin typeface="Courier New"/>
                <a:cs typeface="Courier New"/>
              </a:rPr>
              <a:t>null</a:t>
            </a:r>
            <a:r>
              <a:rPr lang="en-US" dirty="0" smtClean="0"/>
              <a:t> character at the end of </a:t>
            </a:r>
            <a:r>
              <a:rPr lang="en-US" dirty="0" smtClean="0">
                <a:latin typeface="Courier New"/>
                <a:cs typeface="Courier New"/>
              </a:rPr>
              <a:t>s1</a:t>
            </a:r>
            <a:r>
              <a:rPr lang="en-US" dirty="0" smtClean="0"/>
              <a:t> and make </a:t>
            </a:r>
            <a:r>
              <a:rPr lang="en-US" dirty="0" smtClean="0">
                <a:latin typeface="Courier New"/>
                <a:cs typeface="Courier New"/>
              </a:rPr>
              <a:t>p</a:t>
            </a:r>
            <a:r>
              <a:rPr lang="en-US" dirty="0" smtClean="0"/>
              <a:t> point to it:</a:t>
            </a:r>
          </a:p>
          <a:p>
            <a:endParaRPr lang="en-US" dirty="0"/>
          </a:p>
        </p:txBody>
      </p:sp>
      <p:pic>
        <p:nvPicPr>
          <p:cNvPr id="952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221" y="4136642"/>
            <a:ext cx="4249738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57200" y="3002783"/>
            <a:ext cx="7003321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000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strcat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0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s1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b="1" dirty="0" err="1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s2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sz="20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{</a:t>
            </a:r>
            <a:endParaRPr lang="en-US" sz="20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sz="2000" b="1" dirty="0" smtClean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 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s1</a:t>
            </a:r>
            <a:r>
              <a:rPr lang="en-US" sz="20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0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endParaRPr lang="en-US" sz="22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sz="2200" b="1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sz="2400" b="1" dirty="0" smtClean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while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(*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!=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'\0'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  p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</a:t>
            </a:r>
            <a:r>
              <a:rPr lang="en-US" sz="24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…</a:t>
            </a:r>
            <a:endParaRPr lang="en-US" sz="20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sz="20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s1</a:t>
            </a:r>
            <a:r>
              <a:rPr lang="en-US" sz="20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0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sz="20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1260597" y="4277052"/>
            <a:ext cx="3512624" cy="7937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two </a:t>
            </a:r>
            <a:r>
              <a:rPr lang="en-US" dirty="0" smtClean="0"/>
              <a:t>Strings – Step 2</a:t>
            </a:r>
            <a:endParaRPr lang="en-US" dirty="0"/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>
          <a:xfrm>
            <a:off x="457200" y="1390143"/>
            <a:ext cx="8229600" cy="4525963"/>
          </a:xfrm>
        </p:spPr>
        <p:txBody>
          <a:bodyPr/>
          <a:lstStyle/>
          <a:p>
            <a:r>
              <a:rPr lang="en-US" dirty="0" smtClean="0"/>
              <a:t>Copy one character from where </a:t>
            </a:r>
            <a:r>
              <a:rPr lang="en-US" dirty="0" smtClean="0">
                <a:latin typeface="Courier New"/>
                <a:cs typeface="Courier New"/>
              </a:rPr>
              <a:t>s2</a:t>
            </a:r>
            <a:r>
              <a:rPr lang="en-US" dirty="0" smtClean="0"/>
              <a:t> points to where </a:t>
            </a:r>
            <a:r>
              <a:rPr lang="en-US" dirty="0" smtClean="0">
                <a:latin typeface="Courier New"/>
                <a:cs typeface="Courier New"/>
              </a:rPr>
              <a:t>p</a:t>
            </a:r>
            <a:r>
              <a:rPr lang="en-US" dirty="0" smtClean="0"/>
              <a:t> points, increments both </a:t>
            </a:r>
            <a:r>
              <a:rPr lang="en-US" dirty="0" smtClean="0">
                <a:latin typeface="Courier New"/>
                <a:cs typeface="Courier New"/>
              </a:rPr>
              <a:t>p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s2</a:t>
            </a:r>
            <a:r>
              <a:rPr lang="en-US" dirty="0" smtClean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139712" y="2364462"/>
            <a:ext cx="700332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000" dirty="0" err="1" smtClean="0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strcat</a:t>
            </a:r>
            <a:r>
              <a:rPr lang="en-US" sz="2000" dirty="0" smtClean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000" b="1" dirty="0" smtClean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s1</a:t>
            </a:r>
            <a:r>
              <a:rPr lang="en-US" sz="2000" dirty="0" smtClean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b="1" dirty="0" err="1" smtClean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b="1" dirty="0" smtClean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s2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sz="20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{</a:t>
            </a:r>
            <a:endParaRPr lang="en-US" sz="20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sz="2000" b="1" dirty="0" smtClean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 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s1</a:t>
            </a:r>
            <a:r>
              <a:rPr lang="en-US" sz="20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0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sz="2000" b="1" dirty="0" smtClean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while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(*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 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!=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'\0'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endParaRPr lang="en-US" sz="20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  p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</a:t>
            </a:r>
            <a:r>
              <a:rPr lang="en-US" sz="20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sz="24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(*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s2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!=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'\0'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{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 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s2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  p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  s2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sz="24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22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…</a:t>
            </a:r>
            <a:endParaRPr lang="en-US" sz="20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sz="20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s1</a:t>
            </a:r>
            <a:r>
              <a:rPr lang="en-US" sz="20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0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sz="20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933" y="3127258"/>
            <a:ext cx="4140200" cy="165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735" y="4952167"/>
            <a:ext cx="2336800" cy="1651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95628" y="2364462"/>
            <a:ext cx="24857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strings after the first loop iteration: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65693" y="3952758"/>
            <a:ext cx="4341438" cy="18249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8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two </a:t>
            </a:r>
            <a:r>
              <a:rPr lang="en-US" dirty="0" smtClean="0"/>
              <a:t>Strings – Step 2</a:t>
            </a:r>
            <a:endParaRPr lang="en-US" dirty="0"/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loop terminates when </a:t>
            </a:r>
            <a:r>
              <a:rPr lang="en-US" dirty="0" smtClean="0">
                <a:latin typeface="Courier New"/>
                <a:cs typeface="Courier New"/>
              </a:rPr>
              <a:t>s2</a:t>
            </a:r>
            <a:r>
              <a:rPr lang="en-US" dirty="0" smtClean="0"/>
              <a:t> points to the </a:t>
            </a:r>
            <a:r>
              <a:rPr lang="en-US" dirty="0" smtClean="0">
                <a:latin typeface="Courier New"/>
                <a:cs typeface="Courier New"/>
              </a:rPr>
              <a:t>null</a:t>
            </a:r>
            <a:r>
              <a:rPr lang="en-US" dirty="0" smtClean="0"/>
              <a:t> character: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After putting a </a:t>
            </a:r>
            <a:r>
              <a:rPr lang="en-US" dirty="0" smtClean="0">
                <a:latin typeface="Courier New"/>
                <a:cs typeface="Courier New"/>
              </a:rPr>
              <a:t>null</a:t>
            </a:r>
            <a:r>
              <a:rPr lang="en-US" dirty="0" smtClean="0"/>
              <a:t> character where </a:t>
            </a:r>
            <a:r>
              <a:rPr lang="en-US" dirty="0" smtClean="0">
                <a:latin typeface="Courier New"/>
                <a:cs typeface="Courier New"/>
              </a:rPr>
              <a:t>p</a:t>
            </a:r>
            <a:r>
              <a:rPr lang="en-US" dirty="0" smtClean="0"/>
              <a:t> is pointing, </a:t>
            </a:r>
            <a:r>
              <a:rPr lang="en-US" dirty="0" err="1" smtClean="0">
                <a:latin typeface="Courier New"/>
                <a:cs typeface="Courier New"/>
              </a:rPr>
              <a:t>strcat</a:t>
            </a:r>
            <a:r>
              <a:rPr lang="en-US" dirty="0" smtClean="0"/>
              <a:t> returns.</a:t>
            </a:r>
            <a:endParaRPr lang="en-US" dirty="0"/>
          </a:p>
        </p:txBody>
      </p:sp>
      <p:pic>
        <p:nvPicPr>
          <p:cNvPr id="9728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2582863"/>
            <a:ext cx="6688137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two Strings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strcat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s1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dirty="0" err="1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s2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{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s1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!=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'\0'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  p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s2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!=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'\0'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{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 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s2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  p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  s2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}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'\0'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s1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}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9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two Strings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Condensed version of </a:t>
            </a:r>
            <a:r>
              <a:rPr lang="en-US" dirty="0" err="1" smtClean="0">
                <a:latin typeface="Courier New"/>
                <a:cs typeface="Courier New"/>
              </a:rPr>
              <a:t>strcat</a:t>
            </a:r>
            <a:r>
              <a:rPr lang="en-US" dirty="0" smtClean="0"/>
              <a:t>:</a:t>
            </a:r>
          </a:p>
          <a:p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strcat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s1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dirty="0" err="1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s2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{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s1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  p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s2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++)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  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s1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}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Copying a String</a:t>
            </a:r>
            <a:endParaRPr lang="en-US"/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heart of the streamlined </a:t>
            </a:r>
            <a:r>
              <a:rPr lang="en-US" dirty="0" err="1" smtClean="0">
                <a:latin typeface="Courier New"/>
                <a:cs typeface="Courier New"/>
              </a:rPr>
              <a:t>strcat</a:t>
            </a:r>
            <a:r>
              <a:rPr lang="en-US" dirty="0" smtClean="0"/>
              <a:t> function is the “string copy” idiom:</a:t>
            </a:r>
          </a:p>
          <a:p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s2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++)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r>
              <a:rPr lang="en-US" dirty="0" smtClean="0"/>
              <a:t>Ignoring the two ++ operators, the expression inside the parentheses is an assignment:</a:t>
            </a:r>
          </a:p>
          <a:p>
            <a:r>
              <a:rPr lang="en-US" dirty="0" smtClean="0">
                <a:latin typeface="Courier New"/>
                <a:cs typeface="Courier New"/>
              </a:rPr>
              <a:t>	*p = *s2</a:t>
            </a:r>
          </a:p>
          <a:p>
            <a:r>
              <a:rPr lang="en-US" dirty="0" smtClean="0"/>
              <a:t>After the assignment, </a:t>
            </a:r>
            <a:r>
              <a:rPr lang="en-US" dirty="0" smtClean="0">
                <a:latin typeface="Courier New"/>
                <a:cs typeface="Courier New"/>
              </a:rPr>
              <a:t>p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s2</a:t>
            </a:r>
            <a:r>
              <a:rPr lang="en-US" dirty="0" smtClean="0"/>
              <a:t> are incremented.</a:t>
            </a:r>
          </a:p>
          <a:p>
            <a:r>
              <a:rPr lang="en-US" dirty="0" smtClean="0"/>
              <a:t>Repeatedly evaluating this expression copies characters from where </a:t>
            </a:r>
            <a:r>
              <a:rPr lang="en-US" dirty="0" smtClean="0">
                <a:latin typeface="Courier New"/>
                <a:cs typeface="Courier New"/>
              </a:rPr>
              <a:t>s2</a:t>
            </a:r>
            <a:r>
              <a:rPr lang="en-US" dirty="0" smtClean="0"/>
              <a:t> points to where </a:t>
            </a:r>
            <a:r>
              <a:rPr lang="en-US" dirty="0" smtClean="0">
                <a:latin typeface="Courier New"/>
                <a:cs typeface="Courier New"/>
              </a:rPr>
              <a:t>p</a:t>
            </a:r>
            <a:r>
              <a:rPr lang="en-US" dirty="0" smtClean="0"/>
              <a:t> points.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8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Copying a String</a:t>
            </a:r>
            <a:endParaRPr lang="en-US"/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what causes the loop to terminate?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while</a:t>
            </a:r>
            <a:r>
              <a:rPr lang="en-US" dirty="0" smtClean="0"/>
              <a:t> statement tests the character that was copied by the assignment </a:t>
            </a:r>
            <a:r>
              <a:rPr lang="en-US" dirty="0" smtClean="0">
                <a:latin typeface="Courier New"/>
                <a:cs typeface="Courier New"/>
              </a:rPr>
              <a:t>*p = *s2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 characters except the </a:t>
            </a:r>
            <a:r>
              <a:rPr lang="en-US" dirty="0" smtClean="0">
                <a:latin typeface="Courier New"/>
                <a:cs typeface="Courier New"/>
              </a:rPr>
              <a:t>null</a:t>
            </a:r>
            <a:r>
              <a:rPr lang="en-US" dirty="0" smtClean="0"/>
              <a:t> character test true.</a:t>
            </a:r>
          </a:p>
          <a:p>
            <a:r>
              <a:rPr lang="en-US" dirty="0" smtClean="0"/>
              <a:t>The loop terminates after the assignment, so the </a:t>
            </a:r>
            <a:r>
              <a:rPr lang="en-US" dirty="0" smtClean="0">
                <a:latin typeface="Courier New"/>
                <a:cs typeface="Courier New"/>
              </a:rPr>
              <a:t>null</a:t>
            </a:r>
            <a:r>
              <a:rPr lang="en-US" dirty="0" smtClean="0"/>
              <a:t> character will be copied.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7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strings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5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34" y="5424985"/>
            <a:ext cx="8134065" cy="701178"/>
          </a:xfrm>
        </p:spPr>
        <p:txBody>
          <a:bodyPr/>
          <a:lstStyle/>
          <a:p>
            <a:r>
              <a:rPr lang="en-US" dirty="0" smtClean="0"/>
              <a:t>Low: 14, High: 98, </a:t>
            </a:r>
            <a:r>
              <a:rPr lang="en-US" dirty="0" err="1" smtClean="0"/>
              <a:t>Avg</a:t>
            </a:r>
            <a:r>
              <a:rPr lang="en-US" dirty="0" smtClean="0"/>
              <a:t>: 70.68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7430287"/>
              </p:ext>
            </p:extLst>
          </p:nvPr>
        </p:nvGraphicFramePr>
        <p:xfrm>
          <a:off x="552734" y="1417638"/>
          <a:ext cx="7663218" cy="360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2464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 of Strings</a:t>
            </a:r>
            <a:endParaRPr lang="en-US"/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Use a two-dimensional array of characters, with one string per row: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0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planets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2000" dirty="0" smtClean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][</a:t>
            </a:r>
            <a:r>
              <a:rPr lang="en-US" sz="2000" dirty="0" smtClean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8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{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Mercury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Venus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Earth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endParaRPr lang="en-US" sz="20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                 </a:t>
            </a:r>
            <a:r>
              <a:rPr lang="en-US" sz="2000" dirty="0" smtClean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Mars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Jupiter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Saturn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endParaRPr lang="en-US" sz="20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                 </a:t>
            </a:r>
            <a:r>
              <a:rPr lang="en-US" sz="2000" dirty="0" smtClean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 smtClean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Uranus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Neptune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Pluto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}</a:t>
            </a:r>
            <a:r>
              <a:rPr lang="en-US" sz="20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The number of rows in the array can be omitted, but we must specify the number of columns.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9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 of Strings</a:t>
            </a:r>
            <a:endParaRPr lang="en-US"/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Unfortunately, the </a:t>
            </a:r>
            <a:r>
              <a:rPr lang="en-US" dirty="0" smtClean="0">
                <a:latin typeface="Courier New"/>
                <a:cs typeface="Courier New"/>
              </a:rPr>
              <a:t>planets</a:t>
            </a:r>
            <a:r>
              <a:rPr lang="en-US" dirty="0" smtClean="0"/>
              <a:t> array contains a fair bit of wasted space (extra </a:t>
            </a:r>
            <a:r>
              <a:rPr lang="en-US" dirty="0" smtClean="0">
                <a:latin typeface="Courier New"/>
                <a:cs typeface="Courier New"/>
              </a:rPr>
              <a:t>null</a:t>
            </a:r>
            <a:r>
              <a:rPr lang="en-US" dirty="0" smtClean="0"/>
              <a:t> characters):</a:t>
            </a:r>
            <a:endParaRPr lang="en-US" dirty="0"/>
          </a:p>
        </p:txBody>
      </p:sp>
      <p:pic>
        <p:nvPicPr>
          <p:cNvPr id="10240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3" y="2547938"/>
            <a:ext cx="3297237" cy="367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1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 of Strings</a:t>
            </a:r>
            <a:endParaRPr lang="en-US"/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Most collections of strings will have a mixture of long strings and short strings.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What we need is a </a:t>
            </a:r>
            <a:r>
              <a:rPr lang="en-US" b="1" dirty="0" smtClean="0">
                <a:solidFill>
                  <a:srgbClr val="558ED5"/>
                </a:solidFill>
              </a:rPr>
              <a:t>ragged array</a:t>
            </a:r>
            <a:r>
              <a:rPr lang="en-US" dirty="0" smtClean="0"/>
              <a:t>, whose rows can have different lengths.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We can simulate a ragged array in C by creating an array whose elements are pointers to strings: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planets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{</a:t>
            </a:r>
            <a:r>
              <a:rPr lang="en-US" sz="2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Mercury</a:t>
            </a:r>
            <a:r>
              <a:rPr lang="en-US" sz="2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Venus</a:t>
            </a:r>
            <a:r>
              <a:rPr lang="en-US" sz="2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Earth</a:t>
            </a:r>
            <a:r>
              <a:rPr lang="en-US" sz="2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            </a:t>
            </a:r>
            <a:r>
              <a:rPr lang="en-US" sz="2400" dirty="0" smtClean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Mars</a:t>
            </a:r>
            <a:r>
              <a:rPr lang="en-US" sz="2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Jupiter</a:t>
            </a:r>
            <a:r>
              <a:rPr lang="en-US" sz="2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Saturn</a:t>
            </a:r>
            <a:r>
              <a:rPr lang="en-US" sz="2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        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Uranus</a:t>
            </a:r>
            <a:r>
              <a:rPr lang="en-US" sz="2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Neptune</a:t>
            </a:r>
            <a:r>
              <a:rPr lang="en-US" sz="2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Pluto</a:t>
            </a:r>
            <a:r>
              <a:rPr lang="en-US" sz="2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};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 of Strings</a:t>
            </a:r>
            <a:endParaRPr lang="en-US"/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how the new </a:t>
            </a:r>
            <a:r>
              <a:rPr lang="en-US" dirty="0" smtClean="0">
                <a:latin typeface="Courier New"/>
                <a:cs typeface="Courier New"/>
              </a:rPr>
              <a:t>planets</a:t>
            </a:r>
            <a:r>
              <a:rPr lang="en-US" dirty="0" smtClean="0"/>
              <a:t> is stored:</a:t>
            </a:r>
            <a:endParaRPr lang="en-US" dirty="0"/>
          </a:p>
        </p:txBody>
      </p:sp>
      <p:pic>
        <p:nvPicPr>
          <p:cNvPr id="1044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2530475"/>
            <a:ext cx="3479800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Elements in Arrays of Strings</a:t>
            </a:r>
            <a:endParaRPr lang="en-US" dirty="0"/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access one of the planet names, all we need do is subscript the </a:t>
            </a:r>
            <a:r>
              <a:rPr lang="en-US" dirty="0" smtClean="0">
                <a:latin typeface="Courier New"/>
                <a:cs typeface="Courier New"/>
              </a:rPr>
              <a:t>planets</a:t>
            </a:r>
            <a:r>
              <a:rPr lang="en-US" dirty="0" smtClean="0"/>
              <a:t> array.</a:t>
            </a:r>
          </a:p>
          <a:p>
            <a:pPr lvl="1"/>
            <a:r>
              <a:rPr lang="en-US" dirty="0" smtClean="0"/>
              <a:t>Same as accessing an element of a two-dimensional array.</a:t>
            </a:r>
          </a:p>
          <a:p>
            <a:r>
              <a:rPr lang="en-US" dirty="0" smtClean="0"/>
              <a:t>Searches the </a:t>
            </a:r>
            <a:r>
              <a:rPr lang="en-US" dirty="0" smtClean="0">
                <a:latin typeface="Courier New"/>
                <a:cs typeface="Courier New"/>
              </a:rPr>
              <a:t>planets</a:t>
            </a:r>
            <a:r>
              <a:rPr lang="en-US" dirty="0" smtClean="0"/>
              <a:t> array for strings beginning with the letter M:</a:t>
            </a:r>
          </a:p>
          <a:p>
            <a:r>
              <a:rPr lang="en-US" sz="22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22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9</a:t>
            </a:r>
            <a:r>
              <a:rPr lang="en-US" sz="22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++)</a:t>
            </a:r>
            <a:endParaRPr lang="en-US" sz="22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sz="22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planets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][</a:t>
            </a:r>
            <a:r>
              <a:rPr lang="en-US" sz="22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==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'M'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endParaRPr lang="en-US" sz="22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  </a:t>
            </a:r>
            <a:r>
              <a:rPr lang="en-US" sz="2200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printf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2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200" dirty="0">
                <a:solidFill>
                  <a:srgbClr val="227997"/>
                </a:solidFill>
                <a:latin typeface="Courier"/>
                <a:ea typeface="Courier"/>
                <a:cs typeface="Courier"/>
              </a:rPr>
              <a:t>%s</a:t>
            </a:r>
            <a:r>
              <a:rPr lang="en-US" sz="22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 begins with M</a:t>
            </a:r>
            <a:r>
              <a:rPr lang="en-US" sz="2200" dirty="0">
                <a:solidFill>
                  <a:srgbClr val="3669FC"/>
                </a:solidFill>
                <a:latin typeface="Courier"/>
                <a:ea typeface="Courier"/>
                <a:cs typeface="Courier"/>
              </a:rPr>
              <a:t>\n</a:t>
            </a:r>
            <a:r>
              <a:rPr lang="en-US" sz="22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planets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])</a:t>
            </a:r>
            <a:r>
              <a:rPr lang="en-US" sz="22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4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Command-line arguments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Command-Line Arguments</a:t>
            </a:r>
            <a:endParaRPr lang="en-US"/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run a program, we often need to supply it with information.</a:t>
            </a:r>
          </a:p>
          <a:p>
            <a:r>
              <a:rPr lang="en-US" dirty="0" smtClean="0"/>
              <a:t>This may include a file name or a switch that modifies the program’s behavior.</a:t>
            </a:r>
          </a:p>
          <a:p>
            <a:r>
              <a:rPr lang="en-US" dirty="0" smtClean="0"/>
              <a:t>Examples of the UNIX </a:t>
            </a:r>
            <a:r>
              <a:rPr lang="en-US" dirty="0" err="1" smtClean="0">
                <a:latin typeface="Courier New"/>
                <a:cs typeface="Courier New"/>
              </a:rPr>
              <a:t>ls</a:t>
            </a:r>
            <a:r>
              <a:rPr lang="en-US" dirty="0" smtClean="0"/>
              <a:t> command: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ls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ls</a:t>
            </a:r>
            <a:r>
              <a:rPr lang="en-US" dirty="0" smtClean="0">
                <a:latin typeface="Courier New"/>
                <a:cs typeface="Courier New"/>
              </a:rPr>
              <a:t> –l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ls</a:t>
            </a:r>
            <a:r>
              <a:rPr lang="en-US" dirty="0" smtClean="0">
                <a:latin typeface="Courier New"/>
                <a:cs typeface="Courier New"/>
              </a:rPr>
              <a:t> -l </a:t>
            </a:r>
            <a:r>
              <a:rPr lang="en-US" dirty="0" err="1" smtClean="0">
                <a:latin typeface="Courier New"/>
                <a:cs typeface="Courier New"/>
              </a:rPr>
              <a:t>remind.c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5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Command-Line Arguments</a:t>
            </a:r>
            <a:endParaRPr lang="en-US" dirty="0"/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Command-line information is available to all programs, not just operating system commands.</a:t>
            </a:r>
          </a:p>
          <a:p>
            <a:r>
              <a:rPr lang="en-US" dirty="0" smtClean="0"/>
              <a:t>To obtain access to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command-line arguments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main</a:t>
            </a:r>
            <a:r>
              <a:rPr lang="en-US" dirty="0" smtClean="0"/>
              <a:t> must have two parameters:</a:t>
            </a:r>
          </a:p>
          <a:p>
            <a:r>
              <a:rPr lang="en-US" b="1" dirty="0" err="1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400101"/>
                </a:solidFill>
                <a:latin typeface="Courier"/>
                <a:ea typeface="Courier"/>
                <a:cs typeface="Courier"/>
              </a:rPr>
              <a:t>main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b="1" dirty="0" err="1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argc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argv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[])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{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…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}</a:t>
            </a:r>
          </a:p>
          <a:p>
            <a:r>
              <a:rPr lang="en-US" dirty="0" smtClean="0"/>
              <a:t>Command-line arguments are called </a:t>
            </a:r>
            <a:r>
              <a:rPr lang="en-US" b="1" dirty="0" smtClean="0">
                <a:solidFill>
                  <a:srgbClr val="558ED5"/>
                </a:solidFill>
              </a:rPr>
              <a:t>program parameters</a:t>
            </a:r>
            <a:r>
              <a:rPr lang="en-US" dirty="0" smtClean="0"/>
              <a:t> in the C standard.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1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400101"/>
                </a:solidFill>
                <a:latin typeface="Courier"/>
                <a:ea typeface="Courier"/>
                <a:cs typeface="Courier"/>
              </a:rPr>
              <a:t>main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b="1" dirty="0" err="1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argc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argv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[]){…}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/>
                <a:cs typeface="Courier New"/>
              </a:rPr>
              <a:t>a</a:t>
            </a:r>
            <a:r>
              <a:rPr lang="en-US" dirty="0" err="1" smtClean="0">
                <a:latin typeface="Courier New"/>
                <a:cs typeface="Courier New"/>
              </a:rPr>
              <a:t>rgc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558ED5"/>
                </a:solidFill>
              </a:rPr>
              <a:t>argument count</a:t>
            </a:r>
            <a:r>
              <a:rPr lang="en-US" dirty="0" smtClean="0"/>
              <a:t>, is the number of command-line arguments.</a:t>
            </a:r>
          </a:p>
          <a:p>
            <a:r>
              <a:rPr lang="en-US" dirty="0" err="1">
                <a:latin typeface="Courier New"/>
                <a:cs typeface="Courier New"/>
              </a:rPr>
              <a:t>a</a:t>
            </a:r>
            <a:r>
              <a:rPr lang="en-US" dirty="0" err="1" smtClean="0">
                <a:latin typeface="Courier New"/>
                <a:cs typeface="Courier New"/>
              </a:rPr>
              <a:t>rgv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558ED5"/>
                </a:solidFill>
              </a:rPr>
              <a:t>argument vector</a:t>
            </a:r>
            <a:r>
              <a:rPr lang="en-US" dirty="0"/>
              <a:t>,</a:t>
            </a:r>
            <a:r>
              <a:rPr lang="en-US" dirty="0" smtClean="0"/>
              <a:t> is an array of pointers to the command-line arguments (stored as strings).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argv</a:t>
            </a:r>
            <a:r>
              <a:rPr lang="en-US" dirty="0" smtClean="0">
                <a:latin typeface="Courier New"/>
                <a:cs typeface="Courier New"/>
              </a:rPr>
              <a:t>[0]</a:t>
            </a:r>
            <a:r>
              <a:rPr lang="en-US" dirty="0" smtClean="0"/>
              <a:t> points to the </a:t>
            </a:r>
            <a:r>
              <a:rPr lang="en-US" b="1" dirty="0" smtClean="0">
                <a:solidFill>
                  <a:srgbClr val="558ED5"/>
                </a:solidFill>
              </a:rPr>
              <a:t>name of the program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argv</a:t>
            </a:r>
            <a:r>
              <a:rPr lang="en-US" dirty="0" smtClean="0">
                <a:latin typeface="Courier New"/>
                <a:cs typeface="Courier New"/>
              </a:rPr>
              <a:t>[1]</a:t>
            </a:r>
            <a:r>
              <a:rPr lang="en-US" dirty="0" smtClean="0"/>
              <a:t> through </a:t>
            </a:r>
            <a:r>
              <a:rPr lang="en-US" dirty="0" err="1" smtClean="0">
                <a:latin typeface="Courier New"/>
                <a:cs typeface="Courier New"/>
              </a:rPr>
              <a:t>argv</a:t>
            </a:r>
            <a:r>
              <a:rPr lang="en-US" dirty="0" smtClean="0">
                <a:latin typeface="Courier New"/>
                <a:cs typeface="Courier New"/>
              </a:rPr>
              <a:t>[argc-1] </a:t>
            </a:r>
            <a:r>
              <a:rPr lang="en-US" dirty="0" smtClean="0"/>
              <a:t>point to the remaining command-line arguments.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argv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argc</a:t>
            </a:r>
            <a:r>
              <a:rPr lang="en-US" dirty="0" smtClean="0">
                <a:latin typeface="Courier New"/>
                <a:cs typeface="Courier New"/>
              </a:rPr>
              <a:t>]</a:t>
            </a:r>
            <a:r>
              <a:rPr lang="en-US" dirty="0" smtClean="0"/>
              <a:t>is always a </a:t>
            </a:r>
            <a:r>
              <a:rPr lang="en-US" dirty="0" smtClean="0">
                <a:latin typeface="Courier New"/>
                <a:cs typeface="Courier New"/>
              </a:rPr>
              <a:t>null</a:t>
            </a:r>
            <a:r>
              <a:rPr lang="en-US" dirty="0" smtClean="0"/>
              <a:t> pointer—a special pointer that points to nothing.</a:t>
            </a:r>
          </a:p>
          <a:p>
            <a:pPr lvl="1"/>
            <a:r>
              <a:rPr lang="en-US" dirty="0" smtClean="0"/>
              <a:t>The macro NULL represents a null pointer.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Command-Line Arguments</a:t>
            </a:r>
            <a:endParaRPr lang="en-US"/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user enters the command line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latin typeface="Courier New"/>
                <a:cs typeface="Courier New"/>
              </a:rPr>
              <a:t>ls</a:t>
            </a:r>
            <a:r>
              <a:rPr lang="en-US" dirty="0" smtClean="0">
                <a:latin typeface="Courier New"/>
                <a:cs typeface="Courier New"/>
              </a:rPr>
              <a:t> -l </a:t>
            </a:r>
            <a:r>
              <a:rPr lang="en-US" dirty="0" err="1" smtClean="0">
                <a:latin typeface="Courier New"/>
                <a:cs typeface="Courier New"/>
              </a:rPr>
              <a:t>remind.c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	then </a:t>
            </a:r>
            <a:r>
              <a:rPr lang="en-US" dirty="0" err="1" smtClean="0">
                <a:latin typeface="Courier New"/>
                <a:cs typeface="Courier New"/>
              </a:rPr>
              <a:t>argc</a:t>
            </a:r>
            <a:r>
              <a:rPr lang="en-US" dirty="0" smtClean="0"/>
              <a:t> will be </a:t>
            </a:r>
            <a:r>
              <a:rPr lang="en-US" dirty="0" smtClean="0">
                <a:latin typeface="Courier New"/>
                <a:cs typeface="Courier New"/>
              </a:rPr>
              <a:t>3</a:t>
            </a:r>
            <a:r>
              <a:rPr lang="en-US" dirty="0" smtClean="0"/>
              <a:t>, and </a:t>
            </a:r>
            <a:r>
              <a:rPr lang="en-US" dirty="0" err="1" smtClean="0">
                <a:latin typeface="Courier New"/>
                <a:cs typeface="Courier New"/>
              </a:rPr>
              <a:t>argv</a:t>
            </a:r>
            <a:r>
              <a:rPr lang="en-US" dirty="0" smtClean="0"/>
              <a:t> will have the following appearance:</a:t>
            </a:r>
            <a:endParaRPr lang="en-US" dirty="0"/>
          </a:p>
        </p:txBody>
      </p:sp>
      <p:pic>
        <p:nvPicPr>
          <p:cNvPr id="1095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83" y="3692344"/>
            <a:ext cx="5481638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3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idioms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[10][1]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22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Accessing Command-Line Arguments</a:t>
            </a:r>
            <a:endParaRPr lang="en-US" dirty="0"/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loop that examines each argument in the </a:t>
            </a:r>
            <a:r>
              <a:rPr lang="en-US" dirty="0" err="1" smtClean="0">
                <a:latin typeface="Courier New"/>
                <a:cs typeface="Courier New"/>
              </a:rPr>
              <a:t>argv</a:t>
            </a:r>
            <a:r>
              <a:rPr lang="en-US" dirty="0" smtClean="0"/>
              <a:t> array:</a:t>
            </a:r>
          </a:p>
          <a:p>
            <a:r>
              <a:rPr lang="en-US" b="1" dirty="0" smtClean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	</a:t>
            </a:r>
          </a:p>
          <a:p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b="1" dirty="0" err="1" smtClean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argc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++)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printf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227997"/>
                </a:solidFill>
                <a:latin typeface="Courier"/>
                <a:ea typeface="Courier"/>
                <a:cs typeface="Courier"/>
              </a:rPr>
              <a:t>%s</a:t>
            </a:r>
            <a:r>
              <a:rPr lang="en-US" dirty="0">
                <a:solidFill>
                  <a:srgbClr val="3669FC"/>
                </a:solidFill>
                <a:latin typeface="Courier"/>
                <a:ea typeface="Courier"/>
                <a:cs typeface="Courier"/>
              </a:rPr>
              <a:t>\n</a:t>
            </a:r>
            <a:r>
              <a:rPr lang="en-US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argv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])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0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Command-Line Arguments</a:t>
            </a:r>
            <a:endParaRPr lang="en-US" dirty="0"/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technique: set up a pointer to       </a:t>
            </a:r>
            <a:r>
              <a:rPr lang="en-US" dirty="0" err="1" smtClean="0">
                <a:latin typeface="Courier New"/>
                <a:cs typeface="Courier New"/>
              </a:rPr>
              <a:t>argv</a:t>
            </a:r>
            <a:r>
              <a:rPr lang="en-US" dirty="0" smtClean="0">
                <a:latin typeface="Courier New"/>
                <a:cs typeface="Courier New"/>
              </a:rPr>
              <a:t>[1]</a:t>
            </a:r>
            <a:r>
              <a:rPr lang="en-US" dirty="0" smtClean="0"/>
              <a:t>, then increment the pointer repeatedly:</a:t>
            </a:r>
          </a:p>
          <a:p>
            <a:r>
              <a:rPr lang="en-US" b="1" dirty="0" smtClean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	char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&amp;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argv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!=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7D0545"/>
                </a:solidFill>
                <a:latin typeface="Courier"/>
                <a:ea typeface="Courier"/>
                <a:cs typeface="Courier"/>
              </a:rPr>
              <a:t>NULL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p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++)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printf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227997"/>
                </a:solidFill>
                <a:latin typeface="Courier"/>
                <a:ea typeface="Courier"/>
                <a:cs typeface="Courier"/>
              </a:rPr>
              <a:t>%s</a:t>
            </a:r>
            <a:r>
              <a:rPr lang="en-US" dirty="0">
                <a:solidFill>
                  <a:srgbClr val="3669FC"/>
                </a:solidFill>
                <a:latin typeface="Courier"/>
                <a:ea typeface="Courier"/>
                <a:cs typeface="Courier"/>
              </a:rPr>
              <a:t>\n</a:t>
            </a:r>
            <a:r>
              <a:rPr lang="en-US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9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Program: Checking Planet Names</a:t>
            </a:r>
            <a:endParaRPr lang="en-US"/>
          </a:p>
        </p:txBody>
      </p:sp>
      <p:sp>
        <p:nvSpPr>
          <p:cNvPr id="1126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planet.c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program checks a series of strings to see which ones are names of planets.</a:t>
            </a:r>
          </a:p>
          <a:p>
            <a:r>
              <a:rPr lang="en-US" dirty="0" smtClean="0">
                <a:latin typeface="Courier New"/>
                <a:cs typeface="Courier New"/>
              </a:rPr>
              <a:t>	planet Jupiter </a:t>
            </a:r>
            <a:r>
              <a:rPr lang="en-US" dirty="0" err="1" smtClean="0">
                <a:latin typeface="Courier New"/>
                <a:cs typeface="Courier New"/>
              </a:rPr>
              <a:t>venus</a:t>
            </a:r>
            <a:r>
              <a:rPr lang="en-US" dirty="0" smtClean="0">
                <a:latin typeface="Courier New"/>
                <a:cs typeface="Courier New"/>
              </a:rPr>
              <a:t> Earth </a:t>
            </a:r>
            <a:r>
              <a:rPr lang="en-US" dirty="0" err="1" smtClean="0">
                <a:latin typeface="Courier New"/>
                <a:cs typeface="Courier New"/>
              </a:rPr>
              <a:t>fred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The program will indicate whether each string is a planet name and, if it is, display the planet’s number:</a:t>
            </a:r>
          </a:p>
          <a:p>
            <a:r>
              <a:rPr lang="en-US" dirty="0" smtClean="0">
                <a:latin typeface="Courier New"/>
                <a:cs typeface="Courier New"/>
              </a:rPr>
              <a:t>	Jupiter is planet 5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venus</a:t>
            </a:r>
            <a:r>
              <a:rPr lang="en-US" dirty="0" smtClean="0">
                <a:latin typeface="Courier New"/>
                <a:cs typeface="Courier New"/>
              </a:rPr>
              <a:t> is not a planet</a:t>
            </a:r>
          </a:p>
          <a:p>
            <a:r>
              <a:rPr lang="en-US" dirty="0" smtClean="0">
                <a:latin typeface="Courier New"/>
                <a:cs typeface="Courier New"/>
              </a:rPr>
              <a:t>	Earth is planet 3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fred</a:t>
            </a:r>
            <a:r>
              <a:rPr lang="en-US" dirty="0" smtClean="0">
                <a:latin typeface="Courier New"/>
                <a:cs typeface="Courier New"/>
              </a:rPr>
              <a:t> is not a planet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8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planet.c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D4A43"/>
                </a:solidFill>
                <a:latin typeface="Courier"/>
                <a:ea typeface="Courier"/>
                <a:cs typeface="Courier"/>
              </a:rPr>
              <a:t>#include 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2000" dirty="0" err="1">
                <a:solidFill>
                  <a:srgbClr val="40005A"/>
                </a:solidFill>
                <a:latin typeface="Courier"/>
                <a:ea typeface="Courier"/>
                <a:cs typeface="Courier"/>
              </a:rPr>
              <a:t>stdio.h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&gt;</a:t>
            </a:r>
            <a:endParaRPr lang="en-US" sz="20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000" dirty="0">
                <a:solidFill>
                  <a:srgbClr val="0D4A43"/>
                </a:solidFill>
                <a:latin typeface="Courier"/>
                <a:ea typeface="Courier"/>
                <a:cs typeface="Courier"/>
              </a:rPr>
              <a:t>#include 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2000" dirty="0" err="1">
                <a:solidFill>
                  <a:srgbClr val="40005A"/>
                </a:solidFill>
                <a:latin typeface="Courier"/>
                <a:ea typeface="Courier"/>
                <a:cs typeface="Courier"/>
              </a:rPr>
              <a:t>string.h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&gt;</a:t>
            </a:r>
            <a:endParaRPr lang="en-US" sz="20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r>
              <a:rPr lang="en-US" sz="2000" dirty="0">
                <a:solidFill>
                  <a:srgbClr val="0D4A43"/>
                </a:solidFill>
                <a:latin typeface="Courier"/>
                <a:ea typeface="Courier"/>
                <a:cs typeface="Courier"/>
              </a:rPr>
              <a:t>#define NUM_PLANETS 9</a:t>
            </a:r>
            <a:endParaRPr lang="en-US" sz="20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r>
              <a:rPr lang="en-US" sz="2000" b="1" dirty="0" err="1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400101"/>
                </a:solidFill>
                <a:latin typeface="Courier"/>
                <a:ea typeface="Courier"/>
                <a:cs typeface="Courier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000" b="1" dirty="0" err="1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argc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0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argv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[])</a:t>
            </a:r>
            <a:endParaRPr lang="en-US" sz="20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0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{</a:t>
            </a:r>
            <a:endParaRPr lang="en-US" sz="20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20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planets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[]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{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Mercury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Venus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Earth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endParaRPr lang="en-US" sz="20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         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Mars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Jupiter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Saturn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endParaRPr lang="en-US" sz="20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         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Uranus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Neptune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Pluto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};</a:t>
            </a:r>
            <a:endParaRPr lang="en-US" sz="20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2000" b="1" dirty="0" err="1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sz="20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5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planet.c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20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argc</a:t>
            </a:r>
            <a:r>
              <a:rPr lang="en-US" sz="20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++)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{</a:t>
            </a:r>
            <a:endParaRPr lang="en-US" sz="20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20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 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20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 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NUM_PLANETS</a:t>
            </a:r>
            <a:r>
              <a:rPr lang="en-US" sz="20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++)</a:t>
            </a:r>
            <a:endParaRPr lang="en-US" sz="20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20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000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strcmp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argv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],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planets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])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{</a:t>
            </a:r>
            <a:endParaRPr lang="en-US" sz="20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2000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227997"/>
                </a:solidFill>
                <a:latin typeface="Courier"/>
                <a:ea typeface="Courier"/>
                <a:cs typeface="Courier"/>
              </a:rPr>
              <a:t>%s</a:t>
            </a:r>
            <a:r>
              <a:rPr lang="en-US" sz="20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 is planet </a:t>
            </a:r>
            <a:r>
              <a:rPr lang="en-US" sz="2000" dirty="0">
                <a:solidFill>
                  <a:srgbClr val="227997"/>
                </a:solidFill>
                <a:latin typeface="Courier"/>
                <a:ea typeface="Courier"/>
                <a:cs typeface="Courier"/>
              </a:rPr>
              <a:t>%d</a:t>
            </a:r>
            <a:r>
              <a:rPr lang="en-US" sz="2000" dirty="0">
                <a:solidFill>
                  <a:srgbClr val="3669FC"/>
                </a:solidFill>
                <a:latin typeface="Courier"/>
                <a:ea typeface="Courier"/>
                <a:cs typeface="Courier"/>
              </a:rPr>
              <a:t>\n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argv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],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 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20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0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20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break</a:t>
            </a:r>
            <a:r>
              <a:rPr lang="en-US" sz="20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0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20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20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20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 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NUM_PLANETS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endParaRPr lang="en-US" sz="20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2000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227997"/>
                </a:solidFill>
                <a:latin typeface="Courier"/>
                <a:ea typeface="Courier"/>
                <a:cs typeface="Courier"/>
              </a:rPr>
              <a:t>%s</a:t>
            </a:r>
            <a:r>
              <a:rPr lang="en-US" sz="20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 is not a planet</a:t>
            </a:r>
            <a:r>
              <a:rPr lang="en-US" sz="2000" dirty="0">
                <a:solidFill>
                  <a:srgbClr val="3669FC"/>
                </a:solidFill>
                <a:latin typeface="Courier"/>
                <a:ea typeface="Courier"/>
                <a:cs typeface="Courier"/>
              </a:rPr>
              <a:t>\n</a:t>
            </a:r>
            <a:r>
              <a:rPr lang="en-US" sz="20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argv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])</a:t>
            </a:r>
            <a:r>
              <a:rPr lang="en-US" sz="20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0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20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20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20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20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0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0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53516" y="2368943"/>
            <a:ext cx="4116038" cy="360296"/>
          </a:xfrm>
          <a:prstGeom prst="roundRect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24783" y="3215637"/>
            <a:ext cx="3701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string library function: returns 0 if the strings are identical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404251" y="2657179"/>
            <a:ext cx="720532" cy="7746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7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string library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9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the C String Library</a:t>
            </a:r>
            <a:endParaRPr lang="en-US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 smtClean="0"/>
              <a:t>Some programming languages provide </a:t>
            </a:r>
            <a:r>
              <a:rPr lang="en-US" b="1" dirty="0" smtClean="0">
                <a:solidFill>
                  <a:srgbClr val="558ED5"/>
                </a:solidFill>
              </a:rPr>
              <a:t>operators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 smtClean="0"/>
              <a:t>that can </a:t>
            </a:r>
            <a:r>
              <a:rPr lang="en-US" i="1" dirty="0" smtClean="0"/>
              <a:t>copy</a:t>
            </a:r>
            <a:r>
              <a:rPr lang="en-US" dirty="0" smtClean="0"/>
              <a:t> strings, </a:t>
            </a:r>
            <a:r>
              <a:rPr lang="en-US" i="1" dirty="0" smtClean="0"/>
              <a:t>compare</a:t>
            </a:r>
            <a:r>
              <a:rPr lang="en-US" dirty="0" smtClean="0"/>
              <a:t> strings, </a:t>
            </a:r>
            <a:r>
              <a:rPr lang="en-US" i="1" dirty="0" smtClean="0"/>
              <a:t>concatenate</a:t>
            </a:r>
            <a:r>
              <a:rPr lang="en-US" dirty="0" smtClean="0"/>
              <a:t> strings, </a:t>
            </a:r>
            <a:r>
              <a:rPr lang="en-US" i="1" dirty="0" smtClean="0"/>
              <a:t>select</a:t>
            </a:r>
            <a:r>
              <a:rPr lang="en-US" dirty="0" smtClean="0"/>
              <a:t> substrings.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 smtClean="0"/>
              <a:t>In C, strings are treated as arrays, so they</a:t>
            </a:r>
            <a:r>
              <a:rPr lang="en-US" dirty="0"/>
              <a:t> </a:t>
            </a:r>
            <a:r>
              <a:rPr lang="en-US" dirty="0" smtClean="0"/>
              <a:t>are restricted in the same ways as arrays.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 smtClean="0"/>
              <a:t>Strings cannot be copied or compared using operators.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 String Library</a:t>
            </a:r>
            <a:endParaRPr lang="en-US" dirty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Direct attempts to </a:t>
            </a:r>
            <a:r>
              <a:rPr lang="en-US" b="1" dirty="0" smtClean="0"/>
              <a:t>copy </a:t>
            </a:r>
            <a:r>
              <a:rPr lang="en-US" dirty="0" smtClean="0"/>
              <a:t>(using 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dirty="0" smtClean="0"/>
              <a:t>) or </a:t>
            </a:r>
            <a:r>
              <a:rPr lang="en-US" b="1" dirty="0" smtClean="0"/>
              <a:t>compare</a:t>
            </a:r>
            <a:r>
              <a:rPr lang="en-US" dirty="0" smtClean="0"/>
              <a:t> strings (using </a:t>
            </a:r>
            <a:r>
              <a:rPr lang="en-US" dirty="0" smtClean="0">
                <a:latin typeface="Courier New"/>
                <a:cs typeface="Courier New"/>
              </a:rPr>
              <a:t>==</a:t>
            </a:r>
            <a:r>
              <a:rPr lang="en-US" dirty="0" smtClean="0"/>
              <a:t>) are not possible:</a:t>
            </a:r>
          </a:p>
          <a:p>
            <a:r>
              <a:rPr lang="en-US" b="1" dirty="0" smtClean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	char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str1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dirty="0">
                <a:solidFill>
                  <a:srgbClr val="008D14"/>
                </a:solidFill>
                <a:latin typeface="Courier"/>
                <a:ea typeface="Courier"/>
                <a:cs typeface="Courier"/>
              </a:rPr>
              <a:t>10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],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str2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dirty="0">
                <a:solidFill>
                  <a:srgbClr val="008D14"/>
                </a:solidFill>
                <a:latin typeface="Courier"/>
                <a:ea typeface="Courier"/>
                <a:cs typeface="Courier"/>
              </a:rPr>
              <a:t>10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…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str1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 err="1">
                <a:solidFill>
                  <a:srgbClr val="0D39E7"/>
                </a:solidFill>
                <a:latin typeface="Courier"/>
                <a:ea typeface="Courier"/>
                <a:cs typeface="Courier"/>
              </a:rPr>
              <a:t>abc</a:t>
            </a:r>
            <a:r>
              <a:rPr lang="en-US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dirty="0">
                <a:solidFill>
                  <a:srgbClr val="3F5EBF"/>
                </a:solidFill>
                <a:latin typeface="Courier"/>
                <a:ea typeface="Courier"/>
                <a:cs typeface="Courier"/>
              </a:rPr>
              <a:t>/*** WRONG ***/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str2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str1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dirty="0">
                <a:solidFill>
                  <a:srgbClr val="3F5EBF"/>
                </a:solidFill>
                <a:latin typeface="Courier"/>
                <a:ea typeface="Courier"/>
                <a:cs typeface="Courier"/>
              </a:rPr>
              <a:t>/*** WRONG ***</a:t>
            </a:r>
            <a:r>
              <a:rPr lang="en-US" dirty="0" smtClean="0">
                <a:solidFill>
                  <a:srgbClr val="3F5EBF"/>
                </a:solidFill>
                <a:latin typeface="Courier"/>
                <a:ea typeface="Courier"/>
                <a:cs typeface="Courier"/>
              </a:rPr>
              <a:t>/</a:t>
            </a:r>
          </a:p>
          <a:p>
            <a:r>
              <a:rPr lang="en-US" dirty="0" smtClean="0"/>
              <a:t>Using an array name as the left operand of 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dirty="0" smtClean="0"/>
              <a:t> is illegal.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Initializing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a character array using 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dirty="0" smtClean="0"/>
              <a:t> is legal:</a:t>
            </a:r>
          </a:p>
          <a:p>
            <a:r>
              <a:rPr lang="en-US" b="1" dirty="0" smtClean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	char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str1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dirty="0">
                <a:solidFill>
                  <a:srgbClr val="008D14"/>
                </a:solidFill>
                <a:latin typeface="Courier"/>
                <a:ea typeface="Courier"/>
                <a:cs typeface="Courier"/>
              </a:rPr>
              <a:t>10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 err="1" smtClean="0">
                <a:solidFill>
                  <a:srgbClr val="0D39E7"/>
                </a:solidFill>
                <a:latin typeface="Courier"/>
                <a:ea typeface="Courier"/>
                <a:cs typeface="Courier"/>
              </a:rPr>
              <a:t>abc</a:t>
            </a:r>
            <a:r>
              <a:rPr lang="en-US" dirty="0" smtClean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 smtClean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</a:p>
        </p:txBody>
      </p:sp>
      <p:pic>
        <p:nvPicPr>
          <p:cNvPr id="6" name="Shape 7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0415" y="-8881"/>
            <a:ext cx="1373584" cy="9723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4502925" y="5887849"/>
            <a:ext cx="4106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= is not the assignment </a:t>
            </a:r>
            <a:r>
              <a:rPr lang="en-US" dirty="0" smtClean="0"/>
              <a:t>operator, but acts as initializer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928219" y="5730076"/>
            <a:ext cx="487335" cy="3101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1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the C String Library</a:t>
            </a:r>
            <a:endParaRPr lang="en-US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Attempting to compare strings using a relational or equality operator is legal but won</a:t>
            </a:r>
            <a:r>
              <a:rPr lang="ja-JP" altLang="en-US" dirty="0" smtClean="0"/>
              <a:t>’</a:t>
            </a:r>
            <a:r>
              <a:rPr lang="en-US" dirty="0" smtClean="0"/>
              <a:t>t produce the desired result:</a:t>
            </a:r>
          </a:p>
          <a:p>
            <a:r>
              <a:rPr lang="en-US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str1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str2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…   </a:t>
            </a:r>
            <a:r>
              <a:rPr lang="en-US" dirty="0">
                <a:solidFill>
                  <a:srgbClr val="3F5EBF"/>
                </a:solidFill>
                <a:latin typeface="Courier"/>
                <a:ea typeface="Courier"/>
                <a:cs typeface="Courier"/>
              </a:rPr>
              <a:t>/*** WRONG ***</a:t>
            </a:r>
            <a:r>
              <a:rPr lang="en-US" dirty="0" smtClean="0">
                <a:solidFill>
                  <a:srgbClr val="3F5EBF"/>
                </a:solidFill>
                <a:latin typeface="Courier"/>
                <a:ea typeface="Courier"/>
                <a:cs typeface="Courier"/>
              </a:rPr>
              <a:t>/</a:t>
            </a:r>
          </a:p>
          <a:p>
            <a:endParaRPr lang="en-US" dirty="0" smtClean="0">
              <a:solidFill>
                <a:srgbClr val="3F5EBF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3F5EBF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 smtClean="0">
                <a:solidFill>
                  <a:srgbClr val="3F5EBF"/>
                </a:solidFill>
                <a:latin typeface="Courier"/>
                <a:ea typeface="Courier"/>
                <a:cs typeface="Courier"/>
              </a:rPr>
              <a:t>		</a:t>
            </a:r>
            <a:r>
              <a:rPr lang="en-US" dirty="0" smtClean="0"/>
              <a:t>compares </a:t>
            </a:r>
            <a:r>
              <a:rPr lang="en-US" dirty="0" smtClean="0">
                <a:latin typeface="Courier New"/>
                <a:cs typeface="Courier New"/>
              </a:rPr>
              <a:t>str1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str2</a:t>
            </a:r>
            <a:r>
              <a:rPr lang="en-US" dirty="0" smtClean="0"/>
              <a:t> as pointers.</a:t>
            </a:r>
          </a:p>
          <a:p>
            <a:r>
              <a:rPr lang="en-US" dirty="0" smtClean="0"/>
              <a:t>Since </a:t>
            </a:r>
            <a:r>
              <a:rPr lang="en-US" dirty="0" smtClean="0">
                <a:latin typeface="Courier New"/>
                <a:cs typeface="Courier New"/>
              </a:rPr>
              <a:t>str1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str2</a:t>
            </a:r>
            <a:r>
              <a:rPr lang="en-US" dirty="0" smtClean="0"/>
              <a:t> have different addresses, the expression </a:t>
            </a:r>
            <a:r>
              <a:rPr lang="en-US" dirty="0" smtClean="0">
                <a:latin typeface="Courier New"/>
                <a:cs typeface="Courier New"/>
              </a:rPr>
              <a:t>str1 == str2</a:t>
            </a:r>
            <a:r>
              <a:rPr lang="en-US" dirty="0" smtClean="0"/>
              <a:t> will have the value 0.</a:t>
            </a:r>
            <a:endParaRPr lang="en-US" dirty="0"/>
          </a:p>
        </p:txBody>
      </p:sp>
      <p:pic>
        <p:nvPicPr>
          <p:cNvPr id="6" name="Shape 7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0415" y="-8881"/>
            <a:ext cx="1373584" cy="9723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2569587" y="3381926"/>
            <a:ext cx="110758" cy="70149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the C String Library</a:t>
            </a:r>
            <a:endParaRPr lang="en-US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 smtClean="0"/>
              <a:t>The C library provides a rich set of functions for performing operations on strings.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 smtClean="0"/>
              <a:t>Programs that need string operations should contain the following line: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>
                <a:solidFill>
                  <a:srgbClr val="004A43"/>
                </a:solidFill>
                <a:latin typeface="Courier"/>
                <a:ea typeface="Courier"/>
                <a:cs typeface="Courier"/>
              </a:rPr>
              <a:t>#include </a:t>
            </a:r>
            <a:r>
              <a:rPr lang="en-US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dirty="0" err="1">
                <a:solidFill>
                  <a:srgbClr val="40125A"/>
                </a:solidFill>
                <a:latin typeface="Courier"/>
                <a:ea typeface="Courier"/>
                <a:cs typeface="Courier"/>
              </a:rPr>
              <a:t>string.h</a:t>
            </a:r>
            <a:r>
              <a:rPr lang="en-US" dirty="0" smtClean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 smtClean="0"/>
              <a:t>In subsequent examples, assume that </a:t>
            </a:r>
            <a:r>
              <a:rPr lang="en-US" dirty="0" smtClean="0">
                <a:latin typeface="Courier New"/>
                <a:cs typeface="Courier New"/>
              </a:rPr>
              <a:t>str1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str2</a:t>
            </a:r>
            <a:r>
              <a:rPr lang="en-US" dirty="0" smtClean="0"/>
              <a:t> are character arrays used as strings.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for the End of a String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 function </a:t>
            </a:r>
            <a:r>
              <a:rPr lang="en-US" dirty="0" err="1">
                <a:latin typeface="Courier New"/>
                <a:cs typeface="Courier New"/>
              </a:rPr>
              <a:t>strlen</a:t>
            </a:r>
            <a:r>
              <a:rPr lang="en-US" dirty="0"/>
              <a:t> that searches for the end of a string, using a variable to keep track of the string’s length: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strlen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b="1" dirty="0" err="1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{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dirty="0" err="1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08D14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!=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D39E7"/>
                </a:solidFill>
                <a:latin typeface="Courier"/>
                <a:ea typeface="Courier"/>
                <a:cs typeface="Courier"/>
              </a:rPr>
              <a:t>'\0'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++)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  n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}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11474" y="3341191"/>
            <a:ext cx="6349856" cy="827560"/>
            <a:chOff x="1311474" y="3341191"/>
            <a:chExt cx="6349856" cy="827560"/>
          </a:xfrm>
        </p:grpSpPr>
        <p:sp>
          <p:nvSpPr>
            <p:cNvPr id="2" name="Rounded Rectangle 1"/>
            <p:cNvSpPr/>
            <p:nvPr/>
          </p:nvSpPr>
          <p:spPr>
            <a:xfrm>
              <a:off x="1311474" y="3643766"/>
              <a:ext cx="1402778" cy="431608"/>
            </a:xfrm>
            <a:prstGeom prst="roundRect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863088" y="3522420"/>
              <a:ext cx="379824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ourier New"/>
                  <a:cs typeface="Courier New"/>
                </a:rPr>
                <a:t>size_t</a:t>
              </a:r>
              <a:r>
                <a:rPr lang="en-US" dirty="0"/>
                <a:t> is an unsigned integer type of at least 16 bits</a:t>
              </a:r>
            </a:p>
          </p:txBody>
        </p:sp>
        <p:sp>
          <p:nvSpPr>
            <p:cNvPr id="4" name="Freeform 3"/>
            <p:cNvSpPr/>
            <p:nvPr/>
          </p:nvSpPr>
          <p:spPr>
            <a:xfrm>
              <a:off x="1975511" y="3341191"/>
              <a:ext cx="2357332" cy="302575"/>
            </a:xfrm>
            <a:custGeom>
              <a:avLst/>
              <a:gdLst>
                <a:gd name="connsiteX0" fmla="*/ 2357332 w 2357332"/>
                <a:gd name="connsiteY0" fmla="*/ 161473 h 302575"/>
                <a:gd name="connsiteX1" fmla="*/ 1145464 w 2357332"/>
                <a:gd name="connsiteY1" fmla="*/ 3770 h 302575"/>
                <a:gd name="connsiteX2" fmla="*/ 0 w 2357332"/>
                <a:gd name="connsiteY2" fmla="*/ 302575 h 30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57332" h="302575">
                  <a:moveTo>
                    <a:pt x="2357332" y="161473"/>
                  </a:moveTo>
                  <a:cubicBezTo>
                    <a:pt x="1947842" y="70863"/>
                    <a:pt x="1538353" y="-19747"/>
                    <a:pt x="1145464" y="3770"/>
                  </a:cubicBezTo>
                  <a:cubicBezTo>
                    <a:pt x="752575" y="27287"/>
                    <a:pt x="0" y="302575"/>
                    <a:pt x="0" y="302575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[10][1]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6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strcpy</a:t>
            </a:r>
            <a:r>
              <a:rPr lang="en-US" dirty="0" smtClean="0"/>
              <a:t> (String Copy) Function</a:t>
            </a:r>
            <a:endParaRPr lang="en-US" dirty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b="1" dirty="0" smtClean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400" dirty="0" err="1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strcpy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400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s1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b="1" dirty="0" err="1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s2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2400" dirty="0" smtClean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Copies the string pointed to by </a:t>
            </a:r>
            <a:r>
              <a:rPr lang="en-US" dirty="0" smtClean="0">
                <a:latin typeface="Courier New"/>
                <a:cs typeface="Courier New"/>
              </a:rPr>
              <a:t>s2</a:t>
            </a:r>
            <a:r>
              <a:rPr lang="en-US" dirty="0" smtClean="0"/>
              <a:t> into the array pointed to by </a:t>
            </a:r>
            <a:r>
              <a:rPr lang="en-US" dirty="0" smtClean="0">
                <a:latin typeface="Courier New"/>
                <a:cs typeface="Courier New"/>
              </a:rPr>
              <a:t>s1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Returns </a:t>
            </a:r>
            <a:r>
              <a:rPr lang="en-US" dirty="0" smtClean="0">
                <a:latin typeface="Courier New"/>
                <a:cs typeface="Courier New"/>
              </a:rPr>
              <a:t>s1</a:t>
            </a:r>
            <a:r>
              <a:rPr lang="en-US" dirty="0" smtClean="0"/>
              <a:t> (a pointer to the destination string).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err="1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strcpy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str2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 err="1">
                <a:solidFill>
                  <a:srgbClr val="0D39E7"/>
                </a:solidFill>
                <a:latin typeface="Courier"/>
                <a:ea typeface="Courier"/>
                <a:cs typeface="Courier"/>
              </a:rPr>
              <a:t>abcd</a:t>
            </a:r>
            <a:r>
              <a:rPr lang="en-US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/* str2 now contains "</a:t>
            </a:r>
            <a:r>
              <a:rPr lang="en-US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abcd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" *</a:t>
            </a:r>
            <a:r>
              <a:rPr lang="en-US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err="1" smtClean="0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strcpy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str1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str2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/* str1 now contains "</a:t>
            </a:r>
            <a:r>
              <a:rPr lang="en-US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abcd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" */</a:t>
            </a:r>
            <a:endParaRPr lang="en-US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8046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strcpy</a:t>
            </a:r>
            <a:r>
              <a:rPr lang="en-US" dirty="0" smtClean="0"/>
              <a:t> (String Copy) Function</a:t>
            </a:r>
            <a:endParaRPr lang="en-US" dirty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 smtClean="0"/>
              <a:t>In the call 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 smtClean="0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		</a:t>
            </a:r>
            <a:r>
              <a:rPr lang="en-US" dirty="0" err="1" smtClean="0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strcpy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str1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str2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 smtClean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 err="1" smtClean="0">
                <a:latin typeface="Courier New"/>
                <a:cs typeface="Courier New"/>
              </a:rPr>
              <a:t>strcpy</a:t>
            </a:r>
            <a:r>
              <a:rPr lang="en-US" dirty="0" smtClean="0"/>
              <a:t> has no way to check that the </a:t>
            </a:r>
            <a:r>
              <a:rPr lang="en-US" dirty="0" smtClean="0">
                <a:latin typeface="Courier New"/>
                <a:cs typeface="Courier New"/>
              </a:rPr>
              <a:t>str2</a:t>
            </a:r>
            <a:r>
              <a:rPr lang="en-US" dirty="0" smtClean="0"/>
              <a:t> string will fit in the array pointed to by </a:t>
            </a:r>
            <a:r>
              <a:rPr lang="en-US" dirty="0" smtClean="0">
                <a:latin typeface="Courier New"/>
                <a:cs typeface="Courier New"/>
              </a:rPr>
              <a:t>str1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 smtClean="0"/>
              <a:t>If it does not, undefined behavior occurs.</a:t>
            </a:r>
            <a:endParaRPr lang="en-US" dirty="0"/>
          </a:p>
        </p:txBody>
      </p:sp>
      <p:pic>
        <p:nvPicPr>
          <p:cNvPr id="6" name="Shape 7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0415" y="-8881"/>
            <a:ext cx="1373584" cy="9723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strncpy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Calling the </a:t>
            </a:r>
            <a:r>
              <a:rPr lang="en-US" dirty="0" err="1" smtClean="0">
                <a:latin typeface="Courier New"/>
                <a:cs typeface="Courier New"/>
              </a:rPr>
              <a:t>strncpy</a:t>
            </a:r>
            <a:r>
              <a:rPr lang="en-US" dirty="0" smtClean="0"/>
              <a:t> function is a safer, albeit slower, way to copy a string.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A call of </a:t>
            </a:r>
            <a:r>
              <a:rPr lang="en-US" dirty="0" err="1" smtClean="0">
                <a:latin typeface="Courier New"/>
                <a:cs typeface="Courier New"/>
              </a:rPr>
              <a:t>strncpy</a:t>
            </a:r>
            <a:r>
              <a:rPr lang="en-US" dirty="0" smtClean="0"/>
              <a:t> that copies </a:t>
            </a:r>
            <a:r>
              <a:rPr lang="en-US" dirty="0" smtClean="0">
                <a:latin typeface="Courier New"/>
                <a:cs typeface="Courier New"/>
              </a:rPr>
              <a:t>str2</a:t>
            </a:r>
            <a:r>
              <a:rPr lang="en-US" dirty="0" smtClean="0"/>
              <a:t> into </a:t>
            </a:r>
            <a:r>
              <a:rPr lang="en-US" dirty="0" smtClean="0">
                <a:latin typeface="Courier New"/>
                <a:cs typeface="Courier New"/>
              </a:rPr>
              <a:t>str1</a:t>
            </a:r>
            <a:r>
              <a:rPr lang="en-US" dirty="0" smtClean="0"/>
              <a:t>: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err="1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strncpy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str1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str2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dirty="0" err="1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sizeof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str1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))</a:t>
            </a:r>
            <a:r>
              <a:rPr lang="en-US" dirty="0" smtClean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dirty="0">
              <a:solidFill>
                <a:srgbClr val="7F218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err="1">
                <a:latin typeface="Courier New"/>
                <a:cs typeface="Courier New"/>
              </a:rPr>
              <a:t>strncpy</a:t>
            </a:r>
            <a:r>
              <a:rPr lang="en-US" dirty="0"/>
              <a:t> has a third argument that </a:t>
            </a:r>
            <a:r>
              <a:rPr lang="en-US" b="1" dirty="0">
                <a:solidFill>
                  <a:srgbClr val="558ED5"/>
                </a:solidFill>
              </a:rPr>
              <a:t>limits the number of characters that will be copied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98683" y="3861894"/>
            <a:ext cx="1425087" cy="8639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8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programming: Bitwise operators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</a:t>
            </a:r>
            <a:r>
              <a:rPr lang="en-US" dirty="0"/>
              <a:t>O</a:t>
            </a:r>
            <a:r>
              <a:rPr lang="en-US" dirty="0" smtClean="0"/>
              <a:t>perators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045171"/>
              </p:ext>
            </p:extLst>
          </p:nvPr>
        </p:nvGraphicFramePr>
        <p:xfrm>
          <a:off x="635204" y="2259970"/>
          <a:ext cx="8051597" cy="401672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07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4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9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381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8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/>
                          <a:cs typeface="Courier New"/>
                        </a:rPr>
                        <a:t>&lt;&lt;</a:t>
                      </a:r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Left shift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Unary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8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/>
                          <a:cs typeface="Courier New"/>
                        </a:rPr>
                        <a:t>&gt;&gt;</a:t>
                      </a:r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Right shift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Unary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8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/>
                          <a:cs typeface="Courier New"/>
                        </a:rPr>
                        <a:t>~</a:t>
                      </a:r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Bitwise complement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Unary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8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/>
                          <a:cs typeface="Courier New"/>
                        </a:rPr>
                        <a:t>&amp;</a:t>
                      </a:r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Bitwise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smtClean="0">
                          <a:latin typeface="Courier New"/>
                          <a:cs typeface="Courier New"/>
                        </a:rPr>
                        <a:t>and</a:t>
                      </a:r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Binary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8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/>
                          <a:cs typeface="Courier New"/>
                        </a:rPr>
                        <a:t>^</a:t>
                      </a:r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Bitwise exclusive </a:t>
                      </a:r>
                      <a:r>
                        <a:rPr lang="en-US" sz="2400" dirty="0" smtClean="0">
                          <a:latin typeface="Courier New"/>
                          <a:cs typeface="Courier New"/>
                        </a:rPr>
                        <a:t>or</a:t>
                      </a:r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Binary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8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/>
                          <a:cs typeface="Courier New"/>
                        </a:rPr>
                        <a:t>|</a:t>
                      </a:r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Bitwise (inclusive) </a:t>
                      </a:r>
                      <a:r>
                        <a:rPr lang="en-US" sz="2400" dirty="0" smtClean="0">
                          <a:latin typeface="Courier New"/>
                          <a:cs typeface="Courier New"/>
                        </a:rPr>
                        <a:t>or</a:t>
                      </a:r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Binary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09505" y="1554095"/>
            <a:ext cx="4243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Modify data at bit level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61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Bitwise Shift Operators</a:t>
            </a:r>
            <a:endParaRPr lang="en-US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value of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&lt;&lt; j </a:t>
            </a:r>
            <a:r>
              <a:rPr lang="en-US" dirty="0" smtClean="0"/>
              <a:t>is the result when the bits in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 are shifted left by </a:t>
            </a:r>
            <a:r>
              <a:rPr lang="en-US" dirty="0" smtClean="0">
                <a:latin typeface="Courier New"/>
                <a:cs typeface="Courier New"/>
              </a:rPr>
              <a:t>j</a:t>
            </a:r>
            <a:r>
              <a:rPr lang="en-US" dirty="0" smtClean="0"/>
              <a:t> places.</a:t>
            </a:r>
          </a:p>
          <a:p>
            <a:pPr lvl="1"/>
            <a:r>
              <a:rPr lang="en-US" dirty="0" smtClean="0"/>
              <a:t>For each bit that is “shifted off” the left end of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, a zero bit enters at the right.</a:t>
            </a:r>
          </a:p>
          <a:p>
            <a:r>
              <a:rPr lang="en-US" dirty="0" smtClean="0"/>
              <a:t>The value of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&gt;&gt; j </a:t>
            </a:r>
            <a:r>
              <a:rPr lang="en-US" dirty="0" smtClean="0"/>
              <a:t>is the result when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 is shifted right by </a:t>
            </a:r>
            <a:r>
              <a:rPr lang="en-US" dirty="0" smtClean="0">
                <a:latin typeface="Courier New"/>
                <a:cs typeface="Courier New"/>
              </a:rPr>
              <a:t>j</a:t>
            </a:r>
            <a:r>
              <a:rPr lang="en-US" dirty="0" smtClean="0"/>
              <a:t> places.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 is of an unsigned type or if the value of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 is nonnegative, zeros are added at the left as needed.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 is negative, the result is implementation-defined.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8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Shift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8570301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 smtClean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unsigned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dirty="0" smtClean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short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smtClean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13</a:t>
            </a:r>
            <a:r>
              <a:rPr lang="en-US" dirty="0" smtClean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</a:t>
            </a:r>
            <a:r>
              <a:rPr lang="en-US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now 13 (binary 0000000000001101) */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2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j is now 52 (binary 00000000001101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ea typeface="Courier"/>
                <a:cs typeface="Courier"/>
              </a:rPr>
              <a:t>00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) */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2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j is now  3 (binary </a:t>
            </a:r>
            <a:r>
              <a:rPr lang="en-US" b="1" dirty="0">
                <a:solidFill>
                  <a:srgbClr val="558ED5"/>
                </a:solidFill>
                <a:latin typeface="Courier"/>
                <a:ea typeface="Courier"/>
                <a:cs typeface="Courier"/>
              </a:rPr>
              <a:t>00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00000000000011) */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56364" y="27792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For each bit that is “shifted off” the left end of </a:t>
            </a:r>
            <a:r>
              <a:rPr lang="en-US" dirty="0" err="1"/>
              <a:t>i</a:t>
            </a:r>
            <a:r>
              <a:rPr lang="en-US" dirty="0"/>
              <a:t>, a zero bit enters at the right.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45095" y="559714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For each bit that is “shifted off” the </a:t>
            </a:r>
            <a:r>
              <a:rPr lang="en-US" dirty="0" smtClean="0"/>
              <a:t>right end </a:t>
            </a:r>
            <a:r>
              <a:rPr lang="en-US" dirty="0"/>
              <a:t>of </a:t>
            </a:r>
            <a:r>
              <a:rPr lang="en-US" dirty="0" err="1"/>
              <a:t>i</a:t>
            </a:r>
            <a:r>
              <a:rPr lang="en-US" dirty="0"/>
              <a:t>, a zero bit enters at the </a:t>
            </a:r>
            <a:r>
              <a:rPr lang="en-US" dirty="0" smtClean="0"/>
              <a:t>left.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02327" y="3425607"/>
            <a:ext cx="1260926" cy="1558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</p:cNvCxnSpPr>
          <p:nvPr/>
        </p:nvCxnSpPr>
        <p:spPr>
          <a:xfrm flipH="1" flipV="1">
            <a:off x="5114498" y="5427013"/>
            <a:ext cx="1116597" cy="1701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92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Bitwise Shift Operators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To modify a variable by shifting its bits, use the compound assignment operators </a:t>
            </a:r>
            <a:r>
              <a:rPr lang="en-US" dirty="0" smtClean="0">
                <a:latin typeface="Courier New"/>
                <a:cs typeface="Courier New"/>
              </a:rPr>
              <a:t>&lt;&lt;=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&gt;&gt;=</a:t>
            </a:r>
            <a:r>
              <a:rPr lang="en-US" dirty="0" smtClean="0"/>
              <a:t>:</a:t>
            </a:r>
          </a:p>
          <a:p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13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</a:t>
            </a:r>
          </a:p>
          <a:p>
            <a:r>
              <a:rPr lang="en-US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</a:t>
            </a:r>
            <a:r>
              <a:rPr lang="en-US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now 13 (binary 0000000000001101) */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&lt;&lt;=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2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</a:p>
          <a:p>
            <a:r>
              <a:rPr lang="en-US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</a:t>
            </a:r>
            <a:r>
              <a:rPr lang="en-US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now 52 (binary 0000000000110100) */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&gt;&gt;=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2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</a:t>
            </a:r>
            <a:r>
              <a:rPr lang="en-US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now 13 (binary 0000000000001101) */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8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Precedence of Bitwise Shift Operators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bitwise shift operators have lower precedence than the arithmetic operators: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smtClean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1</a:t>
            </a:r>
          </a:p>
          <a:p>
            <a:r>
              <a:rPr lang="en-US" dirty="0"/>
              <a:t>	</a:t>
            </a:r>
            <a:r>
              <a:rPr lang="en-US" dirty="0" smtClean="0"/>
              <a:t>means: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dirty="0" smtClean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not: 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2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3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Bitwise Complement, And,</a:t>
            </a:r>
            <a:br>
              <a:rPr lang="en-US" dirty="0" smtClean="0"/>
            </a:br>
            <a:r>
              <a:rPr lang="en-US" dirty="0" smtClean="0"/>
              <a:t>Exclusive Or, and Inclusive Or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~, &amp;, ^, and | operators perform Boolean operations on all bits in their operands.</a:t>
            </a:r>
          </a:p>
          <a:p>
            <a:r>
              <a:rPr lang="en-US" dirty="0" smtClean="0"/>
              <a:t>The operands work </a:t>
            </a:r>
            <a:r>
              <a:rPr lang="en-US" b="1" dirty="0" smtClean="0">
                <a:solidFill>
                  <a:srgbClr val="558ED5"/>
                </a:solidFill>
              </a:rPr>
              <a:t>bit by bit</a:t>
            </a:r>
            <a:r>
              <a:rPr lang="en-US" dirty="0" smtClean="0"/>
              <a:t>, on the corresponding bits of the operands</a:t>
            </a:r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389934"/>
              </p:ext>
            </p:extLst>
          </p:nvPr>
        </p:nvGraphicFramePr>
        <p:xfrm>
          <a:off x="457200" y="3886248"/>
          <a:ext cx="8229600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6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2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/>
                          <a:cs typeface="Courier New"/>
                        </a:rPr>
                        <a:t>~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complement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Flips every bit:</a:t>
                      </a:r>
                      <a:r>
                        <a:rPr lang="en-US" baseline="0" dirty="0" smtClean="0"/>
                        <a:t> 0 to 1 and 1 to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/>
                          <a:cs typeface="Courier New"/>
                        </a:rPr>
                        <a:t>&amp;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latin typeface="Courier New"/>
                          <a:cs typeface="Courier New"/>
                        </a:rPr>
                        <a:t>and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Produces</a:t>
                      </a:r>
                      <a:r>
                        <a:rPr lang="en-US" baseline="0" dirty="0" smtClean="0"/>
                        <a:t> 1 if both bits are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/>
                          <a:cs typeface="Courier New"/>
                        </a:rPr>
                        <a:t>^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exclusive </a:t>
                      </a:r>
                      <a:r>
                        <a:rPr lang="en-US" dirty="0" smtClean="0">
                          <a:latin typeface="Courier New"/>
                          <a:cs typeface="Courier New"/>
                        </a:rPr>
                        <a:t>or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Produces</a:t>
                      </a:r>
                      <a:r>
                        <a:rPr lang="en-US" baseline="0" dirty="0" smtClean="0"/>
                        <a:t> 1 if both bits are different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/>
                          <a:cs typeface="Courier New"/>
                        </a:rPr>
                        <a:t>|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(inclusive) </a:t>
                      </a:r>
                      <a:r>
                        <a:rPr lang="en-US" dirty="0" smtClean="0">
                          <a:latin typeface="Courier New"/>
                          <a:cs typeface="Courier New"/>
                        </a:rPr>
                        <a:t>or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Produces</a:t>
                      </a:r>
                      <a:r>
                        <a:rPr lang="en-US" baseline="0" dirty="0" smtClean="0"/>
                        <a:t> 1 if at least one bit is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for the End of a String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condense the function, we can move the initialization of </a:t>
            </a:r>
            <a:r>
              <a:rPr lang="en-US" dirty="0">
                <a:latin typeface="Courier New"/>
                <a:cs typeface="Courier New"/>
              </a:rPr>
              <a:t>n</a:t>
            </a:r>
            <a:r>
              <a:rPr lang="en-US" dirty="0"/>
              <a:t> to its declaration:</a:t>
            </a:r>
          </a:p>
          <a:p>
            <a:r>
              <a:rPr lang="en-US" dirty="0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 err="1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strlen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b="1" dirty="0" err="1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{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dirty="0" err="1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08D14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!=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D39E7"/>
                </a:solidFill>
                <a:latin typeface="Courier"/>
                <a:ea typeface="Courier"/>
                <a:cs typeface="Courier"/>
              </a:rPr>
              <a:t>'\0'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++)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  n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}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2748643" y="4091210"/>
            <a:ext cx="2032000" cy="5508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764643" y="4642071"/>
            <a:ext cx="3152638" cy="805541"/>
            <a:chOff x="3764643" y="4642071"/>
            <a:chExt cx="3152638" cy="805541"/>
          </a:xfrm>
        </p:grpSpPr>
        <p:sp>
          <p:nvSpPr>
            <p:cNvPr id="3" name="Rectangle 2"/>
            <p:cNvSpPr/>
            <p:nvPr/>
          </p:nvSpPr>
          <p:spPr>
            <a:xfrm>
              <a:off x="4091213" y="4925315"/>
              <a:ext cx="282606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same as </a:t>
              </a:r>
              <a:r>
                <a:rPr lang="en-US" sz="2400" dirty="0">
                  <a:latin typeface="Courier New"/>
                  <a:cs typeface="Courier New"/>
                </a:rPr>
                <a:t>*s != 0</a:t>
              </a:r>
              <a:endParaRPr lang="en-US" sz="24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441044" y="4896751"/>
              <a:ext cx="1458095" cy="55086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2"/>
            </p:cNvCxnSpPr>
            <p:nvPr/>
          </p:nvCxnSpPr>
          <p:spPr>
            <a:xfrm>
              <a:off x="3764643" y="4642071"/>
              <a:ext cx="1676401" cy="2546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021727" y="5447612"/>
            <a:ext cx="2229644" cy="760190"/>
            <a:chOff x="6021727" y="5447612"/>
            <a:chExt cx="2229644" cy="760190"/>
          </a:xfrm>
        </p:grpSpPr>
        <p:sp>
          <p:nvSpPr>
            <p:cNvPr id="4" name="Rectangle 3"/>
            <p:cNvSpPr/>
            <p:nvPr/>
          </p:nvSpPr>
          <p:spPr>
            <a:xfrm>
              <a:off x="6021727" y="5664498"/>
              <a:ext cx="22296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same as </a:t>
              </a:r>
              <a:r>
                <a:rPr lang="en-US" sz="2400" dirty="0">
                  <a:latin typeface="Courier New"/>
                  <a:cs typeface="Courier New"/>
                </a:rPr>
                <a:t>*s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380514" y="5656941"/>
              <a:ext cx="566057" cy="55086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7" idx="2"/>
            </p:cNvCxnSpPr>
            <p:nvPr/>
          </p:nvCxnSpPr>
          <p:spPr>
            <a:xfrm>
              <a:off x="6170092" y="5447612"/>
              <a:ext cx="1210422" cy="2855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[10][1]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377755" y="3229659"/>
            <a:ext cx="1441063" cy="1093887"/>
            <a:chOff x="2377755" y="3229659"/>
            <a:chExt cx="1441063" cy="1093887"/>
          </a:xfrm>
        </p:grpSpPr>
        <p:sp>
          <p:nvSpPr>
            <p:cNvPr id="15" name="Rounded Rectangle 14"/>
            <p:cNvSpPr/>
            <p:nvPr/>
          </p:nvSpPr>
          <p:spPr>
            <a:xfrm>
              <a:off x="2730628" y="3229659"/>
              <a:ext cx="1088190" cy="55086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2377755" y="3780520"/>
              <a:ext cx="746445" cy="543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456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Bitwise Complement, And,</a:t>
            </a:r>
            <a:br>
              <a:rPr lang="en-US" dirty="0" smtClean="0"/>
            </a:br>
            <a:r>
              <a:rPr lang="en-US" dirty="0" smtClean="0"/>
              <a:t>Exclusive Or, and Inclusive Or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15400" cy="45259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b="1" dirty="0" smtClean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unsigned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short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21</a:t>
            </a:r>
            <a:r>
              <a:rPr lang="en-US" sz="1800" dirty="0" smtClean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 </a:t>
            </a:r>
            <a:r>
              <a:rPr lang="en-US" sz="18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56</a:t>
            </a:r>
            <a:r>
              <a:rPr lang="en-US" sz="1800" dirty="0" smtClean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k</a:t>
            </a:r>
            <a:r>
              <a:rPr lang="en-US" sz="18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sz="18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</a:t>
            </a:r>
            <a:r>
              <a:rPr lang="en-US" sz="1800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now    21 (binary 0000000000010101) */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sz="18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j is now    56 (binary 0000000000111000) */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k </a:t>
            </a:r>
            <a:r>
              <a:rPr lang="en-US" sz="18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~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k </a:t>
            </a:r>
            <a:r>
              <a:rPr lang="en-US" sz="18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&amp;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sz="18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k </a:t>
            </a:r>
            <a:r>
              <a:rPr lang="en-US" sz="18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^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sz="18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k </a:t>
            </a:r>
            <a:r>
              <a:rPr lang="en-US" sz="18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|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sz="18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endParaRPr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0" y="3918315"/>
            <a:ext cx="6509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// k is now    16 (binary 00000000000</a:t>
            </a:r>
            <a:r>
              <a:rPr lang="en-US" b="1" dirty="0">
                <a:solidFill>
                  <a:srgbClr val="558ED5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0000)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4519811"/>
            <a:ext cx="6645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// k is now    45 (binary 0000000000</a:t>
            </a:r>
            <a:r>
              <a:rPr lang="en-US" b="1" dirty="0">
                <a:solidFill>
                  <a:srgbClr val="558ED5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b="1" dirty="0">
                <a:solidFill>
                  <a:srgbClr val="558ED5"/>
                </a:solidFill>
                <a:latin typeface="Courier"/>
                <a:ea typeface="Courier"/>
                <a:cs typeface="Courier"/>
              </a:rPr>
              <a:t>11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b="1" dirty="0">
                <a:solidFill>
                  <a:srgbClr val="558ED5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5106357"/>
            <a:ext cx="6274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// k is now    61 (binary 0000000000</a:t>
            </a:r>
            <a:r>
              <a:rPr lang="en-US" b="1" dirty="0">
                <a:solidFill>
                  <a:srgbClr val="558ED5"/>
                </a:solidFill>
                <a:latin typeface="Courier"/>
                <a:ea typeface="Courier"/>
                <a:cs typeface="Courier"/>
              </a:rPr>
              <a:t>1111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b="1" dirty="0">
                <a:solidFill>
                  <a:srgbClr val="558ED5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3363973"/>
            <a:ext cx="6970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// k is now 65514 (binary 1111111111101010)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5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Precedence of Bitwise Operators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Highest:	</a:t>
            </a:r>
            <a:r>
              <a:rPr lang="en-US" dirty="0" smtClean="0">
                <a:latin typeface="Courier New"/>
                <a:cs typeface="Courier New"/>
              </a:rPr>
              <a:t>~</a:t>
            </a:r>
          </a:p>
          <a:p>
            <a:r>
              <a:rPr lang="en-US" dirty="0" smtClean="0">
                <a:latin typeface="Courier New"/>
                <a:cs typeface="Courier New"/>
              </a:rPr>
              <a:t>				&amp;</a:t>
            </a:r>
          </a:p>
          <a:p>
            <a:r>
              <a:rPr lang="en-US" dirty="0" smtClean="0">
                <a:latin typeface="Courier New"/>
                <a:cs typeface="Courier New"/>
              </a:rPr>
              <a:t>				^</a:t>
            </a:r>
          </a:p>
          <a:p>
            <a:r>
              <a:rPr lang="en-US" dirty="0" smtClean="0"/>
              <a:t>	Lowest:	</a:t>
            </a:r>
            <a:r>
              <a:rPr lang="en-US" dirty="0" smtClean="0">
                <a:latin typeface="Courier New"/>
                <a:cs typeface="Courier New"/>
              </a:rPr>
              <a:t>|</a:t>
            </a:r>
          </a:p>
          <a:p>
            <a:r>
              <a:rPr lang="en-US" dirty="0" smtClean="0"/>
              <a:t>Examples: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&amp; ~j | k  </a:t>
            </a:r>
            <a:r>
              <a:rPr lang="en-US" dirty="0" smtClean="0"/>
              <a:t>means  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&amp; (~j)) | k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^ j &amp; ~k  </a:t>
            </a:r>
            <a:r>
              <a:rPr lang="en-US" dirty="0" smtClean="0"/>
              <a:t>means 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^ (j &amp; (~k))</a:t>
            </a:r>
          </a:p>
          <a:p>
            <a:r>
              <a:rPr lang="en-US" dirty="0" smtClean="0"/>
              <a:t>Using parentheses helps avoid confusion.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0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Compound Bitwise Operators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The compound assignment operators </a:t>
            </a:r>
            <a:r>
              <a:rPr lang="en-US" dirty="0" smtClean="0">
                <a:latin typeface="Courier New"/>
                <a:cs typeface="Courier New"/>
              </a:rPr>
              <a:t>&amp;=, ^=</a:t>
            </a:r>
            <a:r>
              <a:rPr lang="en-US" dirty="0" smtClean="0"/>
              <a:t>, and </a:t>
            </a:r>
            <a:r>
              <a:rPr lang="en-US" dirty="0" smtClean="0">
                <a:latin typeface="Courier New"/>
                <a:cs typeface="Courier New"/>
              </a:rPr>
              <a:t>|=</a:t>
            </a:r>
            <a:r>
              <a:rPr lang="en-US" dirty="0" smtClean="0"/>
              <a:t> correspond to the bitwise operators </a:t>
            </a:r>
            <a:r>
              <a:rPr lang="en-US" dirty="0" smtClean="0">
                <a:latin typeface="Courier New"/>
                <a:cs typeface="Courier New"/>
              </a:rPr>
              <a:t>&amp;, ^, </a:t>
            </a:r>
            <a:r>
              <a:rPr lang="en-US" dirty="0" smtClean="0"/>
              <a:t>and </a:t>
            </a:r>
            <a:r>
              <a:rPr lang="en-US" dirty="0" smtClean="0">
                <a:latin typeface="Courier New"/>
                <a:cs typeface="Courier New"/>
              </a:rPr>
              <a:t>|</a:t>
            </a:r>
            <a:r>
              <a:rPr lang="en-US" dirty="0" smtClean="0"/>
              <a:t>: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1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1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1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21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1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21</a:t>
            </a:r>
            <a:r>
              <a:rPr lang="en-US" sz="21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1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1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en-US" sz="2100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now 21 (binary 0000000000010101) </a:t>
            </a:r>
            <a:endParaRPr lang="en-US" sz="21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1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 </a:t>
            </a:r>
            <a:r>
              <a:rPr lang="en-US" sz="21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21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1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56</a:t>
            </a:r>
            <a:r>
              <a:rPr lang="en-US" sz="21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1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1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j is now 56 (binary 0000000000111000) </a:t>
            </a:r>
            <a:endParaRPr lang="en-US" sz="21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1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1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1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&amp;=</a:t>
            </a:r>
            <a:r>
              <a:rPr lang="en-US" sz="21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sz="21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1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endParaRPr lang="en-US" sz="21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1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1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1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^=</a:t>
            </a:r>
            <a:r>
              <a:rPr lang="en-US" sz="21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sz="21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1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endParaRPr lang="en-US" sz="21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1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1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1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|=</a:t>
            </a:r>
            <a:r>
              <a:rPr lang="en-US" sz="21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sz="21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1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endParaRPr lang="en-US" sz="21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731845" y="4406822"/>
            <a:ext cx="73561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en-US" sz="2100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now 16 (binary 00000000000</a:t>
            </a:r>
            <a:r>
              <a:rPr lang="en-US" sz="2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0000) </a:t>
            </a:r>
            <a:endParaRPr lang="en-US" sz="2100" dirty="0"/>
          </a:p>
        </p:txBody>
      </p:sp>
      <p:sp>
        <p:nvSpPr>
          <p:cNvPr id="3" name="Rectangle 2"/>
          <p:cNvSpPr/>
          <p:nvPr/>
        </p:nvSpPr>
        <p:spPr>
          <a:xfrm>
            <a:off x="1731845" y="4969172"/>
            <a:ext cx="69217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en-US" sz="2100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now 40 (binary 0000000000</a:t>
            </a:r>
            <a:r>
              <a:rPr lang="en-US" sz="2100" b="1" dirty="0">
                <a:solidFill>
                  <a:srgbClr val="558ED5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2100" b="1" dirty="0">
                <a:solidFill>
                  <a:srgbClr val="558ED5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000)</a:t>
            </a:r>
            <a:endParaRPr lang="en-US" sz="2100" dirty="0"/>
          </a:p>
        </p:txBody>
      </p:sp>
      <p:sp>
        <p:nvSpPr>
          <p:cNvPr id="4" name="Rectangle 3"/>
          <p:cNvSpPr/>
          <p:nvPr/>
        </p:nvSpPr>
        <p:spPr>
          <a:xfrm>
            <a:off x="1731845" y="5502387"/>
            <a:ext cx="66165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en-US" sz="2100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now 56 (binary 0000000000</a:t>
            </a:r>
            <a:r>
              <a:rPr lang="en-US" sz="2100" b="1" dirty="0">
                <a:solidFill>
                  <a:srgbClr val="558ED5"/>
                </a:solidFill>
                <a:latin typeface="Courier"/>
                <a:ea typeface="Courier"/>
                <a:cs typeface="Courier"/>
              </a:rPr>
              <a:t>111</a:t>
            </a:r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000) 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3659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Using the Bitwise Operators to Access Bits</a:t>
            </a:r>
            <a:endParaRPr lang="en-US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bitwise operators can be used to extract or modify data stored in a small number of bits.</a:t>
            </a:r>
          </a:p>
          <a:p>
            <a:r>
              <a:rPr lang="en-US" dirty="0" smtClean="0"/>
              <a:t>Common single-bit operations:</a:t>
            </a:r>
          </a:p>
          <a:p>
            <a:pPr lvl="1"/>
            <a:r>
              <a:rPr lang="en-US" dirty="0" smtClean="0"/>
              <a:t>Setting a bit</a:t>
            </a:r>
          </a:p>
          <a:p>
            <a:pPr lvl="1"/>
            <a:r>
              <a:rPr lang="en-US" dirty="0" smtClean="0"/>
              <a:t>Clearing a bit</a:t>
            </a:r>
          </a:p>
          <a:p>
            <a:pPr lvl="1"/>
            <a:r>
              <a:rPr lang="en-US" dirty="0" smtClean="0"/>
              <a:t>Testing a bit</a:t>
            </a:r>
          </a:p>
          <a:p>
            <a:r>
              <a:rPr lang="en-US" dirty="0" smtClean="0"/>
              <a:t>Assumptions for our next examples: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 is a 16-bit </a:t>
            </a:r>
            <a:r>
              <a:rPr lang="en-US" dirty="0" smtClean="0">
                <a:latin typeface="Courier New"/>
                <a:cs typeface="Courier New"/>
              </a:rPr>
              <a:t>unsigned short </a:t>
            </a:r>
            <a:r>
              <a:rPr lang="en-US" dirty="0" smtClean="0"/>
              <a:t>variable.</a:t>
            </a:r>
          </a:p>
          <a:p>
            <a:pPr lvl="1"/>
            <a:r>
              <a:rPr lang="en-US" dirty="0" smtClean="0"/>
              <a:t>The leftmost—or most significant—bit is numbered 15 and the least significant is numbered 0.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a Bit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set bit 4 of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 is to </a:t>
            </a:r>
            <a:r>
              <a:rPr lang="en-US" dirty="0" smtClean="0">
                <a:latin typeface="Courier New"/>
                <a:cs typeface="Courier New"/>
              </a:rPr>
              <a:t>or</a:t>
            </a:r>
            <a:r>
              <a:rPr lang="en-US" dirty="0" smtClean="0"/>
              <a:t> the value of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 with the constant </a:t>
            </a:r>
            <a:r>
              <a:rPr lang="en-US" dirty="0" smtClean="0">
                <a:latin typeface="Courier New"/>
                <a:cs typeface="Courier New"/>
              </a:rPr>
              <a:t>0x0010 </a:t>
            </a:r>
            <a:r>
              <a:rPr lang="en-US" dirty="0" smtClean="0"/>
              <a:t>(a </a:t>
            </a:r>
            <a:r>
              <a:rPr lang="en-US" b="1" dirty="0" smtClean="0">
                <a:solidFill>
                  <a:srgbClr val="558ED5"/>
                </a:solidFill>
              </a:rPr>
              <a:t>mask</a:t>
            </a:r>
            <a:r>
              <a:rPr lang="en-US" dirty="0" smtClean="0"/>
              <a:t>):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14800F"/>
                </a:solidFill>
                <a:latin typeface="Courier"/>
                <a:ea typeface="Courier"/>
                <a:cs typeface="Courier"/>
              </a:rPr>
              <a:t>0x0000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</a:t>
            </a:r>
            <a:r>
              <a:rPr lang="en-US" sz="2400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now 0000000000000000 */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|=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14800F"/>
                </a:solidFill>
                <a:latin typeface="Courier"/>
                <a:ea typeface="Courier"/>
                <a:cs typeface="Courier"/>
              </a:rPr>
              <a:t>0x0010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/* </a:t>
            </a:r>
            <a:r>
              <a:rPr lang="en-US" sz="2400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</a:t>
            </a:r>
            <a:r>
              <a:rPr lang="en-US" sz="24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now 0000000000010000 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4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</a:p>
          <a:p>
            <a:endParaRPr lang="en-US" dirty="0" smtClean="0"/>
          </a:p>
          <a:p>
            <a:r>
              <a:rPr lang="en-US" dirty="0" smtClean="0"/>
              <a:t>Create the mask using the shift operator:</a:t>
            </a:r>
          </a:p>
          <a:p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|=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</a:t>
            </a:r>
            <a:r>
              <a:rPr lang="en-US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sets bit j *</a:t>
            </a:r>
            <a:r>
              <a:rPr lang="en-US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</a:p>
          <a:p>
            <a:r>
              <a:rPr lang="en-US" dirty="0" smtClean="0"/>
              <a:t>Example: If </a:t>
            </a:r>
            <a:r>
              <a:rPr lang="en-US" dirty="0" smtClean="0">
                <a:latin typeface="Courier New"/>
                <a:cs typeface="Courier New"/>
              </a:rPr>
              <a:t>j</a:t>
            </a:r>
            <a:r>
              <a:rPr lang="en-US" dirty="0" smtClean="0"/>
              <a:t> has the value 3, then </a:t>
            </a:r>
            <a:r>
              <a:rPr lang="en-US" dirty="0" smtClean="0">
                <a:latin typeface="Courier New"/>
                <a:cs typeface="Courier New"/>
              </a:rPr>
              <a:t>1 &lt;&lt; j </a:t>
            </a:r>
            <a:r>
              <a:rPr lang="en-US" dirty="0" smtClean="0"/>
              <a:t>is </a:t>
            </a:r>
            <a:r>
              <a:rPr lang="en-US" dirty="0" smtClean="0">
                <a:latin typeface="Courier New"/>
                <a:cs typeface="Courier New"/>
              </a:rPr>
              <a:t>0x0008</a:t>
            </a:r>
            <a:r>
              <a:rPr lang="en-US" dirty="0" smtClean="0"/>
              <a:t> (binary: </a:t>
            </a:r>
            <a:r>
              <a:rPr lang="en-US" dirty="0" smtClean="0">
                <a:latin typeface="Courier New"/>
                <a:cs typeface="Courier New"/>
              </a:rPr>
              <a:t>000…0001000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4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Clearing a Bit</a:t>
            </a:r>
            <a:endParaRPr 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Clearing bit 4 of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 requires a mask with a 0 bit in position 4 and 1 bits everywhere else: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14800F"/>
                </a:solidFill>
                <a:latin typeface="Courier"/>
                <a:ea typeface="Courier"/>
                <a:cs typeface="Courier"/>
              </a:rPr>
              <a:t>0x00ff</a:t>
            </a:r>
            <a:r>
              <a:rPr lang="en-US" sz="24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</a:t>
            </a:r>
            <a:r>
              <a:rPr lang="en-US" sz="2400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</a:t>
            </a:r>
            <a:r>
              <a:rPr lang="en-US" sz="24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0000000011111111 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*/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&amp;=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~</a:t>
            </a:r>
            <a:r>
              <a:rPr lang="en-US" sz="2400" dirty="0">
                <a:solidFill>
                  <a:srgbClr val="14800F"/>
                </a:solidFill>
                <a:latin typeface="Courier"/>
                <a:ea typeface="Courier"/>
                <a:cs typeface="Courier"/>
              </a:rPr>
              <a:t>0x0010</a:t>
            </a:r>
            <a:r>
              <a:rPr lang="en-US" sz="24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</a:t>
            </a:r>
            <a:r>
              <a:rPr lang="en-US" sz="2400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</a:t>
            </a:r>
            <a:r>
              <a:rPr lang="en-US" sz="24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0000000011101111 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4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</a:p>
          <a:p>
            <a:endParaRPr lang="en-US" dirty="0" smtClean="0"/>
          </a:p>
          <a:p>
            <a:r>
              <a:rPr lang="en-US" dirty="0" smtClean="0"/>
              <a:t>A statement that clears a bit whose position is stored in a variable: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&amp;=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~(</a:t>
            </a:r>
            <a:r>
              <a:rPr lang="en-US" sz="24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/* clears bit j */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1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a Bit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An </a:t>
            </a:r>
            <a:r>
              <a:rPr lang="en-US" dirty="0" smtClean="0">
                <a:latin typeface="Courier New"/>
                <a:cs typeface="Courier New"/>
              </a:rPr>
              <a:t>if</a:t>
            </a:r>
            <a:r>
              <a:rPr lang="en-US" dirty="0" smtClean="0"/>
              <a:t> statement that tests whether bit 4 of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 is set:</a:t>
            </a:r>
          </a:p>
          <a:p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4800F"/>
                </a:solidFill>
                <a:latin typeface="Courier"/>
                <a:ea typeface="Courier"/>
                <a:cs typeface="Courier"/>
              </a:rPr>
              <a:t>0x0010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…   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/* tests bit 4 *</a:t>
            </a:r>
            <a:r>
              <a:rPr lang="en-US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</a:p>
          <a:p>
            <a:endParaRPr lang="en-US" dirty="0">
              <a:solidFill>
                <a:srgbClr val="696969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 smtClean="0"/>
              <a:t>A statement that tests whether bit </a:t>
            </a:r>
            <a:r>
              <a:rPr lang="en-US" dirty="0" smtClean="0">
                <a:latin typeface="Courier New"/>
                <a:cs typeface="Courier New"/>
              </a:rPr>
              <a:t>j</a:t>
            </a:r>
            <a:r>
              <a:rPr lang="en-US" dirty="0" smtClean="0"/>
              <a:t> is set:</a:t>
            </a:r>
          </a:p>
          <a:p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…   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/* tests bit j */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5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the End of a String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version of </a:t>
            </a:r>
            <a:r>
              <a:rPr lang="en-US" dirty="0" err="1">
                <a:latin typeface="Courier New"/>
                <a:cs typeface="Courier New"/>
              </a:rPr>
              <a:t>strlen</a:t>
            </a:r>
            <a:r>
              <a:rPr lang="en-US" dirty="0"/>
              <a:t> that uses these observations:</a:t>
            </a:r>
          </a:p>
          <a:p>
            <a:r>
              <a:rPr lang="en-US" dirty="0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strlen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b="1" dirty="0" err="1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{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++)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  n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}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216071" y="1859643"/>
            <a:ext cx="27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`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19615" y="3962394"/>
            <a:ext cx="1458095" cy="5508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448663" y="4513255"/>
            <a:ext cx="5051266" cy="929434"/>
            <a:chOff x="3448663" y="4513255"/>
            <a:chExt cx="5051266" cy="929434"/>
          </a:xfrm>
        </p:grpSpPr>
        <p:sp>
          <p:nvSpPr>
            <p:cNvPr id="7" name="Rectangle 6"/>
            <p:cNvSpPr/>
            <p:nvPr/>
          </p:nvSpPr>
          <p:spPr>
            <a:xfrm>
              <a:off x="4435929" y="4611692"/>
              <a:ext cx="40640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increment </a:t>
              </a:r>
              <a:r>
                <a:rPr lang="en-US" sz="2400" dirty="0">
                  <a:latin typeface="Courier New"/>
                  <a:cs typeface="Courier New"/>
                </a:rPr>
                <a:t>s</a:t>
              </a:r>
              <a:r>
                <a:rPr lang="en-US" sz="2400" dirty="0"/>
                <a:t> and tests </a:t>
              </a:r>
              <a:r>
                <a:rPr lang="en-US" sz="2400" dirty="0">
                  <a:latin typeface="Courier New"/>
                  <a:cs typeface="Courier New"/>
                </a:rPr>
                <a:t>*s</a:t>
              </a:r>
              <a:r>
                <a:rPr lang="en-US" sz="2400" dirty="0"/>
                <a:t> in the same expression</a:t>
              </a:r>
            </a:p>
          </p:txBody>
        </p:sp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>
              <a:off x="3448663" y="4513255"/>
              <a:ext cx="987266" cy="3399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2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Searching for the End of a String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7873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+mn-lt"/>
              </a:rPr>
              <a:t>Increments </a:t>
            </a:r>
            <a:r>
              <a:rPr lang="en-US" dirty="0">
                <a:latin typeface="Courier New"/>
                <a:cs typeface="Courier New"/>
              </a:rPr>
              <a:t>s</a:t>
            </a:r>
            <a:r>
              <a:rPr lang="en-US" dirty="0">
                <a:latin typeface="+mn-lt"/>
              </a:rPr>
              <a:t> and tests </a:t>
            </a:r>
            <a:r>
              <a:rPr lang="en-US" dirty="0">
                <a:latin typeface="Courier New"/>
                <a:cs typeface="Courier New"/>
              </a:rPr>
              <a:t>*s</a:t>
            </a:r>
            <a:r>
              <a:rPr lang="en-US" dirty="0">
                <a:latin typeface="+mn-lt"/>
              </a:rPr>
              <a:t> in the same expression:</a:t>
            </a:r>
          </a:p>
          <a:p>
            <a:endParaRPr lang="en-US" sz="2400" dirty="0">
              <a:solidFill>
                <a:srgbClr val="602F06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size_t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strlen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400" b="1" dirty="0" err="1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{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sz="2400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size_t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sz="24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  n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sz="24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endParaRPr lang="en-US" sz="2400" dirty="0">
              <a:latin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Replacing the </a:t>
            </a:r>
            <a:r>
              <a:rPr lang="en-US" dirty="0">
                <a:latin typeface="Courier New"/>
                <a:cs typeface="Courier New"/>
              </a:rPr>
              <a:t>for</a:t>
            </a:r>
            <a:r>
              <a:rPr lang="en-US" dirty="0"/>
              <a:t> statement with a </a:t>
            </a:r>
            <a:r>
              <a:rPr lang="en-US" dirty="0">
                <a:latin typeface="Courier New"/>
                <a:cs typeface="Courier New"/>
              </a:rPr>
              <a:t>while</a:t>
            </a:r>
            <a:r>
              <a:rPr lang="en-US" dirty="0"/>
              <a:t> statement</a:t>
            </a:r>
          </a:p>
          <a:p>
            <a:endParaRPr lang="en-US" sz="2400" dirty="0">
              <a:solidFill>
                <a:srgbClr val="602F06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size_t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strlen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400" b="1" dirty="0" err="1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{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sz="2400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size_t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sz="24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(*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++)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  n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sz="24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206891" y="4557738"/>
            <a:ext cx="6529823" cy="746888"/>
            <a:chOff x="1206891" y="4557738"/>
            <a:chExt cx="6529823" cy="746888"/>
          </a:xfrm>
        </p:grpSpPr>
        <p:sp>
          <p:nvSpPr>
            <p:cNvPr id="5" name="Rounded Rectangle 4"/>
            <p:cNvSpPr/>
            <p:nvPr/>
          </p:nvSpPr>
          <p:spPr>
            <a:xfrm>
              <a:off x="1206891" y="4557738"/>
              <a:ext cx="2458815" cy="729599"/>
            </a:xfrm>
            <a:prstGeom prst="roundRect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5" idx="3"/>
              <a:endCxn id="10" idx="1"/>
            </p:cNvCxnSpPr>
            <p:nvPr/>
          </p:nvCxnSpPr>
          <p:spPr>
            <a:xfrm>
              <a:off x="3665706" y="4922538"/>
              <a:ext cx="1612193" cy="172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5277899" y="4575027"/>
              <a:ext cx="2458815" cy="729599"/>
            </a:xfrm>
            <a:prstGeom prst="roundRect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399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for the End of a String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Although we condensed </a:t>
            </a:r>
            <a:r>
              <a:rPr lang="en-US" dirty="0" err="1">
                <a:latin typeface="Courier New"/>
                <a:cs typeface="Courier New"/>
              </a:rPr>
              <a:t>strlen</a:t>
            </a:r>
            <a:r>
              <a:rPr lang="en-US" dirty="0"/>
              <a:t> quite a bit, we have not increased its speed.</a:t>
            </a:r>
          </a:p>
          <a:p>
            <a:r>
              <a:rPr lang="en-US" dirty="0"/>
              <a:t>A faster version, at least with some compilers:</a:t>
            </a:r>
          </a:p>
          <a:p>
            <a:r>
              <a:rPr lang="en-US" dirty="0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strlen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b="1" dirty="0" err="1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{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b="1" dirty="0" err="1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  s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-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p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}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[10][1]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03447" y="3975960"/>
            <a:ext cx="349570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 we increment a pointer instead of a variable</a:t>
            </a:r>
          </a:p>
        </p:txBody>
      </p:sp>
    </p:spTree>
    <p:extLst>
      <p:ext uri="{BB962C8B-B14F-4D97-AF65-F5344CB8AC3E}">
        <p14:creationId xmlns:p14="http://schemas.microsoft.com/office/powerpoint/2010/main" val="148102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Searching for the End of a String</a:t>
            </a:r>
            <a:endParaRPr lang="en-US"/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Idioms for “search for the </a:t>
            </a:r>
            <a:r>
              <a:rPr lang="en-US" dirty="0" smtClean="0">
                <a:latin typeface="Courier New"/>
                <a:cs typeface="Courier New"/>
              </a:rPr>
              <a:t>null</a:t>
            </a:r>
            <a:r>
              <a:rPr lang="en-US" dirty="0" smtClean="0"/>
              <a:t> character at the end of a string”:</a:t>
            </a:r>
          </a:p>
          <a:p>
            <a:r>
              <a:rPr lang="en-US" dirty="0" smtClean="0"/>
              <a:t>	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8358" y="3045727"/>
            <a:ext cx="2044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(*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s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241473" y="3064793"/>
            <a:ext cx="2413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(*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++)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93864" y="4135276"/>
            <a:ext cx="2789564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leaves </a:t>
            </a:r>
            <a:r>
              <a:rPr lang="en-US" sz="2400" dirty="0">
                <a:latin typeface="Courier New"/>
                <a:cs typeface="Courier New"/>
              </a:rPr>
              <a:t>s</a:t>
            </a:r>
            <a:r>
              <a:rPr lang="en-US" sz="2400" dirty="0"/>
              <a:t> pointing to the </a:t>
            </a:r>
            <a:r>
              <a:rPr lang="en-US" sz="2400" dirty="0">
                <a:latin typeface="Courier New"/>
                <a:cs typeface="Courier New"/>
              </a:rPr>
              <a:t>null</a:t>
            </a:r>
            <a:r>
              <a:rPr lang="en-US" sz="2400" dirty="0"/>
              <a:t> character.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32299" y="4135276"/>
            <a:ext cx="4254501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more concise, but leaves </a:t>
            </a:r>
            <a:r>
              <a:rPr lang="en-US" sz="2400" dirty="0">
                <a:latin typeface="Courier New"/>
                <a:cs typeface="Courier New"/>
              </a:rPr>
              <a:t>s</a:t>
            </a:r>
            <a:r>
              <a:rPr lang="en-US" sz="2400" dirty="0"/>
              <a:t> pointing just past the </a:t>
            </a:r>
            <a:r>
              <a:rPr lang="en-US" sz="2400" dirty="0">
                <a:latin typeface="Courier New"/>
                <a:cs typeface="Courier New"/>
              </a:rPr>
              <a:t>null</a:t>
            </a:r>
            <a:r>
              <a:rPr lang="en-US" sz="2400" dirty="0"/>
              <a:t> character.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  <a:tailEnd type="triangl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4834</TotalTime>
  <Words>2872</Words>
  <Application>Microsoft Office PowerPoint</Application>
  <PresentationFormat>On-screen Show (4:3)</PresentationFormat>
  <Paragraphs>570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Courier</vt:lpstr>
      <vt:lpstr>ＭＳ ゴシック</vt:lpstr>
      <vt:lpstr>Arial</vt:lpstr>
      <vt:lpstr>Calibri</vt:lpstr>
      <vt:lpstr>Century Gothic</vt:lpstr>
      <vt:lpstr>Courier New</vt:lpstr>
      <vt:lpstr>Office Theme</vt:lpstr>
      <vt:lpstr>Lecture [11][1] Strings</vt:lpstr>
      <vt:lpstr>Midterm[1]</vt:lpstr>
      <vt:lpstr>String idioms</vt:lpstr>
      <vt:lpstr>Searching for the End of a String</vt:lpstr>
      <vt:lpstr>Searching for the End of a String</vt:lpstr>
      <vt:lpstr>Searching for the End of a String</vt:lpstr>
      <vt:lpstr>Searching for the End of a String</vt:lpstr>
      <vt:lpstr>Searching for the End of a String</vt:lpstr>
      <vt:lpstr>Searching for the End of a String</vt:lpstr>
      <vt:lpstr>Concatenating two Strings</vt:lpstr>
      <vt:lpstr>Concatenating two Strings – Step 1</vt:lpstr>
      <vt:lpstr>Concatenating two Strings – Step 1</vt:lpstr>
      <vt:lpstr>Concatenating two Strings – Step 2</vt:lpstr>
      <vt:lpstr>Concatenating two Strings – Step 2</vt:lpstr>
      <vt:lpstr>Concatenating two Strings</vt:lpstr>
      <vt:lpstr>Concatenating two Strings</vt:lpstr>
      <vt:lpstr>Copying a String</vt:lpstr>
      <vt:lpstr>Copying a String</vt:lpstr>
      <vt:lpstr>Arrays of strings</vt:lpstr>
      <vt:lpstr>Arrays of Strings</vt:lpstr>
      <vt:lpstr>Arrays of Strings</vt:lpstr>
      <vt:lpstr>Arrays of Strings</vt:lpstr>
      <vt:lpstr>Arrays of Strings</vt:lpstr>
      <vt:lpstr>Accessing Elements in Arrays of Strings</vt:lpstr>
      <vt:lpstr>Command-line arguments</vt:lpstr>
      <vt:lpstr>Command-Line Arguments</vt:lpstr>
      <vt:lpstr>Command-Line Arguments</vt:lpstr>
      <vt:lpstr>int main(int argc, char *argv[]){…}</vt:lpstr>
      <vt:lpstr>Command-Line Arguments</vt:lpstr>
      <vt:lpstr>Accessing Command-Line Arguments</vt:lpstr>
      <vt:lpstr>Accessing Command-Line Arguments</vt:lpstr>
      <vt:lpstr>Program: Checking Planet Names</vt:lpstr>
      <vt:lpstr>planet.c</vt:lpstr>
      <vt:lpstr>planet.c</vt:lpstr>
      <vt:lpstr>C string library</vt:lpstr>
      <vt:lpstr>Using the C String Library</vt:lpstr>
      <vt:lpstr>Using the C String Library</vt:lpstr>
      <vt:lpstr>Using the C String Library</vt:lpstr>
      <vt:lpstr>Using the C String Library</vt:lpstr>
      <vt:lpstr>The strcpy (String Copy) Function</vt:lpstr>
      <vt:lpstr>The strcpy (String Copy) Function</vt:lpstr>
      <vt:lpstr>The strncpy Function</vt:lpstr>
      <vt:lpstr>Low-level programming: Bitwise operators</vt:lpstr>
      <vt:lpstr>Bitwise Operators</vt:lpstr>
      <vt:lpstr>Bitwise Shift Operators</vt:lpstr>
      <vt:lpstr>Bitwise Shift Operators</vt:lpstr>
      <vt:lpstr>Compound Bitwise Shift Operators</vt:lpstr>
      <vt:lpstr>Precedence of Bitwise Shift Operators</vt:lpstr>
      <vt:lpstr>Bitwise Complement, And, Exclusive Or, and Inclusive Or</vt:lpstr>
      <vt:lpstr>Bitwise Complement, And, Exclusive Or, and Inclusive Or</vt:lpstr>
      <vt:lpstr>Precedence of Bitwise Operators</vt:lpstr>
      <vt:lpstr>Compound Bitwise Operators</vt:lpstr>
      <vt:lpstr>Using the Bitwise Operators to Access Bits</vt:lpstr>
      <vt:lpstr>Setting a Bit</vt:lpstr>
      <vt:lpstr>Clearing a Bit</vt:lpstr>
      <vt:lpstr>Testing a Bit</vt:lpstr>
    </vt:vector>
  </TitlesOfParts>
  <Company>University of Nevada,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Monica Nicolescu</dc:creator>
  <cp:lastModifiedBy>Siming Liu</cp:lastModifiedBy>
  <cp:revision>261</cp:revision>
  <cp:lastPrinted>2015-10-29T01:14:23Z</cp:lastPrinted>
  <dcterms:created xsi:type="dcterms:W3CDTF">2015-08-13T11:42:02Z</dcterms:created>
  <dcterms:modified xsi:type="dcterms:W3CDTF">2017-11-16T20:35:19Z</dcterms:modified>
</cp:coreProperties>
</file>