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723" r:id="rId3"/>
    <p:sldId id="724" r:id="rId4"/>
    <p:sldId id="725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08" r:id="rId28"/>
    <p:sldId id="709" r:id="rId29"/>
    <p:sldId id="710" r:id="rId30"/>
    <p:sldId id="711" r:id="rId31"/>
    <p:sldId id="712" r:id="rId32"/>
    <p:sldId id="713" r:id="rId33"/>
    <p:sldId id="714" r:id="rId34"/>
    <p:sldId id="715" r:id="rId35"/>
    <p:sldId id="716" r:id="rId36"/>
    <p:sldId id="717" r:id="rId37"/>
    <p:sldId id="718" r:id="rId38"/>
    <p:sldId id="719" r:id="rId39"/>
    <p:sldId id="720" r:id="rId40"/>
    <p:sldId id="721" r:id="rId41"/>
    <p:sldId id="673" r:id="rId42"/>
    <p:sldId id="490" r:id="rId43"/>
    <p:sldId id="494" r:id="rId44"/>
    <p:sldId id="495" r:id="rId45"/>
    <p:sldId id="496" r:id="rId46"/>
    <p:sldId id="632" r:id="rId47"/>
    <p:sldId id="501" r:id="rId48"/>
    <p:sldId id="502" r:id="rId49"/>
    <p:sldId id="503" r:id="rId50"/>
    <p:sldId id="504" r:id="rId51"/>
    <p:sldId id="505" r:id="rId52"/>
    <p:sldId id="506" r:id="rId5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2" autoAdjust="0"/>
    <p:restoredTop sz="87838" autoAdjust="0"/>
  </p:normalViewPr>
  <p:slideViewPr>
    <p:cSldViewPr snapToGrid="0" snapToObjects="1">
      <p:cViewPr varScale="1">
        <p:scale>
          <a:sx n="160" d="100"/>
          <a:sy n="160" d="100"/>
        </p:scale>
        <p:origin x="166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663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1" y="6658663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66" tIns="46583" rIns="93166" bIns="4658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3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3"/>
            <a:ext cx="4028440" cy="3505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38E1-9DBE-9548-B0B8-D0F32DFAC930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C26-2DFD-F744-8A34-0E7E0DAE44AD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288D-BE05-734B-9A6C-B95B4A6F3EC8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69D5-AFE6-EA4F-BFDB-CD93D805B2A2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359-9550-BD48-98DD-BC3BFF4F861A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B227-BEC1-EB44-9A9E-342D31BCAF7E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A9EF-36AF-9C49-A87D-5AB0286ECD0D}" type="datetime1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A85-63C8-4D4E-A094-2F0167364091}" type="datetime1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12AF-66EE-0445-AFAA-5C20D590647E}" type="datetime1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B6CE-02F4-4A41-8682-3D19133959D2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DB05-C9AF-9B47-AA86-D34A0B56C780}" type="datetime1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5657BF6-58C0-CE4D-B72F-DA424F090DA8}" type="datetime1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pt-BR" smtClean="0"/>
              <a:t>CS 135 - Lecture [13][0]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[12][0]</a:t>
            </a:r>
            <a:br>
              <a:rPr lang="en-US" dirty="0" smtClean="0"/>
            </a:br>
            <a:r>
              <a:rPr lang="en-US" dirty="0" smtClean="0"/>
              <a:t>Bitwise </a:t>
            </a:r>
            <a:r>
              <a:rPr lang="en-US" dirty="0" err="1" smtClean="0"/>
              <a:t>Operatiors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Memory Allocation/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smtClean="0"/>
              <a:t>Siming Liu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(String Copy) Function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Copies the string pointed to by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into the array pointed to by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(a pointer to the destination string).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abcd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str2 now contains "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str1 now contains "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*/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804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(String Copy) Function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In the call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		</a:t>
            </a:r>
            <a:r>
              <a:rPr lang="en-US" dirty="0" err="1" smtClean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has no way to check that the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string will fit in the array pointed to by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If it does not, undefined behavior occurs.</a:t>
            </a:r>
            <a:endParaRPr lang="en-US" dirty="0"/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Calling the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 function is a safer, albeit slower, way to copy a string.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 call of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 that copies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into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strncpy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sizeof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))</a:t>
            </a:r>
            <a:r>
              <a:rPr lang="en-US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dirty="0">
              <a:solidFill>
                <a:srgbClr val="7F218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Courier New"/>
                <a:cs typeface="Courier New"/>
              </a:rPr>
              <a:t>strncpy</a:t>
            </a:r>
            <a:r>
              <a:rPr lang="en-US" dirty="0"/>
              <a:t> has a third argument that </a:t>
            </a:r>
            <a:r>
              <a:rPr lang="en-US" b="1" dirty="0">
                <a:solidFill>
                  <a:srgbClr val="558ED5"/>
                </a:solidFill>
              </a:rPr>
              <a:t>limits the number of characters that will be copied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98683" y="3861894"/>
            <a:ext cx="1425087" cy="863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strlen</a:t>
            </a:r>
            <a:r>
              <a:rPr lang="en-US" dirty="0" smtClean="0"/>
              <a:t> (String Length) Function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	</a:t>
            </a:r>
            <a:r>
              <a:rPr lang="en-US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Courier New"/>
                <a:cs typeface="Courier New"/>
              </a:rPr>
              <a:t>size_t</a:t>
            </a:r>
            <a:r>
              <a:rPr lang="en-US" dirty="0" smtClean="0"/>
              <a:t> is a </a:t>
            </a: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name: C unsigned integer type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Courier New"/>
                <a:cs typeface="Courier New"/>
              </a:rPr>
              <a:t>strlen</a:t>
            </a:r>
            <a:r>
              <a:rPr lang="en-US" dirty="0" smtClean="0"/>
              <a:t> returns the length of a string 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/>
              <a:t>, not including the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Examples: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3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0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3 */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strcat (String Concatenation) Function</a:t>
            </a:r>
            <a:endParaRPr lang="en-US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appends the contents of the string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 to the end of the string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(a pointer to the resulting string).</a:t>
            </a:r>
          </a:p>
          <a:p>
            <a:r>
              <a:rPr lang="en-US" dirty="0" smtClean="0"/>
              <a:t>Examples:</a:t>
            </a:r>
          </a:p>
          <a:p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str1 is now "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abcdef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str2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str1 is now "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abcdef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*/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(String Concatenation) Function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 returned by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is normally discarded.</a:t>
            </a:r>
          </a:p>
          <a:p>
            <a:r>
              <a:rPr lang="en-US" dirty="0" smtClean="0"/>
              <a:t>The following example shows how the return value might be used:</a:t>
            </a:r>
          </a:p>
          <a:p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ghi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str1 now contains "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abcdefghi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	 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str2 contains "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defghi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" */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41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(String Concatenation) Function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>
                <a:latin typeface="Courier New"/>
                <a:cs typeface="Courier New"/>
              </a:rPr>
              <a:t>(str1, str2) </a:t>
            </a:r>
            <a:r>
              <a:rPr lang="en-US" dirty="0" smtClean="0"/>
              <a:t>causes undefined behavior if the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array is not long enough to accommodate the characters from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r>
              <a:rPr lang="en-US" sz="24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6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 err="1" smtClean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sz="2400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2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2400" dirty="0">
                <a:solidFill>
                  <a:srgbClr val="3E5FBF"/>
                </a:solidFill>
                <a:latin typeface="Courier"/>
                <a:ea typeface="Courier"/>
                <a:cs typeface="Courier"/>
              </a:rPr>
              <a:t>/*** WRONG ***</a:t>
            </a:r>
            <a:r>
              <a:rPr lang="en-US" sz="2400" dirty="0" smtClean="0">
                <a:solidFill>
                  <a:srgbClr val="3E5FBF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is limited to six characters, causing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to write past the end of the array.</a:t>
            </a:r>
            <a:endParaRPr lang="en-US" dirty="0"/>
          </a:p>
        </p:txBody>
      </p:sp>
      <p:pic>
        <p:nvPicPr>
          <p:cNvPr id="8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1344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strncat</a:t>
            </a:r>
            <a:r>
              <a:rPr lang="en-US" dirty="0" smtClean="0"/>
              <a:t> (String Concatenation) Function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strncat</a:t>
            </a:r>
            <a:r>
              <a:rPr lang="en-US" dirty="0" smtClean="0"/>
              <a:t> function is a safer but slower version of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Like </a:t>
            </a:r>
            <a:r>
              <a:rPr lang="en-US" dirty="0" err="1" smtClean="0">
                <a:latin typeface="Courier New"/>
                <a:cs typeface="Courier New"/>
              </a:rPr>
              <a:t>strncpy</a:t>
            </a:r>
            <a:r>
              <a:rPr lang="en-US" dirty="0" smtClean="0"/>
              <a:t>, it has a third argument that limits the number of characters it will copy.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 call of </a:t>
            </a:r>
            <a:r>
              <a:rPr lang="en-US" dirty="0" err="1" smtClean="0">
                <a:latin typeface="Courier New"/>
                <a:cs typeface="Courier New"/>
              </a:rPr>
              <a:t>strncat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strncat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sizeof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0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0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latin typeface="Courier New"/>
                <a:cs typeface="Courier New"/>
              </a:rPr>
              <a:t>strncat</a:t>
            </a:r>
            <a:r>
              <a:rPr lang="en-US" dirty="0" smtClean="0"/>
              <a:t> will terminate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with a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character, which is not included in the third argument.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r>
              <a:rPr lang="en-US" dirty="0" smtClean="0"/>
              <a:t> program prints a one-month list of daily reminders.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The user will enter a series of reminders, with each prefixed by a day of the month.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When the user enters 0 instead of a valid day, the program will print a list of all reminders entered, sorted by day.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24 Susan's birthday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5 6:00 - Dinner with Marge and Russ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26 Movie - "Chinatown"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7 10:30 - Dental appointment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12 Movie - "Dazed and Confused"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5 Saturday class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12 Saturday class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Enter day and reminder: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	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Day Reminder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 5 Saturday class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 5 6:00 - Dinner with Marge and Russ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 7 10:30 - Dental appointment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12 Saturday class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12 Movie - "Dazed and Confused</a:t>
            </a:r>
            <a:r>
              <a:rPr lang="ja-JP" altLang="en-US" sz="1800" dirty="0" smtClean="0">
                <a:latin typeface="Courier New"/>
                <a:cs typeface="Courier New"/>
              </a:rPr>
              <a:t>“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24 Susan's birthday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cs typeface="Courier New"/>
              </a:rPr>
              <a:t> 26 Movie - "Chinatown"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String </a:t>
            </a:r>
            <a:r>
              <a:rPr lang="en-US" dirty="0" smtClean="0"/>
              <a:t>Library (Cont.)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strategy:</a:t>
            </a:r>
          </a:p>
          <a:p>
            <a:pPr lvl="1"/>
            <a:r>
              <a:rPr lang="en-US" dirty="0" smtClean="0"/>
              <a:t>Read a series of day-and-reminder combinations.</a:t>
            </a:r>
          </a:p>
          <a:p>
            <a:pPr lvl="1"/>
            <a:r>
              <a:rPr lang="en-US" dirty="0" smtClean="0"/>
              <a:t>Store them in order (sorted by day).</a:t>
            </a:r>
          </a:p>
          <a:p>
            <a:pPr lvl="1"/>
            <a:r>
              <a:rPr lang="en-US" dirty="0" smtClean="0"/>
              <a:t>Display them.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will be used to read the days.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read_line</a:t>
            </a:r>
            <a:r>
              <a:rPr lang="en-US" dirty="0" smtClean="0"/>
              <a:t> will be used to read the reminders.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strings will be stored in a two-dimensional array of characters.</a:t>
            </a:r>
          </a:p>
          <a:p>
            <a:r>
              <a:rPr lang="en-US" dirty="0" smtClean="0"/>
              <a:t>Each row of the array contains one string.</a:t>
            </a:r>
          </a:p>
          <a:p>
            <a:r>
              <a:rPr lang="en-US" dirty="0" smtClean="0"/>
              <a:t>Actions taken after the program reads a day and its associated reminder:</a:t>
            </a:r>
          </a:p>
          <a:p>
            <a:pPr lvl="1"/>
            <a:r>
              <a:rPr lang="en-US" dirty="0" smtClean="0"/>
              <a:t>Search the array to determine where the day belongs, using </a:t>
            </a:r>
            <a:r>
              <a:rPr lang="en-US" dirty="0" err="1" smtClean="0">
                <a:latin typeface="Courier New"/>
                <a:cs typeface="Courier New"/>
              </a:rPr>
              <a:t>strcmp</a:t>
            </a:r>
            <a:r>
              <a:rPr lang="en-US" dirty="0" smtClean="0"/>
              <a:t> to do comparisons.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to move all strings below that point down one position.</a:t>
            </a:r>
          </a:p>
          <a:p>
            <a:pPr lvl="1"/>
            <a:r>
              <a:rPr lang="en-US" dirty="0" smtClean="0"/>
              <a:t>Copy the day into the array and call </a:t>
            </a:r>
            <a:r>
              <a:rPr lang="en-US" dirty="0" err="1" smtClean="0">
                <a:latin typeface="Courier New"/>
                <a:cs typeface="Courier New"/>
              </a:rPr>
              <a:t>strcat</a:t>
            </a:r>
            <a:r>
              <a:rPr lang="en-US" dirty="0" smtClean="0"/>
              <a:t> to append the reminder to the day.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complication: how to right-justify the days in a two-character field.</a:t>
            </a:r>
          </a:p>
          <a:p>
            <a:r>
              <a:rPr lang="en-US" dirty="0" smtClean="0"/>
              <a:t>A solution: use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to read the day into an integer variable, than call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 to convert the day back into string form.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 is similar to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, except that it writes output into a string.</a:t>
            </a:r>
          </a:p>
          <a:p>
            <a:r>
              <a:rPr lang="en-US" dirty="0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sprintf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 smtClean="0"/>
              <a:t>	writes the value of day into </a:t>
            </a:r>
            <a:r>
              <a:rPr lang="en-US" dirty="0" err="1" smtClean="0">
                <a:latin typeface="Courier New"/>
                <a:cs typeface="Courier New"/>
              </a:rPr>
              <a:t>day_str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call of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/>
              <a:t> ensures that the user does not enter more than two digits:</a:t>
            </a:r>
          </a:p>
          <a:p>
            <a:endParaRPr lang="en-US" dirty="0" smtClean="0">
              <a:solidFill>
                <a:srgbClr val="602F06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 smtClean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scanf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emind.c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Prints a one-month reminder list */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40005A"/>
                </a:solidFill>
                <a:latin typeface="Courier"/>
                <a:ea typeface="Courier"/>
                <a:cs typeface="Courier"/>
              </a:rPr>
              <a:t>stdio.h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40005A"/>
                </a:solidFill>
                <a:latin typeface="Courier"/>
                <a:ea typeface="Courier"/>
                <a:cs typeface="Courier"/>
              </a:rPr>
              <a:t>string.h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#define MAX_REMIND 50   </a:t>
            </a:r>
            <a:r>
              <a:rPr lang="en-US" sz="1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maximum number of reminders */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4A43"/>
                </a:solidFill>
                <a:latin typeface="Courier"/>
                <a:ea typeface="Courier"/>
                <a:cs typeface="Courier"/>
              </a:rPr>
              <a:t>#define MSG_LEN 60      </a:t>
            </a:r>
            <a:r>
              <a:rPr lang="en-US" sz="1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max length of reminder message */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400101"/>
                </a:solidFill>
                <a:latin typeface="Courier"/>
                <a:ea typeface="Courier"/>
                <a:cs typeface="Courier"/>
              </a:rPr>
              <a:t>main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MAX_REMIND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][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MSG_LEN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MSG_LEN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;;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MAX_REMIND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-- No space left --</a:t>
            </a:r>
            <a:r>
              <a:rPr lang="en-US" sz="14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Enter day and reminder: 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scanf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5076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emind.c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855236"/>
            <a:ext cx="8229600" cy="550111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b="1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sprintf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MSG_LEN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--)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</a:t>
            </a:r>
            <a:r>
              <a:rPr lang="en-US" sz="1400" dirty="0" err="1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n</a:t>
            </a:r>
            <a:r>
              <a:rPr lang="en-US" sz="1400" dirty="0" err="1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sz="1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 Reminder</a:t>
            </a:r>
            <a:r>
              <a:rPr lang="en-US" sz="14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1400" dirty="0">
                <a:solidFill>
                  <a:srgbClr val="3669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400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emind.c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getchar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'\n'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++]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2E00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programming: Bitwise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</a:t>
            </a:r>
            <a:r>
              <a:rPr lang="en-US" dirty="0" smtClean="0"/>
              <a:t>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55980"/>
              </p:ext>
            </p:extLst>
          </p:nvPr>
        </p:nvGraphicFramePr>
        <p:xfrm>
          <a:off x="635204" y="2259970"/>
          <a:ext cx="8051597" cy="40167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&lt;&lt;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&gt;&gt;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 shift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~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complement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&amp;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^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exclusive </a:t>
                      </a:r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8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|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Bitwise (inclusive) </a:t>
                      </a:r>
                      <a:r>
                        <a:rPr lang="en-US" sz="2400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sz="24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09505" y="1554095"/>
            <a:ext cx="424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Modify data at bit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69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Bitwise Shift Operators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&lt;&lt; j </a:t>
            </a:r>
            <a:r>
              <a:rPr lang="en-US" dirty="0" smtClean="0"/>
              <a:t>is the result when the bits in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are shifted left by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places.</a:t>
            </a:r>
          </a:p>
          <a:p>
            <a:pPr lvl="1"/>
            <a:r>
              <a:rPr lang="en-US" dirty="0" smtClean="0"/>
              <a:t>For each bit that is “shifted off” the left end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a zero bit enters at the right.</a:t>
            </a:r>
          </a:p>
          <a:p>
            <a:r>
              <a:rPr lang="en-US" dirty="0" smtClean="0"/>
              <a:t>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&gt;&gt; j </a:t>
            </a:r>
            <a:r>
              <a:rPr lang="en-US" dirty="0" smtClean="0"/>
              <a:t>is the result when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shifted right by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places.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of an unsigned type or if 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nonnegative, zeros are added at the left as needed.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negative, the result is implementation-defined.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C String Library</a:t>
            </a:r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Some programming languages provide </a:t>
            </a:r>
            <a:r>
              <a:rPr lang="en-US" b="1" dirty="0" smtClean="0">
                <a:solidFill>
                  <a:srgbClr val="558ED5"/>
                </a:solidFill>
              </a:rPr>
              <a:t>operators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smtClean="0"/>
              <a:t>that can </a:t>
            </a:r>
            <a:r>
              <a:rPr lang="en-US" i="1" dirty="0" smtClean="0"/>
              <a:t>copy</a:t>
            </a:r>
            <a:r>
              <a:rPr lang="en-US" dirty="0" smtClean="0"/>
              <a:t> strings, </a:t>
            </a:r>
            <a:r>
              <a:rPr lang="en-US" i="1" dirty="0" smtClean="0"/>
              <a:t>compare</a:t>
            </a:r>
            <a:r>
              <a:rPr lang="en-US" dirty="0" smtClean="0"/>
              <a:t> strings, </a:t>
            </a:r>
            <a:r>
              <a:rPr lang="en-US" i="1" dirty="0" smtClean="0"/>
              <a:t>concatenate</a:t>
            </a:r>
            <a:r>
              <a:rPr lang="en-US" dirty="0" smtClean="0"/>
              <a:t> strings, </a:t>
            </a:r>
            <a:r>
              <a:rPr lang="en-US" i="1" dirty="0" smtClean="0"/>
              <a:t>select</a:t>
            </a:r>
            <a:r>
              <a:rPr lang="en-US" dirty="0" smtClean="0"/>
              <a:t> substrings.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In C, strings are treated as arrays, so they</a:t>
            </a:r>
            <a:r>
              <a:rPr lang="en-US" dirty="0"/>
              <a:t> </a:t>
            </a:r>
            <a:r>
              <a:rPr lang="en-US" dirty="0" smtClean="0"/>
              <a:t>are restricted in the same ways as arrays.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Strings cannot be copied or compared using operators.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Shift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570301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13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52 (binary 00000000001101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</a:rPr>
              <a:t>00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 3 (binary 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00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00000000000011) */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364" y="27792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 each bit that is “shifted off” the left end of </a:t>
            </a:r>
            <a:r>
              <a:rPr lang="en-US" dirty="0" err="1"/>
              <a:t>i</a:t>
            </a:r>
            <a:r>
              <a:rPr lang="en-US" dirty="0"/>
              <a:t>, a zero bit enters at the right.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5095" y="55971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For each bit that is “shifted off” the </a:t>
            </a:r>
            <a:r>
              <a:rPr lang="en-US" dirty="0" smtClean="0"/>
              <a:t>right end </a:t>
            </a:r>
            <a:r>
              <a:rPr lang="en-US" dirty="0"/>
              <a:t>of </a:t>
            </a:r>
            <a:r>
              <a:rPr lang="en-US" dirty="0" err="1"/>
              <a:t>i</a:t>
            </a:r>
            <a:r>
              <a:rPr lang="en-US" dirty="0"/>
              <a:t>, a zero bit enters at the </a:t>
            </a:r>
            <a:r>
              <a:rPr lang="en-US" dirty="0" smtClean="0"/>
              <a:t>left.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2327" y="3425607"/>
            <a:ext cx="1260926" cy="1558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114498" y="5427013"/>
            <a:ext cx="1116597" cy="1701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Bitwise Shift Operators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modify a variable by shifting its bits, use the compound assignment operators </a:t>
            </a:r>
            <a:r>
              <a:rPr lang="en-US" dirty="0" smtClean="0">
                <a:latin typeface="Courier New"/>
                <a:cs typeface="Courier New"/>
              </a:rPr>
              <a:t>&lt;&lt;=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&gt;&gt;=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13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</a:t>
            </a: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52 (binary 0000000000110100)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&gt;&gt;=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13 (binary 0000000000001101) */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of Bitwise Shift Operators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bitwise shift operators have lower precedence than the arithmetic operators: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</a:p>
          <a:p>
            <a:r>
              <a:rPr lang="en-US" dirty="0"/>
              <a:t>	</a:t>
            </a:r>
            <a:r>
              <a:rPr lang="en-US" dirty="0" smtClean="0"/>
              <a:t>means: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not: 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Complement, And,</a:t>
            </a:r>
            <a:br>
              <a:rPr lang="en-US" dirty="0" smtClean="0"/>
            </a:br>
            <a:r>
              <a:rPr lang="en-US" dirty="0" smtClean="0"/>
              <a:t>Exclusive Or, and Inclusive Or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~, &amp;, ^, and | operators perform Boolean operations on all bits in their operands.</a:t>
            </a:r>
          </a:p>
          <a:p>
            <a:r>
              <a:rPr lang="en-US" dirty="0" smtClean="0"/>
              <a:t>The operands work </a:t>
            </a:r>
            <a:r>
              <a:rPr lang="en-US" b="1" dirty="0" smtClean="0">
                <a:solidFill>
                  <a:srgbClr val="558ED5"/>
                </a:solidFill>
              </a:rPr>
              <a:t>bit by bit</a:t>
            </a:r>
            <a:r>
              <a:rPr lang="en-US" dirty="0" smtClean="0"/>
              <a:t>, on the corresponding bits of the operands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7200" y="3886248"/>
          <a:ext cx="82296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~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Flips every bit:</a:t>
                      </a:r>
                      <a:r>
                        <a:rPr lang="en-US" baseline="0" dirty="0" smtClean="0"/>
                        <a:t> 0 to 1 and 1 to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&amp;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ourier New"/>
                          <a:cs typeface="Courier New"/>
                        </a:rPr>
                        <a:t>and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both bits are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^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 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both bits are different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/>
                          <a:cs typeface="Courier New"/>
                        </a:rPr>
                        <a:t>|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(inclusive) </a:t>
                      </a:r>
                      <a:r>
                        <a:rPr lang="en-US" dirty="0" smtClean="0">
                          <a:latin typeface="Courier New"/>
                          <a:cs typeface="Courier New"/>
                        </a:rPr>
                        <a:t>or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r>
                        <a:rPr lang="en-US" baseline="0" dirty="0" smtClean="0"/>
                        <a:t> 1 if at least one bit is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Complement, And,</a:t>
            </a:r>
            <a:br>
              <a:rPr lang="en-US" dirty="0" smtClean="0"/>
            </a:br>
            <a:r>
              <a:rPr lang="en-US" dirty="0" smtClean="0"/>
              <a:t>Exclusive Or, and Inclusive Or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4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b="1" dirty="0" smtClean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unsigned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21</a:t>
            </a:r>
            <a:r>
              <a:rPr lang="en-US" sz="18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56</a:t>
            </a:r>
            <a:r>
              <a:rPr lang="en-US" sz="1800" dirty="0" smtClean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</a:t>
            </a:r>
            <a:r>
              <a:rPr lang="en-US" sz="18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18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   21 (binary 0000000000010101) */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8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j is now    56 (binary 0000000000111000) */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^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8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0" y="3918315"/>
            <a:ext cx="650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16 (binary 00000000000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4519811"/>
            <a:ext cx="664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45 (binary 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106357"/>
            <a:ext cx="627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   61 (binary 0000000000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1111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363973"/>
            <a:ext cx="6970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k is now 65514 (binary 1111111111101010)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of Bitwise Operators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Highest:	</a:t>
            </a:r>
            <a:r>
              <a:rPr lang="en-US" dirty="0" smtClean="0">
                <a:latin typeface="Courier New"/>
                <a:cs typeface="Courier New"/>
              </a:rPr>
              <a:t>~</a:t>
            </a:r>
          </a:p>
          <a:p>
            <a:r>
              <a:rPr lang="en-US" dirty="0" smtClean="0">
                <a:latin typeface="Courier New"/>
                <a:cs typeface="Courier New"/>
              </a:rPr>
              <a:t>				&amp;</a:t>
            </a:r>
          </a:p>
          <a:p>
            <a:r>
              <a:rPr lang="en-US" dirty="0" smtClean="0">
                <a:latin typeface="Courier New"/>
                <a:cs typeface="Courier New"/>
              </a:rPr>
              <a:t>				^</a:t>
            </a:r>
          </a:p>
          <a:p>
            <a:r>
              <a:rPr lang="en-US" dirty="0" smtClean="0"/>
              <a:t>	Lowest:	</a:t>
            </a:r>
            <a:r>
              <a:rPr lang="en-US" dirty="0" smtClean="0">
                <a:latin typeface="Courier New"/>
                <a:cs typeface="Courier New"/>
              </a:rPr>
              <a:t>|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&amp; ~j | k  </a:t>
            </a:r>
            <a:r>
              <a:rPr lang="en-US" dirty="0" smtClean="0"/>
              <a:t>means 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&amp; (~j)) | k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^ j &amp; ~k  </a:t>
            </a:r>
            <a:r>
              <a:rPr lang="en-US" dirty="0" smtClean="0"/>
              <a:t>means 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^ (j &amp; (~k))</a:t>
            </a:r>
          </a:p>
          <a:p>
            <a:r>
              <a:rPr lang="en-US" dirty="0" smtClean="0"/>
              <a:t>Using parentheses helps avoid confusion.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Bitwise Operators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compound assignment operators </a:t>
            </a:r>
            <a:r>
              <a:rPr lang="en-US" dirty="0" smtClean="0">
                <a:latin typeface="Courier New"/>
                <a:cs typeface="Courier New"/>
              </a:rPr>
              <a:t>&amp;=, ^=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|=</a:t>
            </a:r>
            <a:r>
              <a:rPr lang="en-US" dirty="0" smtClean="0"/>
              <a:t> correspond to the bitwise operators </a:t>
            </a:r>
            <a:r>
              <a:rPr lang="en-US" dirty="0" smtClean="0">
                <a:latin typeface="Courier New"/>
                <a:cs typeface="Courier New"/>
              </a:rPr>
              <a:t>&amp;, ^,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|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21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21 (binary 0000000000010101)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56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j is now 56 (binary 0000000000111000)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^=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1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1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sz="21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1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1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31845" y="4406822"/>
            <a:ext cx="73561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16 (binary 00000000000</a:t>
            </a:r>
            <a:r>
              <a:rPr lang="en-US" sz="2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0000) </a:t>
            </a:r>
            <a:endParaRPr lang="en-US" sz="2100" dirty="0"/>
          </a:p>
        </p:txBody>
      </p:sp>
      <p:sp>
        <p:nvSpPr>
          <p:cNvPr id="3" name="Rectangle 2"/>
          <p:cNvSpPr/>
          <p:nvPr/>
        </p:nvSpPr>
        <p:spPr>
          <a:xfrm>
            <a:off x="1731845" y="4969172"/>
            <a:ext cx="69217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40 (binary 0000000000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000)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1731845" y="5502387"/>
            <a:ext cx="66165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en-US" sz="21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56 (binary 0000000000</a:t>
            </a:r>
            <a:r>
              <a:rPr lang="en-US" sz="2100" b="1" dirty="0">
                <a:solidFill>
                  <a:srgbClr val="558ED5"/>
                </a:solidFill>
                <a:latin typeface="Courier"/>
                <a:ea typeface="Courier"/>
                <a:cs typeface="Courier"/>
              </a:rPr>
              <a:t>111</a:t>
            </a:r>
            <a:r>
              <a:rPr lang="en-US" sz="21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000)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0920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Bitwise Operators to Access Bits</a:t>
            </a:r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bitwise operators can be used to extract or modify data stored in a small number of bits.</a:t>
            </a:r>
          </a:p>
          <a:p>
            <a:r>
              <a:rPr lang="en-US" dirty="0" smtClean="0"/>
              <a:t>Common single-bit operations:</a:t>
            </a:r>
          </a:p>
          <a:p>
            <a:pPr lvl="1"/>
            <a:r>
              <a:rPr lang="en-US" dirty="0" smtClean="0"/>
              <a:t>Setting a bit</a:t>
            </a:r>
          </a:p>
          <a:p>
            <a:pPr lvl="1"/>
            <a:r>
              <a:rPr lang="en-US" dirty="0" smtClean="0"/>
              <a:t>Clearing a bit</a:t>
            </a:r>
          </a:p>
          <a:p>
            <a:pPr lvl="1"/>
            <a:r>
              <a:rPr lang="en-US" dirty="0" smtClean="0"/>
              <a:t>Testing a bit</a:t>
            </a:r>
          </a:p>
          <a:p>
            <a:r>
              <a:rPr lang="en-US" dirty="0" smtClean="0"/>
              <a:t>Assumptions for our next examples: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a 16-bit </a:t>
            </a:r>
            <a:r>
              <a:rPr lang="en-US" dirty="0" smtClean="0">
                <a:latin typeface="Courier New"/>
                <a:cs typeface="Courier New"/>
              </a:rPr>
              <a:t>unsigned short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The leftmost—or most significant—bit is numbered 15 and the least significant is numbered 0.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Bit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set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to </a:t>
            </a:r>
            <a:r>
              <a:rPr lang="en-US" dirty="0" smtClean="0">
                <a:latin typeface="Courier New"/>
                <a:cs typeface="Courier New"/>
              </a:rPr>
              <a:t>or</a:t>
            </a:r>
            <a:r>
              <a:rPr lang="en-US" dirty="0" smtClean="0"/>
              <a:t> the value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with the constant </a:t>
            </a:r>
            <a:r>
              <a:rPr lang="en-US" dirty="0" smtClean="0">
                <a:latin typeface="Courier New"/>
                <a:cs typeface="Courier New"/>
              </a:rPr>
              <a:t>0x0010 </a:t>
            </a:r>
            <a:r>
              <a:rPr lang="en-US" dirty="0" smtClean="0"/>
              <a:t>(a </a:t>
            </a:r>
            <a:r>
              <a:rPr lang="en-US" b="1" dirty="0" smtClean="0">
                <a:solidFill>
                  <a:srgbClr val="558ED5"/>
                </a:solidFill>
              </a:rPr>
              <a:t>mask</a:t>
            </a:r>
            <a:r>
              <a:rPr lang="en-US" dirty="0" smtClean="0"/>
              <a:t>):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0x0000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now 0000000000000000 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now 0000000000010000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Create the mask using the shift operator:</a:t>
            </a:r>
          </a:p>
          <a:p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|=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sets bit j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r>
              <a:rPr lang="en-US" dirty="0" smtClean="0"/>
              <a:t>Example: If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has the value 3, then </a:t>
            </a:r>
            <a:r>
              <a:rPr lang="en-US" dirty="0" smtClean="0">
                <a:latin typeface="Courier New"/>
                <a:cs typeface="Courier New"/>
              </a:rPr>
              <a:t>1 &lt;&lt; j </a:t>
            </a:r>
            <a:r>
              <a:rPr lang="en-US" dirty="0" smtClean="0"/>
              <a:t>is </a:t>
            </a:r>
            <a:r>
              <a:rPr lang="en-US" dirty="0" smtClean="0">
                <a:latin typeface="Courier New"/>
                <a:cs typeface="Courier New"/>
              </a:rPr>
              <a:t>0x0008</a:t>
            </a:r>
            <a:r>
              <a:rPr lang="en-US" dirty="0" smtClean="0"/>
              <a:t> (binary: </a:t>
            </a:r>
            <a:r>
              <a:rPr lang="en-US" dirty="0" smtClean="0">
                <a:latin typeface="Courier New"/>
                <a:cs typeface="Courier New"/>
              </a:rPr>
              <a:t>000…0001000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Clearing a Bit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Clearing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requires a mask with a 0 bit in position 4 and 1 bits everywhere else: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0x00ff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0000000011111111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*/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</a:t>
            </a:r>
            <a:r>
              <a:rPr lang="en-US" sz="2400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sz="2400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</a:t>
            </a:r>
            <a:r>
              <a:rPr lang="en-US" sz="2400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is 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0000000011101111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A statement that clears a bit whose position is stored in a variable: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~(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clears bit j */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 String Library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attempts to </a:t>
            </a:r>
            <a:r>
              <a:rPr lang="en-US" b="1" dirty="0" smtClean="0"/>
              <a:t>copy </a:t>
            </a:r>
            <a:r>
              <a:rPr lang="en-US" dirty="0" smtClean="0"/>
              <a:t>(using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/>
              <a:t>) or </a:t>
            </a:r>
            <a:r>
              <a:rPr lang="en-US" b="1" dirty="0" smtClean="0"/>
              <a:t>compare</a:t>
            </a:r>
            <a:r>
              <a:rPr lang="en-US" dirty="0" smtClean="0"/>
              <a:t> strings (using </a:t>
            </a:r>
            <a:r>
              <a:rPr lang="en-US" dirty="0" smtClean="0">
                <a:latin typeface="Courier New"/>
                <a:cs typeface="Courier New"/>
              </a:rPr>
              <a:t>==</a:t>
            </a:r>
            <a:r>
              <a:rPr lang="en-US" dirty="0" smtClean="0"/>
              <a:t>) are not possible:</a:t>
            </a:r>
          </a:p>
          <a:p>
            <a:r>
              <a:rPr lang="en-US" b="1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str1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str2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str1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</a:t>
            </a:r>
            <a:r>
              <a:rPr lang="en-US" dirty="0" smtClean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r>
              <a:rPr lang="en-US" dirty="0" smtClean="0"/>
              <a:t>Using an array name as the left operand of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/>
              <a:t> is illegal.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Initializing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 character array using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/>
              <a:t> is legal:</a:t>
            </a:r>
          </a:p>
          <a:p>
            <a:r>
              <a:rPr lang="en-US" b="1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 smtClean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smtClean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02925" y="5887849"/>
            <a:ext cx="4106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 is not the assignment </a:t>
            </a:r>
            <a:r>
              <a:rPr lang="en-US" dirty="0" smtClean="0"/>
              <a:t>operator, but acts as initializer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28219" y="5730076"/>
            <a:ext cx="487335" cy="3101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a Bit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statement that tests whether bit 4 of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is set: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4800F"/>
                </a:solidFill>
                <a:latin typeface="Courier"/>
                <a:ea typeface="Courier"/>
                <a:cs typeface="Courier"/>
              </a:rPr>
              <a:t>0x0010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tests bit 4 *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>
              <a:solidFill>
                <a:srgbClr val="696969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/>
              <a:t>A statement that tests whether bit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is set: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tests bit j */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135 - Lecture [11][0]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Allocation Functions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stdlib.h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/>
              <a:t>header declares three memory allocation functions: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—Allocates a block of memory but does not initialize it.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calloc</a:t>
            </a:r>
            <a:r>
              <a:rPr lang="en-US" dirty="0" smtClean="0"/>
              <a:t>—Allocates a block of memory and clears it.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realloc</a:t>
            </a:r>
            <a:r>
              <a:rPr lang="en-US" dirty="0" smtClean="0"/>
              <a:t>—Resizes a previously allocated block of memory.</a:t>
            </a:r>
          </a:p>
          <a:p>
            <a:r>
              <a:rPr lang="en-US" dirty="0" smtClean="0"/>
              <a:t>These functions return a value of type </a:t>
            </a:r>
            <a:r>
              <a:rPr lang="en-US" dirty="0" smtClean="0">
                <a:latin typeface="Courier New"/>
                <a:cs typeface="Courier New"/>
              </a:rPr>
              <a:t>void *</a:t>
            </a:r>
            <a:r>
              <a:rPr lang="en-US" dirty="0" smtClean="0"/>
              <a:t> (a “generic” pointer).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to Allocate Memory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for the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function:</a:t>
            </a:r>
          </a:p>
          <a:p>
            <a:endParaRPr lang="en-US" b="1" dirty="0" smtClean="0">
              <a:solidFill>
                <a:srgbClr val="800D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size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>
              <a:solidFill>
                <a:srgbClr val="801B8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allocates a block of </a:t>
            </a:r>
            <a:r>
              <a:rPr lang="en-US" dirty="0" smtClean="0">
                <a:latin typeface="Courier New"/>
                <a:cs typeface="Courier New"/>
              </a:rPr>
              <a:t>size</a:t>
            </a:r>
            <a:r>
              <a:rPr lang="en-US" dirty="0" smtClean="0"/>
              <a:t> bytes and returns a pointer to it or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 if the allocation failed</a:t>
            </a:r>
          </a:p>
          <a:p>
            <a:r>
              <a:rPr lang="en-US" dirty="0" smtClean="0">
                <a:latin typeface="+mn-lt"/>
                <a:cs typeface="Courier New"/>
              </a:rPr>
              <a:t>We must test the return value of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+mn-lt"/>
                <a:cs typeface="Courier New"/>
              </a:rPr>
              <a:t> to see if the allocation succeeded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to Allocate Memory for a String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Allocates memory for a string of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/>
              <a:t> characters: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practice: cast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err="1" smtClean="0"/>
              <a:t>’s</a:t>
            </a:r>
            <a:r>
              <a:rPr lang="en-US" dirty="0" smtClean="0"/>
              <a:t> return value: although the cast is not required: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62400" y="2658283"/>
            <a:ext cx="369193" cy="4799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1358" y="3446413"/>
            <a:ext cx="2843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leaves room for the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character.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81" y="2329296"/>
            <a:ext cx="3096954" cy="149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820638" y="3138250"/>
            <a:ext cx="841762" cy="3081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91171" y="2324659"/>
            <a:ext cx="2661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Memory locations are not initialized!!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 Reminder List</a:t>
            </a:r>
            <a:endParaRPr lang="en-US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24 Susan's birthday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5 6:00 - Dinner with Marge and Russ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26 Movie - "Chinatown"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7 10:30 - Dental appointment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12 Movie - "Dazed and Confused"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5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12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Enter day and reminder: 0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	 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Day Reminder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 5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 5 6:00 - Dinner with Marge and Russ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 7 10:30 - Dental appointment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12 Saturday class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12 Movie - "Dazed and Confused</a:t>
            </a:r>
            <a:r>
              <a:rPr lang="ja-JP" altLang="en-US" sz="1800" dirty="0" smtClean="0">
                <a:latin typeface="Courier New"/>
                <a:cs typeface="Courier New"/>
              </a:rPr>
              <a:t>“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24 Susan's birthday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urier New"/>
                <a:cs typeface="Courier New"/>
              </a:rPr>
              <a:t> 26 Movie - "Chinatown"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</a:t>
            </a:r>
            <a:br>
              <a:rPr lang="en-US" smtClean="0"/>
            </a:br>
            <a:r>
              <a:rPr lang="en-US" smtClean="0"/>
              <a:t>Reminder List (Revisited)</a:t>
            </a: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remind2.</a:t>
            </a:r>
            <a:r>
              <a:rPr lang="en-US" dirty="0" smtClean="0"/>
              <a:t>c program is based on the earlier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r>
              <a:rPr lang="en-US" dirty="0" smtClean="0"/>
              <a:t> program, which prints a one-month list of daily reminders.</a:t>
            </a:r>
          </a:p>
          <a:p>
            <a:r>
              <a:rPr lang="en-US" dirty="0" smtClean="0"/>
              <a:t>The original </a:t>
            </a:r>
            <a:r>
              <a:rPr lang="en-US" dirty="0" err="1" smtClean="0">
                <a:latin typeface="Courier New"/>
                <a:cs typeface="Courier New"/>
              </a:rPr>
              <a:t>remind.c</a:t>
            </a:r>
            <a:r>
              <a:rPr lang="en-US" dirty="0" smtClean="0"/>
              <a:t> program stores reminder strings in a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two-dimensional array of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new program, the array will be </a:t>
            </a:r>
            <a:r>
              <a:rPr lang="en-US" b="1" dirty="0" smtClean="0">
                <a:solidFill>
                  <a:srgbClr val="558ED5"/>
                </a:solidFill>
              </a:rPr>
              <a:t>one-dimensional</a:t>
            </a:r>
            <a:r>
              <a:rPr lang="en-US" dirty="0" smtClean="0"/>
              <a:t>; its elements will be </a:t>
            </a:r>
            <a:r>
              <a:rPr lang="en-US" b="1" dirty="0" smtClean="0">
                <a:solidFill>
                  <a:srgbClr val="558ED5"/>
                </a:solidFill>
              </a:rPr>
              <a:t>pointers to dynamically allocated strings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Program: Printing a One-Month</a:t>
            </a:r>
            <a:br>
              <a:rPr lang="en-US" smtClean="0"/>
            </a:br>
            <a:r>
              <a:rPr lang="en-US" smtClean="0"/>
              <a:t>Reminder List (Revisited)</a:t>
            </a:r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dynamically allocated strings:</a:t>
            </a:r>
          </a:p>
          <a:p>
            <a:pPr lvl="1"/>
            <a:r>
              <a:rPr lang="en-US" dirty="0" smtClean="0"/>
              <a:t>Uses space more efficiently by allocating the exact number of characters needed to store a reminder.</a:t>
            </a:r>
          </a:p>
          <a:p>
            <a:pPr lvl="1"/>
            <a:r>
              <a:rPr lang="en-US" dirty="0" smtClean="0"/>
              <a:t>Avoids calling </a:t>
            </a:r>
            <a:r>
              <a:rPr lang="en-US" dirty="0" err="1" smtClean="0">
                <a:latin typeface="Courier New"/>
                <a:cs typeface="Courier New"/>
              </a:rPr>
              <a:t>strcpy</a:t>
            </a:r>
            <a:r>
              <a:rPr lang="en-US" dirty="0" smtClean="0"/>
              <a:t> to move existing reminder strings in order to make room for a new reminder.</a:t>
            </a:r>
          </a:p>
          <a:p>
            <a:r>
              <a:rPr lang="en-US" dirty="0" smtClean="0"/>
              <a:t>Changed lines of the program are </a:t>
            </a:r>
            <a:r>
              <a:rPr lang="en-US" b="1" dirty="0" smtClean="0"/>
              <a:t>shown in bold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408216"/>
            <a:ext cx="8477283" cy="4525963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Prints a one-month reminder list (dynamic string version) */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 err="1">
                <a:solidFill>
                  <a:srgbClr val="3F0D5A"/>
                </a:solidFill>
                <a:latin typeface="Courier"/>
                <a:ea typeface="Courier"/>
                <a:cs typeface="Courier"/>
              </a:rPr>
              <a:t>stdio.h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b="1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b="1" dirty="0" err="1">
                <a:solidFill>
                  <a:srgbClr val="3F0D5A"/>
                </a:solidFill>
                <a:latin typeface="Courier"/>
                <a:ea typeface="Courier"/>
                <a:cs typeface="Courier"/>
              </a:rPr>
              <a:t>stdlib.h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7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 err="1">
                <a:solidFill>
                  <a:srgbClr val="3F0D5A"/>
                </a:solidFill>
                <a:latin typeface="Courier"/>
                <a:ea typeface="Courier"/>
                <a:cs typeface="Courier"/>
              </a:rPr>
              <a:t>string.h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#define MAX_REMIND 50   </a:t>
            </a:r>
            <a:r>
              <a:rPr lang="en-US" sz="17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maximum number of reminders */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#define MSG_LEN 60      </a:t>
            </a:r>
            <a:r>
              <a:rPr lang="en-US" sz="17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max length of reminder message */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3F0300"/>
                </a:solidFill>
                <a:latin typeface="Courier"/>
                <a:ea typeface="Courier"/>
                <a:cs typeface="Courier"/>
              </a:rPr>
              <a:t>main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MAX_REMIND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MSG_LEN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7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C String Library</a:t>
            </a:r>
            <a:endParaRPr lang="en-US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Attempting to compare strings using a relational or equality operator is legal </a:t>
            </a:r>
            <a:r>
              <a:rPr lang="en-US" smtClean="0"/>
              <a:t>but won’t </a:t>
            </a:r>
            <a:r>
              <a:rPr lang="en-US" dirty="0" smtClean="0"/>
              <a:t>produce the desired result: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…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</a:t>
            </a:r>
            <a:r>
              <a:rPr lang="en-US" dirty="0" smtClean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</a:t>
            </a:r>
          </a:p>
          <a:p>
            <a:endParaRPr lang="en-US" dirty="0" smtClean="0">
              <a:solidFill>
                <a:srgbClr val="3F5EBF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		</a:t>
            </a:r>
            <a:r>
              <a:rPr lang="en-US" dirty="0" smtClean="0"/>
              <a:t>compares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as pointers.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have different addresses, the expression </a:t>
            </a:r>
            <a:r>
              <a:rPr lang="en-US" dirty="0" smtClean="0">
                <a:latin typeface="Courier New"/>
                <a:cs typeface="Courier New"/>
              </a:rPr>
              <a:t>str1 == str2</a:t>
            </a:r>
            <a:r>
              <a:rPr lang="en-US" dirty="0" smtClean="0"/>
              <a:t> will have the value 0.</a:t>
            </a:r>
            <a:endParaRPr lang="en-US" dirty="0"/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569587" y="3381926"/>
            <a:ext cx="110758" cy="7014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105472"/>
            <a:ext cx="8477283" cy="4525963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for</a:t>
            </a:r>
            <a:r>
              <a:rPr lang="en-US" sz="17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;;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MAX_REMIND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-- No space left --</a:t>
            </a:r>
            <a:r>
              <a:rPr lang="en-US" sz="17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Enter day and reminder: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scanf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0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sprintf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007997"/>
                </a:solidFill>
                <a:latin typeface="Courier"/>
                <a:ea typeface="Courier"/>
                <a:cs typeface="Courier"/>
              </a:rPr>
              <a:t>%2d</a:t>
            </a:r>
            <a:r>
              <a:rPr lang="en-US" sz="17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day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MSG_LEN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7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 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7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j</a:t>
            </a:r>
            <a:r>
              <a:rPr lang="en-US" sz="17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--)</a:t>
            </a:r>
            <a:endParaRPr lang="en-US" sz="17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7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700" b="1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7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7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700" b="1" dirty="0">
              <a:latin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292221"/>
            <a:ext cx="8477283" cy="4339214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reminders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malloc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  <a:r>
              <a:rPr lang="en-US" sz="1800" b="1" dirty="0" smtClean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7D1144"/>
                </a:solidFill>
                <a:latin typeface="Courier"/>
                <a:ea typeface="Courier"/>
                <a:cs typeface="Courier"/>
              </a:rPr>
              <a:t>NULL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800" b="1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b="1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-- No space left --</a:t>
            </a:r>
            <a:r>
              <a:rPr lang="en-US" sz="1800" b="1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b="1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break</a:t>
            </a:r>
            <a:r>
              <a:rPr lang="en-US" sz="1800" b="1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b="1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strcpy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day_str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strcat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reminders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msg_str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</a:t>
            </a:r>
            <a:r>
              <a:rPr lang="en-US" sz="1800" dirty="0" err="1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n</a:t>
            </a:r>
            <a:r>
              <a:rPr lang="en-US" sz="1800" dirty="0" err="1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Day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 Reminder</a:t>
            </a:r>
            <a:r>
              <a:rPr lang="en-US" sz="18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num_remind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18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18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reminders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])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7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remind2.c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199" y="1292221"/>
            <a:ext cx="8477283" cy="4339214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getchar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'\n'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++]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800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18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8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700" b="1" dirty="0">
              <a:latin typeface="Courier New" charset="0"/>
              <a:cs typeface="Courier New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[13][0]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C String Library</a:t>
            </a:r>
            <a:endParaRPr lang="en-US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The C library provides a rich set of functions for performing operations on strings.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Programs that need string operations should contain the following line: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004A43"/>
                </a:solidFill>
                <a:latin typeface="Courier"/>
                <a:ea typeface="Courier"/>
                <a:cs typeface="Courier"/>
              </a:rPr>
              <a:t>#include 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 err="1">
                <a:solidFill>
                  <a:srgbClr val="40125A"/>
                </a:solidFill>
                <a:latin typeface="Courier"/>
                <a:ea typeface="Courier"/>
                <a:cs typeface="Courier"/>
              </a:rPr>
              <a:t>string.h</a:t>
            </a:r>
            <a:r>
              <a:rPr lang="en-US" dirty="0" smtClean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In subsequent examples, assume that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 are character arrays used as strings.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strcmp (String Comparison) Function</a:t>
            </a:r>
            <a:endParaRPr lang="en-US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 smtClean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Strcmp</a:t>
            </a:r>
            <a:r>
              <a:rPr lang="en-US" dirty="0" smtClean="0"/>
              <a:t> returns a value </a:t>
            </a:r>
            <a:r>
              <a:rPr lang="en-US" b="1" dirty="0" smtClean="0"/>
              <a:t>less than</a:t>
            </a:r>
            <a:r>
              <a:rPr lang="en-US" dirty="0" smtClean="0"/>
              <a:t>, </a:t>
            </a:r>
            <a:r>
              <a:rPr lang="en-US" b="1" dirty="0" smtClean="0"/>
              <a:t>equal to</a:t>
            </a:r>
            <a:r>
              <a:rPr lang="en-US" dirty="0" smtClean="0"/>
              <a:t>, or </a:t>
            </a:r>
            <a:r>
              <a:rPr lang="en-US" b="1" dirty="0" smtClean="0"/>
              <a:t>greater than 0</a:t>
            </a:r>
            <a:r>
              <a:rPr lang="en-US" dirty="0" smtClean="0"/>
              <a:t>, depending on whether </a:t>
            </a:r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is less than, equal to, or greater than </a:t>
            </a:r>
            <a:r>
              <a:rPr lang="en-US" dirty="0" smtClean="0">
                <a:latin typeface="Courier New"/>
                <a:cs typeface="Courier New"/>
              </a:rPr>
              <a:t>s2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/>
                <a:cs typeface="Courier New"/>
              </a:rPr>
              <a:t>s1</a:t>
            </a:r>
            <a:r>
              <a:rPr lang="en-US" dirty="0" smtClean="0"/>
              <a:t> is less </a:t>
            </a:r>
            <a:r>
              <a:rPr lang="en-US" dirty="0"/>
              <a:t>than </a:t>
            </a:r>
            <a:r>
              <a:rPr lang="en-US" dirty="0">
                <a:latin typeface="Courier New"/>
                <a:cs typeface="Courier New"/>
              </a:rPr>
              <a:t>s2</a:t>
            </a:r>
            <a:r>
              <a:rPr lang="en-US" dirty="0"/>
              <a:t> if either </a:t>
            </a:r>
            <a:r>
              <a:rPr lang="en-US" dirty="0" smtClean="0"/>
              <a:t>is true:</a:t>
            </a:r>
            <a:endParaRPr lang="en-US" dirty="0"/>
          </a:p>
          <a:p>
            <a:pPr lvl="1"/>
            <a:r>
              <a:rPr lang="en-US" dirty="0"/>
              <a:t>The first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/>
              <a:t> characters of </a:t>
            </a:r>
            <a:r>
              <a:rPr lang="en-US" dirty="0">
                <a:latin typeface="Courier New"/>
                <a:cs typeface="Courier New"/>
              </a:rPr>
              <a:t>s1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s2</a:t>
            </a:r>
            <a:r>
              <a:rPr lang="en-US" dirty="0"/>
              <a:t> match, but the </a:t>
            </a:r>
            <a:r>
              <a:rPr lang="en-US" dirty="0">
                <a:latin typeface="Courier New"/>
                <a:cs typeface="Courier New"/>
              </a:rPr>
              <a:t>(i+1)</a:t>
            </a:r>
            <a:r>
              <a:rPr lang="en-US" dirty="0" err="1"/>
              <a:t>st</a:t>
            </a:r>
            <a:r>
              <a:rPr lang="en-US" dirty="0"/>
              <a:t> character of </a:t>
            </a:r>
            <a:r>
              <a:rPr lang="en-US" dirty="0">
                <a:latin typeface="Courier New"/>
                <a:cs typeface="Courier New"/>
              </a:rPr>
              <a:t>s1</a:t>
            </a:r>
            <a:r>
              <a:rPr lang="en-US" dirty="0"/>
              <a:t> is less than the </a:t>
            </a:r>
            <a:r>
              <a:rPr lang="en-US" dirty="0">
                <a:latin typeface="Courier New"/>
                <a:cs typeface="Courier New"/>
              </a:rPr>
              <a:t>(i+1)</a:t>
            </a:r>
            <a:r>
              <a:rPr lang="en-US" dirty="0" err="1"/>
              <a:t>st</a:t>
            </a:r>
            <a:r>
              <a:rPr lang="en-US" dirty="0"/>
              <a:t> character of </a:t>
            </a: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/>
              <a:t>2.</a:t>
            </a:r>
          </a:p>
          <a:p>
            <a:pPr lvl="1"/>
            <a:r>
              <a:rPr lang="en-US" dirty="0"/>
              <a:t>All characters of </a:t>
            </a:r>
            <a:r>
              <a:rPr lang="en-US" dirty="0">
                <a:latin typeface="Courier New"/>
                <a:cs typeface="Courier New"/>
              </a:rPr>
              <a:t>s1</a:t>
            </a:r>
            <a:r>
              <a:rPr lang="en-US" dirty="0"/>
              <a:t> match </a:t>
            </a:r>
            <a:r>
              <a:rPr lang="en-US" dirty="0">
                <a:latin typeface="Courier New"/>
                <a:cs typeface="Courier New"/>
              </a:rPr>
              <a:t>s2</a:t>
            </a:r>
            <a:r>
              <a:rPr lang="en-US" dirty="0"/>
              <a:t>, but </a:t>
            </a:r>
            <a:r>
              <a:rPr lang="en-US" dirty="0">
                <a:latin typeface="Courier New"/>
                <a:cs typeface="Courier New"/>
              </a:rPr>
              <a:t>s1</a:t>
            </a:r>
            <a:r>
              <a:rPr lang="en-US" dirty="0"/>
              <a:t> is shorter than </a:t>
            </a:r>
            <a:r>
              <a:rPr lang="en-US" dirty="0">
                <a:latin typeface="Courier New"/>
                <a:cs typeface="Courier New"/>
              </a:rPr>
              <a:t>s2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strcmp</a:t>
            </a:r>
            <a:r>
              <a:rPr lang="en-US" dirty="0" smtClean="0"/>
              <a:t> (String Comparison) Function</a:t>
            </a:r>
            <a:endParaRPr lang="en-US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 whether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is less than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is str1 &lt; str2?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…</a:t>
            </a:r>
          </a:p>
          <a:p>
            <a:r>
              <a:rPr lang="en-US" dirty="0" smtClean="0"/>
              <a:t>Testing whether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is less than or equal to </a:t>
            </a:r>
            <a:r>
              <a:rPr lang="en-US" dirty="0" smtClean="0">
                <a:latin typeface="Courier New"/>
                <a:cs typeface="Courier New"/>
              </a:rPr>
              <a:t>str2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strcmp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smtClean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* is str1 &lt;= str2? 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…</a:t>
            </a:r>
          </a:p>
          <a:p>
            <a:r>
              <a:rPr lang="en-US" dirty="0" smtClean="0"/>
              <a:t>We can test any possible relationship between </a:t>
            </a:r>
            <a:r>
              <a:rPr lang="en-US" dirty="0" smtClean="0">
                <a:latin typeface="Courier New"/>
                <a:cs typeface="Courier New"/>
              </a:rPr>
              <a:t>str1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/>
                <a:cs typeface="Courier New"/>
              </a:rPr>
              <a:t>str2</a:t>
            </a:r>
            <a:r>
              <a:rPr lang="en-US" dirty="0"/>
              <a:t>: </a:t>
            </a:r>
            <a:r>
              <a:rPr lang="en-US" dirty="0">
                <a:latin typeface="Courier New"/>
                <a:cs typeface="Courier New"/>
              </a:rPr>
              <a:t>&lt;, &lt;=, &gt;, &gt;=, ==, !</a:t>
            </a:r>
            <a:r>
              <a:rPr lang="en-US" dirty="0" smtClean="0">
                <a:latin typeface="Courier New"/>
                <a:cs typeface="Courier New"/>
              </a:rPr>
              <a:t>=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strcmp</a:t>
            </a:r>
            <a:r>
              <a:rPr lang="en-US" dirty="0" smtClean="0"/>
              <a:t> (String Comparison) Function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strcmp</a:t>
            </a:r>
            <a:r>
              <a:rPr lang="en-US" dirty="0" smtClean="0"/>
              <a:t> looks at the numerical codes for the characters in the strings.</a:t>
            </a:r>
          </a:p>
          <a:p>
            <a:r>
              <a:rPr lang="en-US" dirty="0" smtClean="0"/>
              <a:t>Know your underlying character set to predict what </a:t>
            </a:r>
            <a:r>
              <a:rPr lang="en-US" dirty="0" err="1" smtClean="0">
                <a:latin typeface="Courier New"/>
                <a:cs typeface="Courier New"/>
              </a:rPr>
              <a:t>strcmp</a:t>
            </a:r>
            <a:r>
              <a:rPr lang="en-US" dirty="0" smtClean="0"/>
              <a:t> will do.</a:t>
            </a:r>
          </a:p>
          <a:p>
            <a:r>
              <a:rPr lang="en-US" dirty="0" smtClean="0"/>
              <a:t>Important properties of ASCII:</a:t>
            </a:r>
          </a:p>
          <a:p>
            <a:pPr lvl="1"/>
            <a:r>
              <a:rPr lang="en-US" dirty="0" smtClean="0"/>
              <a:t>A–Z, a–z, and 0–9 have consecutive codes.</a:t>
            </a:r>
          </a:p>
          <a:p>
            <a:pPr lvl="1"/>
            <a:r>
              <a:rPr lang="en-US" dirty="0" smtClean="0"/>
              <a:t>All upper-case letters are less than all lower-case letters.</a:t>
            </a:r>
          </a:p>
          <a:p>
            <a:pPr lvl="1"/>
            <a:r>
              <a:rPr lang="en-US" dirty="0" smtClean="0"/>
              <a:t>Digits are less than letters.</a:t>
            </a:r>
          </a:p>
          <a:p>
            <a:pPr lvl="1"/>
            <a:r>
              <a:rPr lang="en-US" dirty="0" smtClean="0"/>
              <a:t>Spaces are less than all printing characters.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 135 - Lecture [12][1]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3198</Words>
  <Application>Microsoft Office PowerPoint</Application>
  <PresentationFormat>On-screen Show (4:3)</PresentationFormat>
  <Paragraphs>577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Courier</vt:lpstr>
      <vt:lpstr>ＭＳ ゴシック</vt:lpstr>
      <vt:lpstr>Arial</vt:lpstr>
      <vt:lpstr>Calibri</vt:lpstr>
      <vt:lpstr>Century Gothic</vt:lpstr>
      <vt:lpstr>Courier New</vt:lpstr>
      <vt:lpstr>Office Theme</vt:lpstr>
      <vt:lpstr>Lecture [12][0] Bitwise Operatiors Dynamic Memory Allocation/ </vt:lpstr>
      <vt:lpstr>C String Library (Cont.)</vt:lpstr>
      <vt:lpstr>Using the C String Library</vt:lpstr>
      <vt:lpstr>Using the C String Library</vt:lpstr>
      <vt:lpstr>Using the C String Library</vt:lpstr>
      <vt:lpstr>Using the C String Library</vt:lpstr>
      <vt:lpstr>The strcmp (String Comparison) Function</vt:lpstr>
      <vt:lpstr>The strcmp (String Comparison) Function</vt:lpstr>
      <vt:lpstr>The strcmp (String Comparison) Function</vt:lpstr>
      <vt:lpstr>The strcpy (String Copy) Function</vt:lpstr>
      <vt:lpstr>The strcpy (String Copy) Function</vt:lpstr>
      <vt:lpstr>The strncpy Function</vt:lpstr>
      <vt:lpstr>The strlen (String Length) Function</vt:lpstr>
      <vt:lpstr>The strcat (String Concatenation) Function</vt:lpstr>
      <vt:lpstr>The strcat (String Concatenation) Function</vt:lpstr>
      <vt:lpstr>The strcat (String Concatenation) Function</vt:lpstr>
      <vt:lpstr>The strncat (String Concatenation) Function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remind.c</vt:lpstr>
      <vt:lpstr>remind.c</vt:lpstr>
      <vt:lpstr>remind.c</vt:lpstr>
      <vt:lpstr>Low-level programming: Bitwise operators</vt:lpstr>
      <vt:lpstr>Bitwise Operators</vt:lpstr>
      <vt:lpstr>Bitwise Shift Operators</vt:lpstr>
      <vt:lpstr>Bitwise Shift Operators</vt:lpstr>
      <vt:lpstr>Compound Bitwise Shift Operators</vt:lpstr>
      <vt:lpstr>Precedence of Bitwise Shift Operators</vt:lpstr>
      <vt:lpstr>Bitwise Complement, And, Exclusive Or, and Inclusive Or</vt:lpstr>
      <vt:lpstr>Bitwise Complement, And, Exclusive Or, and Inclusive Or</vt:lpstr>
      <vt:lpstr>Precedence of Bitwise Operators</vt:lpstr>
      <vt:lpstr>Compound Bitwise Operators</vt:lpstr>
      <vt:lpstr>Using the Bitwise Operators to Access Bits</vt:lpstr>
      <vt:lpstr>Setting a Bit</vt:lpstr>
      <vt:lpstr>Clearing a Bit</vt:lpstr>
      <vt:lpstr>Testing a Bit</vt:lpstr>
      <vt:lpstr>Dynamic memory allocation</vt:lpstr>
      <vt:lpstr>Memory Allocation Functions</vt:lpstr>
      <vt:lpstr>Using malloc to Allocate Memory</vt:lpstr>
      <vt:lpstr>Dynamically allocated strings</vt:lpstr>
      <vt:lpstr>Using malloc to Allocate Memory for a String</vt:lpstr>
      <vt:lpstr>Program: Printing a One-Month Reminder List</vt:lpstr>
      <vt:lpstr>Program: Printing a One-Month Reminder List (Revisited)</vt:lpstr>
      <vt:lpstr>Program: Printing a One-Month Reminder List (Revisited)</vt:lpstr>
      <vt:lpstr>remind2.c</vt:lpstr>
      <vt:lpstr>remind2.c</vt:lpstr>
      <vt:lpstr>remind2.c</vt:lpstr>
      <vt:lpstr>remind2.c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Monica Nicolescu</dc:creator>
  <cp:lastModifiedBy>Siming Liu</cp:lastModifiedBy>
  <cp:revision>325</cp:revision>
  <cp:lastPrinted>2017-11-21T19:26:34Z</cp:lastPrinted>
  <dcterms:created xsi:type="dcterms:W3CDTF">2015-08-13T11:42:02Z</dcterms:created>
  <dcterms:modified xsi:type="dcterms:W3CDTF">2017-11-21T19:32:54Z</dcterms:modified>
</cp:coreProperties>
</file>