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256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57" r:id="rId44"/>
    <p:sldId id="258" r:id="rId45"/>
    <p:sldId id="259" r:id="rId46"/>
    <p:sldId id="260" r:id="rId47"/>
    <p:sldId id="261" r:id="rId48"/>
    <p:sldId id="262" r:id="rId49"/>
    <p:sldId id="263" r:id="rId50"/>
    <p:sldId id="264" r:id="rId51"/>
    <p:sldId id="265" r:id="rId52"/>
    <p:sldId id="266" r:id="rId53"/>
    <p:sldId id="267" r:id="rId54"/>
    <p:sldId id="268" r:id="rId55"/>
    <p:sldId id="269" r:id="rId56"/>
    <p:sldId id="270" r:id="rId57"/>
    <p:sldId id="271" r:id="rId58"/>
    <p:sldId id="272" r:id="rId59"/>
    <p:sldId id="273" r:id="rId60"/>
    <p:sldId id="274" r:id="rId61"/>
    <p:sldId id="275" r:id="rId62"/>
    <p:sldId id="276" r:id="rId63"/>
    <p:sldId id="277" r:id="rId64"/>
    <p:sldId id="278" r:id="rId65"/>
    <p:sldId id="279" r:id="rId66"/>
    <p:sldId id="280" r:id="rId67"/>
    <p:sldId id="281" r:id="rId68"/>
  </p:sldIdLst>
  <p:sldSz cx="9144000" cy="6858000" type="screen4x3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79" autoAdjust="0"/>
    <p:restoredTop sz="87838" autoAdjust="0"/>
  </p:normalViewPr>
  <p:slideViewPr>
    <p:cSldViewPr snapToGrid="0" snapToObjects="1">
      <p:cViewPr varScale="1">
        <p:scale>
          <a:sx n="140" d="100"/>
          <a:sy n="140" d="100"/>
        </p:scale>
        <p:origin x="223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CA1CA90D-EC3E-604B-A6FA-521DE195B893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51B12DD7-91DD-A842-803C-29F24802D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26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2190B57D-E960-F042-A420-50ECD5D84EF5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2188BD8B-BBF6-694A-9D73-8D1BCE887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389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8BD8B-BBF6-694A-9D73-8D1BCE88760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13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8BD8B-BBF6-694A-9D73-8D1BCE88760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3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8BD8B-BBF6-694A-9D73-8D1BCE88760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87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A6AC3-D973-E34D-8075-A4D110ABC5FC}" type="slidenum">
              <a:rPr lang="en-US"/>
              <a:pPr/>
              <a:t>67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90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25A-261C-B540-BC05-87AC976BB437}" type="datetime1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[12][1]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0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3567-8E5E-ED4E-83B2-3C14CEFC3C24}" type="datetime1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[12][1]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5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EA7C-09AB-AC42-8356-8680F093D713}" type="datetime1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[12][1]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6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D351-4FF1-3A49-8CC5-AFC572DDFB70}" type="datetime1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[12][1]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8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10B1-9A4B-CC4F-8A02-AAE5D5C16F98}" type="datetime1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[12][1]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3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6E1A-775E-F54F-A137-9036B33B36C6}" type="datetime1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[12][1]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1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0431-D0E2-8146-B515-91801911D408}" type="datetime1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[12][1]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0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6177-ADA4-704D-8E8B-9D95ABA495ED}" type="datetime1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[12][1]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2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1AE1-124D-6347-9EB5-6D17E2695397}" type="datetime1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[12][1]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1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85DE-6692-9241-B409-A42907746B0C}" type="datetime1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[12][1]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9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A393-7FBB-8C41-ADB4-B126D2E089CA}" type="datetime1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[12][1]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4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25A9BDB1-E456-E740-86ED-84CE48833D5C}" type="datetime1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r>
              <a:rPr lang="pt-BR" smtClean="0"/>
              <a:t>CS 135 - Lecture [12][1]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800" b="0" i="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 [13][0]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Dynamic </a:t>
            </a:r>
            <a:r>
              <a:rPr lang="en-US" dirty="0" smtClean="0"/>
              <a:t>Memory Allocation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smtClean="0"/>
              <a:t>Siming Liu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[12][1]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9851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Precedence of Bitwise Operators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Highest:	</a:t>
            </a:r>
            <a:r>
              <a:rPr lang="en-US" dirty="0" smtClean="0">
                <a:latin typeface="Courier New"/>
                <a:cs typeface="Courier New"/>
              </a:rPr>
              <a:t>~</a:t>
            </a:r>
          </a:p>
          <a:p>
            <a:r>
              <a:rPr lang="en-US" dirty="0" smtClean="0">
                <a:latin typeface="Courier New"/>
                <a:cs typeface="Courier New"/>
              </a:rPr>
              <a:t>				&amp;</a:t>
            </a:r>
          </a:p>
          <a:p>
            <a:r>
              <a:rPr lang="en-US" dirty="0" smtClean="0">
                <a:latin typeface="Courier New"/>
                <a:cs typeface="Courier New"/>
              </a:rPr>
              <a:t>				^</a:t>
            </a:r>
          </a:p>
          <a:p>
            <a:r>
              <a:rPr lang="en-US" dirty="0" smtClean="0"/>
              <a:t>	Lowest:	</a:t>
            </a:r>
            <a:r>
              <a:rPr lang="en-US" dirty="0" smtClean="0">
                <a:latin typeface="Courier New"/>
                <a:cs typeface="Courier New"/>
              </a:rPr>
              <a:t>|</a:t>
            </a:r>
          </a:p>
          <a:p>
            <a:r>
              <a:rPr lang="en-US" dirty="0" smtClean="0"/>
              <a:t>Examples: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&amp; ~j | k  </a:t>
            </a:r>
            <a:r>
              <a:rPr lang="en-US" dirty="0" smtClean="0"/>
              <a:t>means  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&amp; (~j)) | k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^ j &amp; ~k  </a:t>
            </a:r>
            <a:r>
              <a:rPr lang="en-US" dirty="0" smtClean="0"/>
              <a:t>means 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^ (j &amp; (~k))</a:t>
            </a:r>
          </a:p>
          <a:p>
            <a:r>
              <a:rPr lang="en-US" dirty="0" smtClean="0"/>
              <a:t>Using parentheses helps avoid confusion.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5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Compound Bitwise Operators</a:t>
            </a:r>
            <a:endParaRPr 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The compound assignment operators </a:t>
            </a:r>
            <a:r>
              <a:rPr lang="en-US" dirty="0" smtClean="0">
                <a:latin typeface="Courier New"/>
                <a:cs typeface="Courier New"/>
              </a:rPr>
              <a:t>&amp;=, ^=</a:t>
            </a:r>
            <a:r>
              <a:rPr lang="en-US" dirty="0" smtClean="0"/>
              <a:t>, and </a:t>
            </a:r>
            <a:r>
              <a:rPr lang="en-US" dirty="0" smtClean="0">
                <a:latin typeface="Courier New"/>
                <a:cs typeface="Courier New"/>
              </a:rPr>
              <a:t>|=</a:t>
            </a:r>
            <a:r>
              <a:rPr lang="en-US" dirty="0" smtClean="0"/>
              <a:t> correspond to the bitwise operators </a:t>
            </a:r>
            <a:r>
              <a:rPr lang="en-US" dirty="0" smtClean="0">
                <a:latin typeface="Courier New"/>
                <a:cs typeface="Courier New"/>
              </a:rPr>
              <a:t>&amp;, ^, </a:t>
            </a:r>
            <a:r>
              <a:rPr lang="en-US" dirty="0" smtClean="0"/>
              <a:t>and </a:t>
            </a:r>
            <a:r>
              <a:rPr lang="en-US" dirty="0" smtClean="0">
                <a:latin typeface="Courier New"/>
                <a:cs typeface="Courier New"/>
              </a:rPr>
              <a:t>|</a:t>
            </a:r>
            <a:r>
              <a:rPr lang="en-US" dirty="0" smtClean="0"/>
              <a:t>: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1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1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1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21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100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21</a:t>
            </a:r>
            <a:r>
              <a:rPr lang="en-US" sz="2100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21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100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en-US" sz="2100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1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 is now 21 (binary 0000000000010101) </a:t>
            </a:r>
            <a:endParaRPr lang="en-US" sz="21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1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 </a:t>
            </a:r>
            <a:r>
              <a:rPr lang="en-US" sz="21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21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100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56</a:t>
            </a:r>
            <a:r>
              <a:rPr lang="en-US" sz="2100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21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100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en-US" sz="21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j is now 56 (binary 0000000000111000) </a:t>
            </a:r>
            <a:endParaRPr lang="en-US" sz="21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1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1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1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&amp;=</a:t>
            </a:r>
            <a:r>
              <a:rPr lang="en-US" sz="21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</a:t>
            </a:r>
            <a:r>
              <a:rPr lang="en-US" sz="2100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21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endParaRPr lang="en-US" sz="21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1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1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1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^=</a:t>
            </a:r>
            <a:r>
              <a:rPr lang="en-US" sz="21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</a:t>
            </a:r>
            <a:r>
              <a:rPr lang="en-US" sz="2100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21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endParaRPr lang="en-US" sz="21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1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1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1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|=</a:t>
            </a:r>
            <a:r>
              <a:rPr lang="en-US" sz="21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</a:t>
            </a:r>
            <a:r>
              <a:rPr lang="en-US" sz="2100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21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endParaRPr lang="en-US" sz="21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731845" y="4406822"/>
            <a:ext cx="73561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en-US" sz="2100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1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 is now 16 (binary 00000000000</a:t>
            </a:r>
            <a:r>
              <a:rPr lang="en-US" sz="2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sz="21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0000) </a:t>
            </a:r>
            <a:endParaRPr lang="en-US" sz="2100" dirty="0"/>
          </a:p>
        </p:txBody>
      </p:sp>
      <p:sp>
        <p:nvSpPr>
          <p:cNvPr id="3" name="Rectangle 2"/>
          <p:cNvSpPr/>
          <p:nvPr/>
        </p:nvSpPr>
        <p:spPr>
          <a:xfrm>
            <a:off x="1731845" y="4969172"/>
            <a:ext cx="692171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en-US" sz="2100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1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 is now 40 (binary 0000000000</a:t>
            </a:r>
            <a:r>
              <a:rPr lang="en-US" sz="2100" b="1" dirty="0">
                <a:solidFill>
                  <a:srgbClr val="558ED5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sz="21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2100" b="1" dirty="0">
                <a:solidFill>
                  <a:srgbClr val="558ED5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sz="21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000)</a:t>
            </a:r>
            <a:endParaRPr lang="en-US" sz="2100" dirty="0"/>
          </a:p>
        </p:txBody>
      </p:sp>
      <p:sp>
        <p:nvSpPr>
          <p:cNvPr id="4" name="Rectangle 3"/>
          <p:cNvSpPr/>
          <p:nvPr/>
        </p:nvSpPr>
        <p:spPr>
          <a:xfrm>
            <a:off x="1731845" y="5502387"/>
            <a:ext cx="661656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en-US" sz="2100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1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 is now 56 (binary 0000000000</a:t>
            </a:r>
            <a:r>
              <a:rPr lang="en-US" sz="2100" b="1" dirty="0">
                <a:solidFill>
                  <a:srgbClr val="558ED5"/>
                </a:solidFill>
                <a:latin typeface="Courier"/>
                <a:ea typeface="Courier"/>
                <a:cs typeface="Courier"/>
              </a:rPr>
              <a:t>111</a:t>
            </a:r>
            <a:r>
              <a:rPr lang="en-US" sz="21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000) 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03800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Using the Bitwise Operators to Access Bits</a:t>
            </a:r>
            <a:endParaRPr lang="en-US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bitwise operators can be used to extract or modify data stored in a small number of bits.</a:t>
            </a:r>
          </a:p>
          <a:p>
            <a:r>
              <a:rPr lang="en-US" dirty="0" smtClean="0"/>
              <a:t>Common single-bit operations:</a:t>
            </a:r>
          </a:p>
          <a:p>
            <a:pPr lvl="1"/>
            <a:r>
              <a:rPr lang="en-US" dirty="0" smtClean="0"/>
              <a:t>Setting a bit</a:t>
            </a:r>
          </a:p>
          <a:p>
            <a:pPr lvl="1"/>
            <a:r>
              <a:rPr lang="en-US" dirty="0" smtClean="0"/>
              <a:t>Clearing a bit</a:t>
            </a:r>
          </a:p>
          <a:p>
            <a:pPr lvl="1"/>
            <a:r>
              <a:rPr lang="en-US" dirty="0" smtClean="0"/>
              <a:t>Testing a bit</a:t>
            </a:r>
          </a:p>
          <a:p>
            <a:r>
              <a:rPr lang="en-US" dirty="0" smtClean="0"/>
              <a:t>Assumptions for our next examples: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/>
              <a:t> is a 16-bit </a:t>
            </a:r>
            <a:r>
              <a:rPr lang="en-US" dirty="0" smtClean="0">
                <a:latin typeface="Courier New"/>
                <a:cs typeface="Courier New"/>
              </a:rPr>
              <a:t>unsigned short </a:t>
            </a:r>
            <a:r>
              <a:rPr lang="en-US" dirty="0" smtClean="0"/>
              <a:t>variable.</a:t>
            </a:r>
          </a:p>
          <a:p>
            <a:pPr lvl="1"/>
            <a:r>
              <a:rPr lang="en-US" dirty="0" smtClean="0"/>
              <a:t>The leftmost—or most significant—bit is numbered 15 and the least significant is numbered 0.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1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a Bit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set bit 4 of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/>
              <a:t> is to </a:t>
            </a:r>
            <a:r>
              <a:rPr lang="en-US" dirty="0" smtClean="0">
                <a:latin typeface="Courier New"/>
                <a:cs typeface="Courier New"/>
              </a:rPr>
              <a:t>or</a:t>
            </a:r>
            <a:r>
              <a:rPr lang="en-US" dirty="0" smtClean="0"/>
              <a:t> the value of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/>
              <a:t> with the constant </a:t>
            </a:r>
            <a:r>
              <a:rPr lang="en-US" dirty="0" smtClean="0">
                <a:latin typeface="Courier New"/>
                <a:cs typeface="Courier New"/>
              </a:rPr>
              <a:t>0x0010 </a:t>
            </a:r>
            <a:r>
              <a:rPr lang="en-US" dirty="0" smtClean="0"/>
              <a:t>(a </a:t>
            </a:r>
            <a:r>
              <a:rPr lang="en-US" b="1" dirty="0" smtClean="0">
                <a:solidFill>
                  <a:srgbClr val="558ED5"/>
                </a:solidFill>
              </a:rPr>
              <a:t>mask</a:t>
            </a:r>
            <a:r>
              <a:rPr lang="en-US" dirty="0" smtClean="0"/>
              <a:t>):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14800F"/>
                </a:solidFill>
                <a:latin typeface="Courier"/>
                <a:ea typeface="Courier"/>
                <a:cs typeface="Courier"/>
              </a:rPr>
              <a:t>0x0000</a:t>
            </a:r>
            <a:r>
              <a:rPr lang="en-US" sz="2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  <a:r>
              <a:rPr lang="en-US" sz="24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 </a:t>
            </a:r>
            <a:r>
              <a:rPr lang="en-US" sz="2400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4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 is now 0000000000000000 */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|=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14800F"/>
                </a:solidFill>
                <a:latin typeface="Courier"/>
                <a:ea typeface="Courier"/>
                <a:cs typeface="Courier"/>
              </a:rPr>
              <a:t>0x0010</a:t>
            </a:r>
            <a:r>
              <a:rPr lang="en-US" sz="2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/* </a:t>
            </a:r>
            <a:r>
              <a:rPr lang="en-US" sz="2400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4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 is </a:t>
            </a:r>
            <a:r>
              <a:rPr lang="en-US" sz="2400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now 0000000000010000 </a:t>
            </a:r>
            <a:r>
              <a:rPr lang="en-US" sz="24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sz="2400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</a:p>
          <a:p>
            <a:endParaRPr lang="en-US" dirty="0" smtClean="0"/>
          </a:p>
          <a:p>
            <a:r>
              <a:rPr lang="en-US" dirty="0" smtClean="0"/>
              <a:t>Create the mask using the shift operator:</a:t>
            </a:r>
          </a:p>
          <a:p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|=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</a:t>
            </a:r>
            <a:r>
              <a:rPr lang="en-US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 sets bit j *</a:t>
            </a:r>
            <a:r>
              <a:rPr lang="en-US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</a:p>
          <a:p>
            <a:r>
              <a:rPr lang="en-US" dirty="0" smtClean="0"/>
              <a:t>Example: If </a:t>
            </a:r>
            <a:r>
              <a:rPr lang="en-US" dirty="0" smtClean="0">
                <a:latin typeface="Courier New"/>
                <a:cs typeface="Courier New"/>
              </a:rPr>
              <a:t>j</a:t>
            </a:r>
            <a:r>
              <a:rPr lang="en-US" dirty="0" smtClean="0"/>
              <a:t> has the value 3, then </a:t>
            </a:r>
            <a:r>
              <a:rPr lang="en-US" dirty="0" smtClean="0">
                <a:latin typeface="Courier New"/>
                <a:cs typeface="Courier New"/>
              </a:rPr>
              <a:t>1 &lt;&lt; j </a:t>
            </a:r>
            <a:r>
              <a:rPr lang="en-US" dirty="0" smtClean="0"/>
              <a:t>is </a:t>
            </a:r>
            <a:r>
              <a:rPr lang="en-US" dirty="0" smtClean="0">
                <a:latin typeface="Courier New"/>
                <a:cs typeface="Courier New"/>
              </a:rPr>
              <a:t>0x0008</a:t>
            </a:r>
            <a:r>
              <a:rPr lang="en-US" dirty="0" smtClean="0"/>
              <a:t> (binary: </a:t>
            </a:r>
            <a:r>
              <a:rPr lang="en-US" dirty="0" smtClean="0">
                <a:latin typeface="Courier New"/>
                <a:cs typeface="Courier New"/>
              </a:rPr>
              <a:t>000…0001000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Clearing a Bit</a:t>
            </a:r>
            <a:endParaRPr 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Clearing bit 4 of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/>
              <a:t> requires a mask with a 0 bit in position 4 and 1 bits everywhere else: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14800F"/>
                </a:solidFill>
                <a:latin typeface="Courier"/>
                <a:ea typeface="Courier"/>
                <a:cs typeface="Courier"/>
              </a:rPr>
              <a:t>0x00ff</a:t>
            </a:r>
            <a:r>
              <a:rPr lang="en-US" sz="2400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2400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  <a:r>
              <a:rPr lang="en-US" sz="24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 </a:t>
            </a:r>
            <a:r>
              <a:rPr lang="en-US" sz="2400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4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 is </a:t>
            </a:r>
            <a:r>
              <a:rPr lang="en-US" sz="2400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0000000011111111 </a:t>
            </a:r>
            <a:r>
              <a:rPr lang="en-US" sz="24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*/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&amp;=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~</a:t>
            </a:r>
            <a:r>
              <a:rPr lang="en-US" sz="2400" dirty="0">
                <a:solidFill>
                  <a:srgbClr val="14800F"/>
                </a:solidFill>
                <a:latin typeface="Courier"/>
                <a:ea typeface="Courier"/>
                <a:cs typeface="Courier"/>
              </a:rPr>
              <a:t>0x0010</a:t>
            </a:r>
            <a:r>
              <a:rPr lang="en-US" sz="2400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  <a:r>
              <a:rPr lang="en-US" sz="24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 </a:t>
            </a:r>
            <a:r>
              <a:rPr lang="en-US" sz="2400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4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 is </a:t>
            </a:r>
            <a:r>
              <a:rPr lang="en-US" sz="2400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0000000011101111 </a:t>
            </a:r>
            <a:r>
              <a:rPr lang="en-US" sz="24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sz="2400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</a:p>
          <a:p>
            <a:endParaRPr lang="en-US" dirty="0" smtClean="0"/>
          </a:p>
          <a:p>
            <a:r>
              <a:rPr lang="en-US" dirty="0" smtClean="0"/>
              <a:t>A statement that clears a bit whose position is stored in a variable: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&amp;=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~(</a:t>
            </a:r>
            <a:r>
              <a:rPr lang="en-US" sz="2400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2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</a:t>
            </a:r>
            <a:r>
              <a:rPr lang="en-US" sz="24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/* clears bit j */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0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a Bit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An </a:t>
            </a:r>
            <a:r>
              <a:rPr lang="en-US" dirty="0" smtClean="0">
                <a:latin typeface="Courier New"/>
                <a:cs typeface="Courier New"/>
              </a:rPr>
              <a:t>if</a:t>
            </a:r>
            <a:r>
              <a:rPr lang="en-US" dirty="0" smtClean="0"/>
              <a:t> statement that tests whether bit 4 of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/>
              <a:t> is set:</a:t>
            </a:r>
          </a:p>
          <a:p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14800F"/>
                </a:solidFill>
                <a:latin typeface="Courier"/>
                <a:ea typeface="Courier"/>
                <a:cs typeface="Courier"/>
              </a:rPr>
              <a:t>0x0010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…   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/* tests bit 4 *</a:t>
            </a:r>
            <a:r>
              <a:rPr lang="en-US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</a:p>
          <a:p>
            <a:endParaRPr lang="en-US" dirty="0">
              <a:solidFill>
                <a:srgbClr val="696969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 smtClean="0"/>
              <a:t>A statement that tests whether bit </a:t>
            </a:r>
            <a:r>
              <a:rPr lang="en-US" dirty="0" smtClean="0">
                <a:latin typeface="Courier New"/>
                <a:cs typeface="Courier New"/>
              </a:rPr>
              <a:t>j</a:t>
            </a:r>
            <a:r>
              <a:rPr lang="en-US" dirty="0" smtClean="0"/>
              <a:t> is set:</a:t>
            </a:r>
          </a:p>
          <a:p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…   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/* tests bit j */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Allocation Functions</a:t>
            </a:r>
            <a:endParaRPr lang="en-US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 err="1" smtClean="0">
                <a:latin typeface="Courier New"/>
                <a:cs typeface="Courier New"/>
              </a:rPr>
              <a:t>stdlib.h</a:t>
            </a:r>
            <a:r>
              <a:rPr lang="en-US" dirty="0" smtClean="0">
                <a:latin typeface="Courier New"/>
                <a:cs typeface="Courier New"/>
              </a:rPr>
              <a:t>&gt; </a:t>
            </a:r>
            <a:r>
              <a:rPr lang="en-US" dirty="0" smtClean="0"/>
              <a:t>header declares three memory allocation functions: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—Allocates a block of memory but does not initialize it.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latin typeface="Courier New"/>
                <a:cs typeface="Courier New"/>
              </a:rPr>
              <a:t>calloc</a:t>
            </a:r>
            <a:r>
              <a:rPr lang="en-US" dirty="0" smtClean="0"/>
              <a:t>—Allocates a block of memory and clears it.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latin typeface="Courier New"/>
                <a:cs typeface="Courier New"/>
              </a:rPr>
              <a:t>realloc</a:t>
            </a:r>
            <a:r>
              <a:rPr lang="en-US" dirty="0" smtClean="0"/>
              <a:t>—Resizes a previously allocated block of memory.</a:t>
            </a:r>
          </a:p>
          <a:p>
            <a:r>
              <a:rPr lang="en-US" dirty="0" smtClean="0"/>
              <a:t>These functions return a value of type </a:t>
            </a:r>
            <a:r>
              <a:rPr lang="en-US" dirty="0" smtClean="0">
                <a:latin typeface="Courier New"/>
                <a:cs typeface="Courier New"/>
              </a:rPr>
              <a:t>void *</a:t>
            </a:r>
            <a:r>
              <a:rPr lang="en-US" dirty="0" smtClean="0"/>
              <a:t> (a “generic” pointer).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0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 to Allocate Memory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 for the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 function:</a:t>
            </a:r>
          </a:p>
          <a:p>
            <a:endParaRPr lang="en-US" b="1" dirty="0" smtClean="0">
              <a:solidFill>
                <a:srgbClr val="800D00"/>
              </a:solidFill>
              <a:latin typeface="Courier"/>
              <a:ea typeface="Courier"/>
              <a:cs typeface="Courier"/>
            </a:endParaRPr>
          </a:p>
          <a:p>
            <a:r>
              <a:rPr lang="en-US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b="1" dirty="0" smtClean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 err="1">
                <a:solidFill>
                  <a:srgbClr val="603000"/>
                </a:solidFill>
                <a:latin typeface="Courier"/>
                <a:ea typeface="Courier"/>
                <a:cs typeface="Courier"/>
              </a:rPr>
              <a:t>malloc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 err="1">
                <a:solidFill>
                  <a:srgbClr val="603000"/>
                </a:solidFill>
                <a:latin typeface="Courier"/>
                <a:ea typeface="Courier"/>
                <a:cs typeface="Courier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size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 smtClean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endParaRPr lang="en-US" dirty="0">
              <a:solidFill>
                <a:srgbClr val="801B8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 allocates a block of </a:t>
            </a:r>
            <a:r>
              <a:rPr lang="en-US" dirty="0" smtClean="0">
                <a:latin typeface="Courier New"/>
                <a:cs typeface="Courier New"/>
              </a:rPr>
              <a:t>size</a:t>
            </a:r>
            <a:r>
              <a:rPr lang="en-US" dirty="0" smtClean="0"/>
              <a:t> bytes and returns a pointer to it or </a:t>
            </a:r>
            <a:r>
              <a:rPr lang="en-US" dirty="0" smtClean="0">
                <a:latin typeface="Courier New"/>
                <a:cs typeface="Courier New"/>
              </a:rPr>
              <a:t>NULL</a:t>
            </a:r>
            <a:r>
              <a:rPr lang="en-US" dirty="0" smtClean="0"/>
              <a:t> if the allocation failed</a:t>
            </a:r>
          </a:p>
          <a:p>
            <a:r>
              <a:rPr lang="en-US" dirty="0" smtClean="0">
                <a:latin typeface="+mn-lt"/>
                <a:cs typeface="Courier New"/>
              </a:rPr>
              <a:t>We must test the return value of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>
                <a:latin typeface="+mn-lt"/>
                <a:cs typeface="Courier New"/>
              </a:rPr>
              <a:t> to see if the allocation succeeded 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3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Dynamically allocated strings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3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programming: Bitwise operators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7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 to Allocate Memory for a String</a:t>
            </a: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Allocates memory for a string of </a:t>
            </a:r>
            <a:r>
              <a:rPr lang="en-US" dirty="0" smtClean="0">
                <a:latin typeface="Courier New"/>
                <a:cs typeface="Courier New"/>
              </a:rPr>
              <a:t>n</a:t>
            </a:r>
            <a:r>
              <a:rPr lang="en-US" dirty="0" smtClean="0"/>
              <a:t> characters:</a:t>
            </a:r>
          </a:p>
          <a:p>
            <a:r>
              <a:rPr lang="en-US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</a:t>
            </a:r>
            <a:r>
              <a:rPr lang="en-US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 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603000"/>
                </a:solidFill>
                <a:latin typeface="Courier"/>
                <a:ea typeface="Courier"/>
                <a:cs typeface="Courier"/>
              </a:rPr>
              <a:t>malloc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n 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008C00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 smtClean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Good practice: cast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err="1" smtClean="0"/>
              <a:t>’s</a:t>
            </a:r>
            <a:r>
              <a:rPr lang="en-US" dirty="0" smtClean="0"/>
              <a:t> return value: although the cast is not required: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 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*)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603000"/>
                </a:solidFill>
                <a:latin typeface="Courier"/>
                <a:ea typeface="Courier"/>
                <a:cs typeface="Courier"/>
              </a:rPr>
              <a:t>malloc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n 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008C00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662400" y="2658283"/>
            <a:ext cx="369193" cy="4799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41358" y="3446413"/>
            <a:ext cx="28433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leaves room for the </a:t>
            </a:r>
            <a:r>
              <a:rPr lang="en-US" dirty="0">
                <a:latin typeface="Courier New"/>
                <a:cs typeface="Courier New"/>
              </a:rPr>
              <a:t>null</a:t>
            </a:r>
            <a:r>
              <a:rPr lang="en-US" dirty="0"/>
              <a:t> character.</a:t>
            </a: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81" y="2329296"/>
            <a:ext cx="3096954" cy="1491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2820638" y="3138250"/>
            <a:ext cx="841762" cy="3081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391171" y="2324659"/>
            <a:ext cx="26614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Memory locations are not initialized!!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1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Program: Printing a One-Month Reminder List</a:t>
            </a:r>
            <a:endParaRPr lang="en-US"/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 smtClean="0">
                <a:latin typeface="Courier New"/>
                <a:cs typeface="Courier New"/>
              </a:rPr>
              <a:t>Enter day and reminder: 24 Susan's birthday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urier New"/>
                <a:cs typeface="Courier New"/>
              </a:rPr>
              <a:t>Enter day and reminder: 5 6:00 - Dinner with Marge and Russ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urier New"/>
                <a:cs typeface="Courier New"/>
              </a:rPr>
              <a:t>Enter day and reminder: 26 Movie - "Chinatown"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urier New"/>
                <a:cs typeface="Courier New"/>
              </a:rPr>
              <a:t>Enter day and reminder: 7 10:30 - Dental appointment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urier New"/>
                <a:cs typeface="Courier New"/>
              </a:rPr>
              <a:t>Enter day and reminder: 12 Movie - "Dazed and Confused"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urier New"/>
                <a:cs typeface="Courier New"/>
              </a:rPr>
              <a:t>Enter day and reminder: 5 Saturday class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urier New"/>
                <a:cs typeface="Courier New"/>
              </a:rPr>
              <a:t>Enter day and reminder: 12 Saturday class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urier New"/>
                <a:cs typeface="Courier New"/>
              </a:rPr>
              <a:t>Enter day and reminder: 0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urier New"/>
                <a:cs typeface="Courier New"/>
              </a:rPr>
              <a:t>	 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urier New"/>
                <a:cs typeface="Courier New"/>
              </a:rPr>
              <a:t>Day Reminder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urier New"/>
                <a:cs typeface="Courier New"/>
              </a:rPr>
              <a:t>  5 Saturday class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urier New"/>
                <a:cs typeface="Courier New"/>
              </a:rPr>
              <a:t>  5 6:00 - Dinner with Marge and Russ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urier New"/>
                <a:cs typeface="Courier New"/>
              </a:rPr>
              <a:t>  7 10:30 - Dental appointment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urier New"/>
                <a:cs typeface="Courier New"/>
              </a:rPr>
              <a:t> 12 Saturday class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urier New"/>
                <a:cs typeface="Courier New"/>
              </a:rPr>
              <a:t> 12 Movie - "Dazed and Confused</a:t>
            </a:r>
            <a:r>
              <a:rPr lang="ja-JP" altLang="en-US" sz="1800" dirty="0" smtClean="0">
                <a:latin typeface="Courier New"/>
                <a:cs typeface="Courier New"/>
              </a:rPr>
              <a:t>“</a:t>
            </a:r>
            <a:endParaRPr lang="en-US" sz="1800" dirty="0" smtClean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urier New"/>
                <a:cs typeface="Courier New"/>
              </a:rPr>
              <a:t> 24 Susan's birthday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urier New"/>
                <a:cs typeface="Courier New"/>
              </a:rPr>
              <a:t> 26 Movie - "Chinatown"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3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Program: Printing a One-Month</a:t>
            </a:r>
            <a:br>
              <a:rPr lang="en-US" smtClean="0"/>
            </a:br>
            <a:r>
              <a:rPr lang="en-US" smtClean="0"/>
              <a:t>Reminder List (Revisited)</a:t>
            </a:r>
            <a:endParaRPr lang="en-US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remind2.</a:t>
            </a:r>
            <a:r>
              <a:rPr lang="en-US" dirty="0" smtClean="0"/>
              <a:t>c program is based on the earlier </a:t>
            </a:r>
            <a:r>
              <a:rPr lang="en-US" dirty="0" err="1" smtClean="0">
                <a:latin typeface="Courier New"/>
                <a:cs typeface="Courier New"/>
              </a:rPr>
              <a:t>remind.c</a:t>
            </a:r>
            <a:r>
              <a:rPr lang="en-US" dirty="0" smtClean="0"/>
              <a:t> program, which prints a one-month list of daily reminders.</a:t>
            </a:r>
          </a:p>
          <a:p>
            <a:r>
              <a:rPr lang="en-US" dirty="0" smtClean="0"/>
              <a:t>The original </a:t>
            </a:r>
            <a:r>
              <a:rPr lang="en-US" dirty="0" err="1" smtClean="0">
                <a:latin typeface="Courier New"/>
                <a:cs typeface="Courier New"/>
              </a:rPr>
              <a:t>remind.c</a:t>
            </a:r>
            <a:r>
              <a:rPr lang="en-US" dirty="0" smtClean="0"/>
              <a:t> program stores reminder strings in a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two-dimensional array of characters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the new program, the array will be </a:t>
            </a:r>
            <a:r>
              <a:rPr lang="en-US" b="1" dirty="0" smtClean="0">
                <a:solidFill>
                  <a:srgbClr val="558ED5"/>
                </a:solidFill>
              </a:rPr>
              <a:t>one-dimensional</a:t>
            </a:r>
            <a:r>
              <a:rPr lang="en-US" dirty="0" smtClean="0"/>
              <a:t>; its elements will be </a:t>
            </a:r>
            <a:r>
              <a:rPr lang="en-US" b="1" dirty="0" smtClean="0">
                <a:solidFill>
                  <a:srgbClr val="558ED5"/>
                </a:solidFill>
              </a:rPr>
              <a:t>pointers to dynamically allocated strings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6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Program: Printing a One-Month</a:t>
            </a:r>
            <a:br>
              <a:rPr lang="en-US" smtClean="0"/>
            </a:br>
            <a:r>
              <a:rPr lang="en-US" smtClean="0"/>
              <a:t>Reminder List (Revisited)</a:t>
            </a:r>
            <a:endParaRPr lang="en-US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of using dynamically allocated strings:</a:t>
            </a:r>
          </a:p>
          <a:p>
            <a:pPr lvl="1"/>
            <a:r>
              <a:rPr lang="en-US" dirty="0" smtClean="0"/>
              <a:t>Uses space more efficiently by allocating the exact number of characters needed to store a reminder.</a:t>
            </a:r>
          </a:p>
          <a:p>
            <a:pPr lvl="1"/>
            <a:r>
              <a:rPr lang="en-US" dirty="0" smtClean="0"/>
              <a:t>Avoids calling </a:t>
            </a:r>
            <a:r>
              <a:rPr lang="en-US" dirty="0" err="1" smtClean="0">
                <a:latin typeface="Courier New"/>
                <a:cs typeface="Courier New"/>
              </a:rPr>
              <a:t>strcpy</a:t>
            </a:r>
            <a:r>
              <a:rPr lang="en-US" dirty="0" smtClean="0"/>
              <a:t> to move existing reminder strings in order to make room for a new reminder.</a:t>
            </a:r>
          </a:p>
          <a:p>
            <a:r>
              <a:rPr lang="en-US" dirty="0" smtClean="0"/>
              <a:t>Changed lines of the program are </a:t>
            </a:r>
            <a:r>
              <a:rPr lang="en-US" b="1" dirty="0" smtClean="0"/>
              <a:t>shown in bold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1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remind2.c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57199" y="1408216"/>
            <a:ext cx="8477283" cy="4525963"/>
          </a:xfrm>
        </p:spPr>
        <p:txBody>
          <a:bodyPr>
            <a:noAutofit/>
          </a:bodyPr>
          <a:lstStyle/>
          <a:p>
            <a:r>
              <a:rPr lang="en-US" sz="17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/* Prints a one-month reminder list (dynamic string version) */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</a:p>
          <a:p>
            <a:r>
              <a:rPr lang="en-US" sz="1700" dirty="0">
                <a:solidFill>
                  <a:srgbClr val="004942"/>
                </a:solidFill>
                <a:latin typeface="Courier"/>
                <a:ea typeface="Courier"/>
                <a:cs typeface="Courier"/>
              </a:rPr>
              <a:t>#include </a:t>
            </a:r>
            <a:r>
              <a:rPr lang="en-US" sz="1700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700" dirty="0" err="1">
                <a:solidFill>
                  <a:srgbClr val="3F0D5A"/>
                </a:solidFill>
                <a:latin typeface="Courier"/>
                <a:ea typeface="Courier"/>
                <a:cs typeface="Courier"/>
              </a:rPr>
              <a:t>stdio.h</a:t>
            </a:r>
            <a:r>
              <a:rPr lang="en-US" sz="1700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&gt;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b="1" dirty="0">
                <a:solidFill>
                  <a:srgbClr val="004942"/>
                </a:solidFill>
                <a:latin typeface="Courier"/>
                <a:ea typeface="Courier"/>
                <a:cs typeface="Courier"/>
              </a:rPr>
              <a:t>#include </a:t>
            </a:r>
            <a:r>
              <a:rPr lang="en-US" sz="1700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700" b="1" dirty="0" err="1">
                <a:solidFill>
                  <a:srgbClr val="3F0D5A"/>
                </a:solidFill>
                <a:latin typeface="Courier"/>
                <a:ea typeface="Courier"/>
                <a:cs typeface="Courier"/>
              </a:rPr>
              <a:t>stdlib.h</a:t>
            </a:r>
            <a:r>
              <a:rPr lang="en-US" sz="1700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&gt;</a:t>
            </a:r>
            <a:endParaRPr lang="en-US" sz="1700" b="1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dirty="0">
                <a:solidFill>
                  <a:srgbClr val="004942"/>
                </a:solidFill>
                <a:latin typeface="Courier"/>
                <a:ea typeface="Courier"/>
                <a:cs typeface="Courier"/>
              </a:rPr>
              <a:t>#include </a:t>
            </a:r>
            <a:r>
              <a:rPr lang="en-US" sz="1700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700" dirty="0" err="1">
                <a:solidFill>
                  <a:srgbClr val="3F0D5A"/>
                </a:solidFill>
                <a:latin typeface="Courier"/>
                <a:ea typeface="Courier"/>
                <a:cs typeface="Courier"/>
              </a:rPr>
              <a:t>string.h</a:t>
            </a:r>
            <a:r>
              <a:rPr lang="en-US" sz="1700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&gt;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</a:p>
          <a:p>
            <a:r>
              <a:rPr lang="en-US" sz="1700" dirty="0">
                <a:solidFill>
                  <a:srgbClr val="004942"/>
                </a:solidFill>
                <a:latin typeface="Courier"/>
                <a:ea typeface="Courier"/>
                <a:cs typeface="Courier"/>
              </a:rPr>
              <a:t>#define MAX_REMIND 50   </a:t>
            </a:r>
            <a:r>
              <a:rPr lang="en-US" sz="17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/* maximum number of reminders */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dirty="0">
                <a:solidFill>
                  <a:srgbClr val="004942"/>
                </a:solidFill>
                <a:latin typeface="Courier"/>
                <a:ea typeface="Courier"/>
                <a:cs typeface="Courier"/>
              </a:rPr>
              <a:t>#define MSG_LEN 60      </a:t>
            </a:r>
            <a:r>
              <a:rPr lang="en-US" sz="17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/* max length of reminder message */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</a:p>
          <a:p>
            <a:r>
              <a:rPr lang="en-US" sz="1700" b="1" dirty="0" err="1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read_line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700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[],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b="1" dirty="0" err="1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n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17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b="1" dirty="0" err="1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>
                <a:solidFill>
                  <a:srgbClr val="3F0300"/>
                </a:solidFill>
                <a:latin typeface="Courier"/>
                <a:ea typeface="Courier"/>
                <a:cs typeface="Courier"/>
              </a:rPr>
              <a:t>main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700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{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700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sz="17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sz="17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reminders</a:t>
            </a:r>
            <a:r>
              <a:rPr lang="en-US" sz="17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17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MAX_REMIND</a:t>
            </a:r>
            <a:r>
              <a:rPr lang="en-US" sz="17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]</a:t>
            </a:r>
            <a:r>
              <a:rPr lang="en-US" sz="1700" b="1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700" b="1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700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day_str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1700" dirty="0">
                <a:solidFill>
                  <a:srgbClr val="008C00"/>
                </a:solidFill>
                <a:latin typeface="Courier"/>
                <a:ea typeface="Courier"/>
                <a:cs typeface="Courier"/>
              </a:rPr>
              <a:t>3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],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msg_str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MSG_LEN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+</a:t>
            </a:r>
            <a:r>
              <a:rPr lang="en-US" sz="1700" dirty="0">
                <a:solidFill>
                  <a:srgbClr val="008C00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]</a:t>
            </a:r>
            <a:r>
              <a:rPr lang="en-US" sz="17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700" b="1" dirty="0" err="1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day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num_remind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>
                <a:solidFill>
                  <a:srgbClr val="008C00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7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700" dirty="0">
              <a:latin typeface="Courier New" charset="0"/>
              <a:cs typeface="Courier New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remind2.c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57199" y="1105472"/>
            <a:ext cx="8477283" cy="4525963"/>
          </a:xfrm>
        </p:spPr>
        <p:txBody>
          <a:bodyPr>
            <a:noAutofit/>
          </a:bodyPr>
          <a:lstStyle/>
          <a:p>
            <a:r>
              <a:rPr lang="en-US" sz="1700" b="1" dirty="0" smtClean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	for</a:t>
            </a:r>
            <a:r>
              <a:rPr lang="en-US" sz="17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7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;;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{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700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num_remind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==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MAX_REMIND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{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700" dirty="0" err="1">
                <a:solidFill>
                  <a:srgbClr val="603000"/>
                </a:solidFill>
                <a:latin typeface="Courier"/>
                <a:ea typeface="Courier"/>
                <a:cs typeface="Courier"/>
              </a:rPr>
              <a:t>printf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700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700" dirty="0">
                <a:solidFill>
                  <a:srgbClr val="032CE6"/>
                </a:solidFill>
                <a:latin typeface="Courier"/>
                <a:ea typeface="Courier"/>
                <a:cs typeface="Courier"/>
              </a:rPr>
              <a:t>-- No space left --</a:t>
            </a:r>
            <a:r>
              <a:rPr lang="en-US" sz="1700" dirty="0">
                <a:solidFill>
                  <a:srgbClr val="0E69FF"/>
                </a:solidFill>
                <a:latin typeface="Courier"/>
                <a:ea typeface="Courier"/>
                <a:cs typeface="Courier"/>
              </a:rPr>
              <a:t>\n</a:t>
            </a:r>
            <a:r>
              <a:rPr lang="en-US" sz="1700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17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700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break</a:t>
            </a:r>
            <a:r>
              <a:rPr lang="en-US" sz="17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7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}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700" dirty="0" err="1">
                <a:solidFill>
                  <a:srgbClr val="603000"/>
                </a:solidFill>
                <a:latin typeface="Courier"/>
                <a:ea typeface="Courier"/>
                <a:cs typeface="Courier"/>
              </a:rPr>
              <a:t>printf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700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700" dirty="0">
                <a:solidFill>
                  <a:srgbClr val="032CE6"/>
                </a:solidFill>
                <a:latin typeface="Courier"/>
                <a:ea typeface="Courier"/>
                <a:cs typeface="Courier"/>
              </a:rPr>
              <a:t>Enter day and reminder: </a:t>
            </a:r>
            <a:r>
              <a:rPr lang="en-US" sz="1700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17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700" dirty="0" err="1">
                <a:solidFill>
                  <a:srgbClr val="603000"/>
                </a:solidFill>
                <a:latin typeface="Courier"/>
                <a:ea typeface="Courier"/>
                <a:cs typeface="Courier"/>
              </a:rPr>
              <a:t>scanf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700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700" dirty="0">
                <a:solidFill>
                  <a:srgbClr val="007997"/>
                </a:solidFill>
                <a:latin typeface="Courier"/>
                <a:ea typeface="Courier"/>
                <a:cs typeface="Courier"/>
              </a:rPr>
              <a:t>%2d</a:t>
            </a:r>
            <a:r>
              <a:rPr lang="en-US" sz="1700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&amp;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day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17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700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day 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==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>
                <a:solidFill>
                  <a:srgbClr val="008C00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700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break</a:t>
            </a:r>
            <a:r>
              <a:rPr lang="en-US" sz="17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700" dirty="0" err="1">
                <a:solidFill>
                  <a:srgbClr val="603000"/>
                </a:solidFill>
                <a:latin typeface="Courier"/>
                <a:ea typeface="Courier"/>
                <a:cs typeface="Courier"/>
              </a:rPr>
              <a:t>sprintf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day_str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700" dirty="0">
                <a:solidFill>
                  <a:srgbClr val="007997"/>
                </a:solidFill>
                <a:latin typeface="Courier"/>
                <a:ea typeface="Courier"/>
                <a:cs typeface="Courier"/>
              </a:rPr>
              <a:t>%2d</a:t>
            </a:r>
            <a:r>
              <a:rPr lang="en-US" sz="1700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day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17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read_line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msg_str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MSG_LEN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17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700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for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>
                <a:solidFill>
                  <a:srgbClr val="008C00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7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num_remind</a:t>
            </a:r>
            <a:r>
              <a:rPr lang="en-US" sz="17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++)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700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700" dirty="0" err="1">
                <a:solidFill>
                  <a:srgbClr val="603000"/>
                </a:solidFill>
                <a:latin typeface="Courier"/>
                <a:ea typeface="Courier"/>
                <a:cs typeface="Courier"/>
              </a:rPr>
              <a:t>strcmp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day_str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reminders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17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])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>
                <a:solidFill>
                  <a:srgbClr val="008C00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</a:t>
            </a:r>
            <a:r>
              <a:rPr lang="en-US" sz="1700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break</a:t>
            </a:r>
            <a:r>
              <a:rPr lang="en-US" sz="17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700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for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 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num_remind</a:t>
            </a:r>
            <a:r>
              <a:rPr lang="en-US" sz="17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 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&gt;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7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--)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7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reminders</a:t>
            </a:r>
            <a:r>
              <a:rPr lang="en-US" sz="17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17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</a:t>
            </a:r>
            <a:r>
              <a:rPr lang="en-US" sz="17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]</a:t>
            </a:r>
            <a:r>
              <a:rPr lang="en-US" sz="17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7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reminders</a:t>
            </a:r>
            <a:r>
              <a:rPr lang="en-US" sz="17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17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</a:t>
            </a:r>
            <a:r>
              <a:rPr lang="en-US" sz="17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-</a:t>
            </a:r>
            <a:r>
              <a:rPr lang="en-US" sz="1700" b="1" dirty="0">
                <a:solidFill>
                  <a:srgbClr val="008C00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sz="17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]</a:t>
            </a:r>
            <a:r>
              <a:rPr lang="en-US" sz="1700" b="1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700" b="1" dirty="0">
              <a:latin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3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remind2.c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57199" y="1292221"/>
            <a:ext cx="8477283" cy="4339214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reminders</a:t>
            </a:r>
            <a:r>
              <a:rPr lang="en-US" sz="18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1800" b="1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8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]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b="1" dirty="0" err="1">
                <a:solidFill>
                  <a:srgbClr val="603000"/>
                </a:solidFill>
                <a:latin typeface="Courier"/>
                <a:ea typeface="Courier"/>
                <a:cs typeface="Courier"/>
              </a:rPr>
              <a:t>malloc</a:t>
            </a:r>
            <a:r>
              <a:rPr lang="en-US" sz="18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800" b="1" dirty="0">
                <a:solidFill>
                  <a:srgbClr val="008C00"/>
                </a:solidFill>
                <a:latin typeface="Courier"/>
                <a:ea typeface="Courier"/>
                <a:cs typeface="Courier"/>
              </a:rPr>
              <a:t>2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+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b="1" dirty="0" err="1">
                <a:solidFill>
                  <a:srgbClr val="603000"/>
                </a:solidFill>
                <a:latin typeface="Courier"/>
                <a:ea typeface="Courier"/>
                <a:cs typeface="Courier"/>
              </a:rPr>
              <a:t>strlen</a:t>
            </a:r>
            <a:r>
              <a:rPr lang="en-US" sz="18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msg_str</a:t>
            </a:r>
            <a:r>
              <a:rPr lang="en-US" sz="18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+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b="1" dirty="0">
                <a:solidFill>
                  <a:srgbClr val="008C00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sz="18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1800" b="1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800" b="1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</a:t>
            </a:r>
            <a:r>
              <a:rPr lang="en-US" sz="1800" b="1" dirty="0" smtClean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reminders</a:t>
            </a:r>
            <a:r>
              <a:rPr lang="en-US" sz="18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1800" b="1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8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]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==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b="1" dirty="0">
                <a:solidFill>
                  <a:srgbClr val="7D1144"/>
                </a:solidFill>
                <a:latin typeface="Courier"/>
                <a:ea typeface="Courier"/>
                <a:cs typeface="Courier"/>
              </a:rPr>
              <a:t>NULL</a:t>
            </a:r>
            <a:r>
              <a:rPr lang="en-US" sz="18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b="1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{</a:t>
            </a:r>
            <a:endParaRPr lang="en-US" sz="1800" b="1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800" b="1" dirty="0" err="1">
                <a:solidFill>
                  <a:srgbClr val="603000"/>
                </a:solidFill>
                <a:latin typeface="Courier"/>
                <a:ea typeface="Courier"/>
                <a:cs typeface="Courier"/>
              </a:rPr>
              <a:t>printf</a:t>
            </a:r>
            <a:r>
              <a:rPr lang="en-US" sz="18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800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800" b="1" dirty="0">
                <a:solidFill>
                  <a:srgbClr val="032CE6"/>
                </a:solidFill>
                <a:latin typeface="Courier"/>
                <a:ea typeface="Courier"/>
                <a:cs typeface="Courier"/>
              </a:rPr>
              <a:t>-- No space left --</a:t>
            </a:r>
            <a:r>
              <a:rPr lang="en-US" sz="1800" b="1" dirty="0">
                <a:solidFill>
                  <a:srgbClr val="0E69FF"/>
                </a:solidFill>
                <a:latin typeface="Courier"/>
                <a:ea typeface="Courier"/>
                <a:cs typeface="Courier"/>
              </a:rPr>
              <a:t>\n</a:t>
            </a:r>
            <a:r>
              <a:rPr lang="en-US" sz="1800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8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1800" b="1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800" b="1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800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break</a:t>
            </a:r>
            <a:r>
              <a:rPr lang="en-US" sz="1800" b="1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800" b="1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800" dirty="0" smtClean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}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800" dirty="0" err="1">
                <a:solidFill>
                  <a:srgbClr val="603000"/>
                </a:solidFill>
                <a:latin typeface="Courier"/>
                <a:ea typeface="Courier"/>
                <a:cs typeface="Courier"/>
              </a:rPr>
              <a:t>strcpy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reminders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],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day_str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18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800" dirty="0" err="1">
                <a:solidFill>
                  <a:srgbClr val="603000"/>
                </a:solidFill>
                <a:latin typeface="Courier"/>
                <a:ea typeface="Courier"/>
                <a:cs typeface="Courier"/>
              </a:rPr>
              <a:t>strcat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reminders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],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msg_str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1800" dirty="0" smtClean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num_remind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++</a:t>
            </a:r>
            <a:r>
              <a:rPr lang="en-US" sz="18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8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}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800" dirty="0" err="1">
                <a:solidFill>
                  <a:srgbClr val="603000"/>
                </a:solidFill>
                <a:latin typeface="Courier"/>
                <a:ea typeface="Courier"/>
                <a:cs typeface="Courier"/>
              </a:rPr>
              <a:t>printf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800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800" dirty="0">
                <a:solidFill>
                  <a:srgbClr val="0E69FF"/>
                </a:solidFill>
                <a:latin typeface="Courier"/>
                <a:ea typeface="Courier"/>
                <a:cs typeface="Courier"/>
              </a:rPr>
              <a:t>\</a:t>
            </a:r>
            <a:r>
              <a:rPr lang="en-US" sz="1800" dirty="0" err="1">
                <a:solidFill>
                  <a:srgbClr val="0E69FF"/>
                </a:solidFill>
                <a:latin typeface="Courier"/>
                <a:ea typeface="Courier"/>
                <a:cs typeface="Courier"/>
              </a:rPr>
              <a:t>n</a:t>
            </a:r>
            <a:r>
              <a:rPr lang="en-US" sz="1800" dirty="0" err="1">
                <a:solidFill>
                  <a:srgbClr val="032CE6"/>
                </a:solidFill>
                <a:latin typeface="Courier"/>
                <a:ea typeface="Courier"/>
                <a:cs typeface="Courier"/>
              </a:rPr>
              <a:t>Day</a:t>
            </a:r>
            <a:r>
              <a:rPr lang="en-US" sz="1800" dirty="0">
                <a:solidFill>
                  <a:srgbClr val="032CE6"/>
                </a:solidFill>
                <a:latin typeface="Courier"/>
                <a:ea typeface="Courier"/>
                <a:cs typeface="Courier"/>
              </a:rPr>
              <a:t> Reminder</a:t>
            </a:r>
            <a:r>
              <a:rPr lang="en-US" sz="1800" dirty="0">
                <a:solidFill>
                  <a:srgbClr val="0E69FF"/>
                </a:solidFill>
                <a:latin typeface="Courier"/>
                <a:ea typeface="Courier"/>
                <a:cs typeface="Courier"/>
              </a:rPr>
              <a:t>\n</a:t>
            </a:r>
            <a:r>
              <a:rPr lang="en-US" sz="1800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18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800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8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num_remind</a:t>
            </a:r>
            <a:r>
              <a:rPr lang="en-US" sz="18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++)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800" dirty="0" err="1">
                <a:solidFill>
                  <a:srgbClr val="603000"/>
                </a:solidFill>
                <a:latin typeface="Courier"/>
                <a:ea typeface="Courier"/>
                <a:cs typeface="Courier"/>
              </a:rPr>
              <a:t>printf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800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800" dirty="0">
                <a:solidFill>
                  <a:srgbClr val="032CE6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007997"/>
                </a:solidFill>
                <a:latin typeface="Courier"/>
                <a:ea typeface="Courier"/>
                <a:cs typeface="Courier"/>
              </a:rPr>
              <a:t>%s</a:t>
            </a:r>
            <a:r>
              <a:rPr lang="en-US" sz="1800" dirty="0">
                <a:solidFill>
                  <a:srgbClr val="0E69FF"/>
                </a:solidFill>
                <a:latin typeface="Courier"/>
                <a:ea typeface="Courier"/>
                <a:cs typeface="Courier"/>
              </a:rPr>
              <a:t>\n</a:t>
            </a:r>
            <a:r>
              <a:rPr lang="en-US" sz="1800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reminders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])</a:t>
            </a:r>
            <a:r>
              <a:rPr lang="en-US" sz="18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800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8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8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}</a:t>
            </a:r>
            <a:endParaRPr lang="en-US" sz="1700" b="1" dirty="0">
              <a:latin typeface="Courier New" charset="0"/>
              <a:cs typeface="Courier New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0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remind2.c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57199" y="1292221"/>
            <a:ext cx="8477283" cy="4339214"/>
          </a:xfrm>
        </p:spPr>
        <p:txBody>
          <a:bodyPr>
            <a:noAutofit/>
          </a:bodyPr>
          <a:lstStyle/>
          <a:p>
            <a:r>
              <a:rPr lang="en-US" sz="1800" b="1" dirty="0" err="1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read_line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800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[],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b="1" dirty="0" err="1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n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8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{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800" b="1" dirty="0" err="1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ch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8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800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((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ch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Courier"/>
                <a:ea typeface="Courier"/>
                <a:cs typeface="Courier"/>
              </a:rPr>
              <a:t>getchar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())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!=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032CE6"/>
                </a:solidFill>
                <a:latin typeface="Courier"/>
                <a:ea typeface="Courier"/>
                <a:cs typeface="Courier"/>
              </a:rPr>
              <a:t>'\n'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800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n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++]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ch</a:t>
            </a:r>
            <a:r>
              <a:rPr lang="en-US" sz="18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032CE6"/>
                </a:solidFill>
                <a:latin typeface="Courier"/>
                <a:ea typeface="Courier"/>
                <a:cs typeface="Courier"/>
              </a:rPr>
              <a:t>'\0'</a:t>
            </a:r>
            <a:r>
              <a:rPr lang="en-US" sz="18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800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8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8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}</a:t>
            </a:r>
            <a:endParaRPr lang="en-US" sz="1700" b="1" dirty="0">
              <a:latin typeface="Courier New" charset="0"/>
              <a:cs typeface="Courier New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8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Dynamically allocated arrays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8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Dynamically Allocated Arrays</a:t>
            </a:r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Dynamically allocated arrays have the same advantages as dynamically allocated strings.</a:t>
            </a:r>
          </a:p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 can allocate an array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calloc</a:t>
            </a:r>
            <a:r>
              <a:rPr lang="en-US" dirty="0" smtClean="0"/>
              <a:t> function is sometimes used instead, since it initializes the memory that it allocates.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realloc</a:t>
            </a:r>
            <a:r>
              <a:rPr lang="en-US" dirty="0" smtClean="0"/>
              <a:t> function allows us to make an array “grow” or “shrink” as needed.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</a:t>
            </a:r>
            <a:r>
              <a:rPr lang="en-US" dirty="0"/>
              <a:t>O</a:t>
            </a:r>
            <a:r>
              <a:rPr lang="en-US" dirty="0" smtClean="0"/>
              <a:t>perators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35204" y="2259970"/>
          <a:ext cx="8051597" cy="401672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07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4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9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381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81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/>
                          <a:cs typeface="Courier New"/>
                        </a:rPr>
                        <a:t>&lt;&lt;</a:t>
                      </a:r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Left shift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Binary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81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/>
                          <a:cs typeface="Courier New"/>
                        </a:rPr>
                        <a:t>&gt;&gt;</a:t>
                      </a:r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Right shift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Binary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81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/>
                          <a:cs typeface="Courier New"/>
                        </a:rPr>
                        <a:t>~</a:t>
                      </a:r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Bitwise complement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Unary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81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/>
                          <a:cs typeface="Courier New"/>
                        </a:rPr>
                        <a:t>&amp;</a:t>
                      </a:r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Bitwise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smtClean="0">
                          <a:latin typeface="Courier New"/>
                          <a:cs typeface="Courier New"/>
                        </a:rPr>
                        <a:t>and</a:t>
                      </a:r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Binary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81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/>
                          <a:cs typeface="Courier New"/>
                        </a:rPr>
                        <a:t>^</a:t>
                      </a:r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Bitwise exclusive </a:t>
                      </a:r>
                      <a:r>
                        <a:rPr lang="en-US" sz="2400" dirty="0" smtClean="0">
                          <a:latin typeface="Courier New"/>
                          <a:cs typeface="Courier New"/>
                        </a:rPr>
                        <a:t>or</a:t>
                      </a:r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Binary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381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/>
                          <a:cs typeface="Courier New"/>
                        </a:rPr>
                        <a:t>|</a:t>
                      </a:r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Bitwise (inclusive) </a:t>
                      </a:r>
                      <a:r>
                        <a:rPr lang="en-US" sz="2400" dirty="0" smtClean="0">
                          <a:latin typeface="Courier New"/>
                          <a:cs typeface="Courier New"/>
                        </a:rPr>
                        <a:t>or</a:t>
                      </a:r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Binary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09505" y="1554095"/>
            <a:ext cx="4243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Modify data at bit level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210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 to Allocate Storage for an Array</a:t>
            </a:r>
            <a:endParaRPr 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Allocates an array of size </a:t>
            </a:r>
            <a:r>
              <a:rPr lang="en-US" dirty="0" smtClean="0">
                <a:latin typeface="Courier New"/>
                <a:cs typeface="Courier New"/>
              </a:rPr>
              <a:t>n</a:t>
            </a:r>
            <a:r>
              <a:rPr lang="en-US" dirty="0" smtClean="0"/>
              <a:t>: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b="1" dirty="0" smtClean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b="1" dirty="0" err="1" smtClean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n 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008C00"/>
                </a:solidFill>
                <a:latin typeface="Courier"/>
                <a:ea typeface="Courier"/>
                <a:cs typeface="Courier"/>
              </a:rPr>
              <a:t>10</a:t>
            </a:r>
            <a:r>
              <a:rPr lang="en-US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b="1" dirty="0" err="1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</a:t>
            </a:r>
            <a:r>
              <a:rPr lang="en-US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a 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603000"/>
                </a:solidFill>
                <a:latin typeface="Courier"/>
                <a:ea typeface="Courier"/>
                <a:cs typeface="Courier"/>
              </a:rPr>
              <a:t>malloc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n 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dirty="0" err="1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sizeof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b="1" dirty="0" err="1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))</a:t>
            </a:r>
            <a:r>
              <a:rPr lang="en-US" dirty="0" smtClean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Always use the </a:t>
            </a:r>
            <a:r>
              <a:rPr lang="en-US" dirty="0" err="1" smtClean="0">
                <a:latin typeface="Courier New"/>
                <a:cs typeface="Courier New"/>
              </a:rPr>
              <a:t>sizeof</a:t>
            </a:r>
            <a:r>
              <a:rPr lang="en-US" dirty="0" smtClean="0"/>
              <a:t> operator to calculate the amount of space required for each element.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6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a Dynamically Allocated Array</a:t>
            </a:r>
            <a:endParaRPr 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now use </a:t>
            </a:r>
            <a:r>
              <a:rPr lang="en-US" dirty="0" smtClean="0">
                <a:latin typeface="Courier New"/>
                <a:cs typeface="Courier New"/>
              </a:rPr>
              <a:t>a</a:t>
            </a:r>
            <a:r>
              <a:rPr lang="en-US" dirty="0" smtClean="0"/>
              <a:t> as an array name, instead of as a pointer</a:t>
            </a:r>
          </a:p>
          <a:p>
            <a:r>
              <a:rPr lang="en-US" dirty="0" smtClean="0"/>
              <a:t>Initialize the array:</a:t>
            </a:r>
          </a:p>
          <a:p>
            <a:r>
              <a:rPr lang="en-US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008C00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n</a:t>
            </a:r>
            <a:r>
              <a:rPr lang="en-US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++)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a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]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008C00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dirty="0" smtClean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r>
              <a:rPr lang="en-US" dirty="0" smtClean="0"/>
              <a:t>We can perform memory allocation and initialization to zero at the same time using </a:t>
            </a:r>
            <a:r>
              <a:rPr lang="en-US" dirty="0" err="1" smtClean="0">
                <a:latin typeface="Courier New"/>
                <a:cs typeface="Courier New"/>
              </a:rPr>
              <a:t>calloc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0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calloc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7747" cy="487567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calloc</a:t>
            </a:r>
            <a:r>
              <a:rPr lang="en-US" dirty="0" smtClean="0"/>
              <a:t> function is an alternative to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Prototype for </a:t>
            </a:r>
            <a:r>
              <a:rPr lang="en-US" dirty="0" err="1" smtClean="0">
                <a:latin typeface="Courier New"/>
                <a:cs typeface="Courier New"/>
              </a:rPr>
              <a:t>calloc</a:t>
            </a:r>
            <a:r>
              <a:rPr lang="en-US" dirty="0" smtClean="0"/>
              <a:t>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600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26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6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sz="2600" dirty="0" err="1">
                <a:solidFill>
                  <a:srgbClr val="603000"/>
                </a:solidFill>
                <a:latin typeface="Courier"/>
                <a:ea typeface="Courier"/>
                <a:cs typeface="Courier"/>
              </a:rPr>
              <a:t>calloc</a:t>
            </a:r>
            <a:r>
              <a:rPr lang="en-US" sz="26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2600" dirty="0" err="1">
                <a:solidFill>
                  <a:srgbClr val="603000"/>
                </a:solidFill>
                <a:latin typeface="Courier"/>
                <a:ea typeface="Courier"/>
                <a:cs typeface="Courier"/>
              </a:rPr>
              <a:t>size_t</a:t>
            </a:r>
            <a:r>
              <a:rPr lang="en-US" sz="26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nmemb</a:t>
            </a:r>
            <a:r>
              <a:rPr lang="en-US" sz="26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6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600" dirty="0" err="1">
                <a:solidFill>
                  <a:srgbClr val="603000"/>
                </a:solidFill>
                <a:latin typeface="Courier"/>
                <a:ea typeface="Courier"/>
                <a:cs typeface="Courier"/>
              </a:rPr>
              <a:t>size_t</a:t>
            </a:r>
            <a:r>
              <a:rPr lang="en-US" sz="26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size</a:t>
            </a:r>
            <a:r>
              <a:rPr lang="en-US" sz="26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2600" dirty="0" smtClean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Properties of </a:t>
            </a:r>
            <a:r>
              <a:rPr lang="en-US" dirty="0" err="1" smtClean="0">
                <a:latin typeface="Courier New"/>
                <a:cs typeface="Courier New"/>
              </a:rPr>
              <a:t>calloc</a:t>
            </a:r>
            <a:r>
              <a:rPr lang="en-US" dirty="0" smtClean="0"/>
              <a:t>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Allocates space for an array with </a:t>
            </a:r>
            <a:r>
              <a:rPr lang="en-US" dirty="0" err="1" smtClean="0">
                <a:latin typeface="Courier New"/>
                <a:cs typeface="Courier New"/>
              </a:rPr>
              <a:t>nmemb</a:t>
            </a:r>
            <a:r>
              <a:rPr lang="en-US" dirty="0" smtClean="0"/>
              <a:t> elements, each of which is </a:t>
            </a:r>
            <a:r>
              <a:rPr lang="en-US" dirty="0" smtClean="0">
                <a:latin typeface="Courier New"/>
                <a:cs typeface="Courier New"/>
              </a:rPr>
              <a:t>size</a:t>
            </a:r>
            <a:r>
              <a:rPr lang="en-US" dirty="0" smtClean="0"/>
              <a:t> bytes long.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Returns a </a:t>
            </a:r>
            <a:r>
              <a:rPr lang="en-US" dirty="0" smtClean="0">
                <a:latin typeface="Courier New"/>
                <a:cs typeface="Courier New"/>
              </a:rPr>
              <a:t>null</a:t>
            </a:r>
            <a:r>
              <a:rPr lang="en-US" dirty="0" smtClean="0"/>
              <a:t> pointer if the requested space is not available.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Initializes allocated memory by setting all bits to 0.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4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realloc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21586" cy="486090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realloc</a:t>
            </a:r>
            <a:r>
              <a:rPr lang="en-US" dirty="0" smtClean="0"/>
              <a:t> function can resize a dynamically allocated array.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Prototype for </a:t>
            </a:r>
            <a:r>
              <a:rPr lang="en-US" dirty="0" err="1" smtClean="0">
                <a:latin typeface="Courier New"/>
                <a:cs typeface="Courier New"/>
              </a:rPr>
              <a:t>realloc</a:t>
            </a:r>
            <a:r>
              <a:rPr lang="en-US" dirty="0" smtClean="0"/>
              <a:t>: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 err="1">
                <a:solidFill>
                  <a:srgbClr val="603000"/>
                </a:solidFill>
                <a:latin typeface="Courier"/>
                <a:ea typeface="Courier"/>
                <a:cs typeface="Courier"/>
              </a:rPr>
              <a:t>realloc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ptr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603000"/>
                </a:solidFill>
                <a:latin typeface="Courier"/>
                <a:ea typeface="Courier"/>
                <a:cs typeface="Courier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size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 smtClean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err="1" smtClean="0">
                <a:latin typeface="Courier New"/>
                <a:cs typeface="Courier New"/>
              </a:rPr>
              <a:t>ptr</a:t>
            </a:r>
            <a:r>
              <a:rPr lang="en-US" dirty="0" smtClean="0"/>
              <a:t> must point to a memory block obtained by a previous call of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calloc</a:t>
            </a:r>
            <a:r>
              <a:rPr lang="en-US" dirty="0" smtClean="0"/>
              <a:t>, or </a:t>
            </a:r>
            <a:r>
              <a:rPr lang="en-US" dirty="0" err="1" smtClean="0">
                <a:latin typeface="Courier New"/>
                <a:cs typeface="Courier New"/>
              </a:rPr>
              <a:t>realloc</a:t>
            </a:r>
            <a:r>
              <a:rPr lang="en-US" dirty="0" smtClean="0"/>
              <a:t>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>
                <a:latin typeface="Courier New"/>
                <a:cs typeface="Courier New"/>
              </a:rPr>
              <a:t>size</a:t>
            </a:r>
            <a:r>
              <a:rPr lang="en-US" dirty="0" smtClean="0"/>
              <a:t> represents the new size of the block, which may be larger or smaller than the original size.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7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realloc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</a:t>
            </a:r>
            <a:r>
              <a:rPr lang="en-US" dirty="0" err="1" smtClean="0">
                <a:latin typeface="Courier New"/>
                <a:cs typeface="Courier New"/>
              </a:rPr>
              <a:t>realloc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When it expands a memory block, </a:t>
            </a:r>
            <a:r>
              <a:rPr lang="en-US" dirty="0" err="1" smtClean="0">
                <a:latin typeface="Courier New"/>
                <a:cs typeface="Courier New"/>
              </a:rPr>
              <a:t>realloc</a:t>
            </a:r>
            <a:r>
              <a:rPr lang="en-US" dirty="0" smtClean="0"/>
              <a:t> does not initialize the bytes that are added to the block.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>
                <a:latin typeface="Courier New"/>
                <a:cs typeface="Courier New"/>
              </a:rPr>
              <a:t>realloc</a:t>
            </a:r>
            <a:r>
              <a:rPr lang="en-US" dirty="0" smtClean="0"/>
              <a:t> cannot enlarge the memory block as requested, it returns a </a:t>
            </a:r>
            <a:r>
              <a:rPr lang="en-US" dirty="0" smtClean="0">
                <a:latin typeface="Courier New"/>
                <a:cs typeface="Courier New"/>
              </a:rPr>
              <a:t>null</a:t>
            </a:r>
            <a:r>
              <a:rPr lang="en-US" dirty="0" smtClean="0"/>
              <a:t> pointer; the data in the old memory block is unchanged.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>
                <a:latin typeface="Courier New"/>
                <a:cs typeface="Courier New"/>
              </a:rPr>
              <a:t>realloc</a:t>
            </a:r>
            <a:r>
              <a:rPr lang="en-US" dirty="0" smtClean="0"/>
              <a:t> is called with a </a:t>
            </a:r>
            <a:r>
              <a:rPr lang="en-US" dirty="0" smtClean="0">
                <a:latin typeface="Courier New"/>
                <a:cs typeface="Courier New"/>
              </a:rPr>
              <a:t>null</a:t>
            </a:r>
            <a:r>
              <a:rPr lang="en-US" dirty="0" smtClean="0"/>
              <a:t> pointer as its first argument, it behaves like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>
                <a:latin typeface="Courier New"/>
                <a:cs typeface="Courier New"/>
              </a:rPr>
              <a:t>realloc</a:t>
            </a:r>
            <a:r>
              <a:rPr lang="en-US" dirty="0" smtClean="0"/>
              <a:t> is called with 0 as its second argument, it frees the memory block.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9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realloc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869275" y="1600200"/>
            <a:ext cx="7817525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When asked to reduce the size of a memory block, </a:t>
            </a:r>
            <a:r>
              <a:rPr lang="en-US" dirty="0" err="1" smtClean="0">
                <a:latin typeface="Courier New"/>
                <a:cs typeface="Courier New"/>
              </a:rPr>
              <a:t>realloc</a:t>
            </a:r>
            <a:r>
              <a:rPr lang="en-US" dirty="0" smtClean="0"/>
              <a:t> should shrink the block “in place”</a:t>
            </a:r>
          </a:p>
          <a:p>
            <a:r>
              <a:rPr lang="en-US" dirty="0" err="1">
                <a:latin typeface="Courier New"/>
                <a:cs typeface="Courier New"/>
              </a:rPr>
              <a:t>r</a:t>
            </a:r>
            <a:r>
              <a:rPr lang="en-US" dirty="0" err="1" smtClean="0">
                <a:latin typeface="Courier New"/>
                <a:cs typeface="Courier New"/>
              </a:rPr>
              <a:t>ealloc</a:t>
            </a:r>
            <a:r>
              <a:rPr lang="en-US" dirty="0" smtClean="0"/>
              <a:t> always attempts to expand a memory block without moving it.</a:t>
            </a:r>
          </a:p>
          <a:p>
            <a:pPr lvl="1"/>
            <a:r>
              <a:rPr lang="en-US" dirty="0" smtClean="0"/>
              <a:t>If it cannot enlarge a block, </a:t>
            </a:r>
            <a:r>
              <a:rPr lang="en-US" dirty="0" err="1" smtClean="0">
                <a:latin typeface="Courier New"/>
                <a:cs typeface="Courier New"/>
              </a:rPr>
              <a:t>realloc</a:t>
            </a:r>
            <a:r>
              <a:rPr lang="en-US" dirty="0" smtClean="0"/>
              <a:t> will allocate a new block elsewhere, then copy the contents of the old block into the new one.</a:t>
            </a:r>
          </a:p>
          <a:p>
            <a:r>
              <a:rPr lang="en-US" dirty="0" smtClean="0"/>
              <a:t>Once </a:t>
            </a:r>
            <a:r>
              <a:rPr lang="en-US" dirty="0" err="1" smtClean="0">
                <a:latin typeface="Courier New"/>
                <a:cs typeface="Courier New"/>
              </a:rPr>
              <a:t>realloc</a:t>
            </a:r>
            <a:r>
              <a:rPr lang="en-US" dirty="0" smtClean="0"/>
              <a:t> has returned, be sure to update all pointers to the memory block in case it has been moved.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" name="Shape 771"/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125" y="5163615"/>
            <a:ext cx="824150" cy="583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275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Deallocating Storage</a:t>
            </a:r>
            <a:endParaRPr lang="en-US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 and the other memory allocation functions obtain memory blocks from a storage pool known as the </a:t>
            </a:r>
            <a:r>
              <a:rPr lang="en-US" b="1" dirty="0" smtClean="0">
                <a:solidFill>
                  <a:srgbClr val="558ED5"/>
                </a:solidFill>
              </a:rPr>
              <a:t>heap</a:t>
            </a:r>
            <a:r>
              <a:rPr lang="en-US" dirty="0" smtClean="0"/>
              <a:t>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Calling these functions too often (or asking them for large blocks of memory) can exhaust the heap, causing the functions to return a </a:t>
            </a:r>
            <a:r>
              <a:rPr lang="en-US" dirty="0" smtClean="0">
                <a:latin typeface="Courier New"/>
                <a:cs typeface="Courier New"/>
              </a:rPr>
              <a:t>null</a:t>
            </a:r>
            <a:r>
              <a:rPr lang="en-US" dirty="0" smtClean="0"/>
              <a:t> pointer.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Bigger problem: a program may allocate blocks of memory and then lose track of them, thereby wasting space.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Deallocating Storage</a:t>
            </a:r>
            <a:endParaRPr lang="en-US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p 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(…)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q =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(…)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endParaRPr lang="en-US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p 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= q</a:t>
            </a:r>
            <a:r>
              <a:rPr lang="en-US" dirty="0" smtClean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;</a:t>
            </a:r>
          </a:p>
        </p:txBody>
      </p:sp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227" y="1762325"/>
            <a:ext cx="2470150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85" y="4092253"/>
            <a:ext cx="2508250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774186" y="4016041"/>
            <a:ext cx="321198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There are no pointers to the first block, so </a:t>
            </a:r>
            <a:r>
              <a:rPr lang="en-US" sz="2400" dirty="0" smtClean="0"/>
              <a:t>we will </a:t>
            </a:r>
            <a:r>
              <a:rPr lang="en-US" sz="2400" dirty="0"/>
              <a:t>never be able to use it again.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2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Deallocating Storage</a:t>
            </a:r>
            <a:endParaRPr lang="en-US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block of memory that</a:t>
            </a:r>
            <a:r>
              <a:rPr lang="en-US" dirty="0"/>
              <a:t> </a:t>
            </a:r>
            <a:r>
              <a:rPr lang="en-US" dirty="0" smtClean="0"/>
              <a:t>is no longer accessible to a program is said to be </a:t>
            </a:r>
            <a:r>
              <a:rPr lang="en-US" b="1" dirty="0" smtClean="0">
                <a:solidFill>
                  <a:srgbClr val="558ED5"/>
                </a:solidFill>
              </a:rPr>
              <a:t>garbage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program that leaves garbage behind has a </a:t>
            </a:r>
            <a:r>
              <a:rPr lang="en-US" b="1" dirty="0" smtClean="0">
                <a:solidFill>
                  <a:srgbClr val="558ED5"/>
                </a:solidFill>
              </a:rPr>
              <a:t>memory leak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languages provide a garbage collector that automatically locates and recycles garbage, but C does not.</a:t>
            </a:r>
          </a:p>
          <a:p>
            <a:r>
              <a:rPr lang="en-US" dirty="0" smtClean="0"/>
              <a:t>Each C program is responsible for recycling its own garbage by calling the </a:t>
            </a:r>
            <a:r>
              <a:rPr lang="en-US" dirty="0" smtClean="0">
                <a:latin typeface="Courier New"/>
                <a:cs typeface="Courier New"/>
              </a:rPr>
              <a:t>free </a:t>
            </a:r>
            <a:r>
              <a:rPr lang="en-US" dirty="0" smtClean="0"/>
              <a:t>function to release unneeded memory.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3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free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Prototype for free: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	void 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free(void *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 smtClean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r>
              <a:rPr lang="en-US" dirty="0" smtClean="0">
                <a:latin typeface="Courier New"/>
                <a:cs typeface="Courier New"/>
              </a:rPr>
              <a:t>free</a:t>
            </a:r>
            <a:r>
              <a:rPr lang="en-US" dirty="0" smtClean="0"/>
              <a:t> will be passed a pointer to an unneeded memory block: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p 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(…)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q =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(…)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free(p)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p = q</a:t>
            </a:r>
            <a:r>
              <a:rPr lang="en-US" dirty="0" smtClean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9610" y="4622458"/>
            <a:ext cx="1912422" cy="4799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63606" y="4622458"/>
            <a:ext cx="3827844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Calling </a:t>
            </a:r>
            <a:r>
              <a:rPr lang="en-US" sz="2400" dirty="0">
                <a:latin typeface="Courier New"/>
                <a:cs typeface="Courier New"/>
              </a:rPr>
              <a:t>free</a:t>
            </a:r>
            <a:r>
              <a:rPr lang="en-US" sz="2400" dirty="0"/>
              <a:t> releases the block of memory that </a:t>
            </a:r>
            <a:r>
              <a:rPr lang="en-US" sz="2400" dirty="0">
                <a:latin typeface="Courier New"/>
                <a:cs typeface="Courier New"/>
              </a:rPr>
              <a:t>p</a:t>
            </a:r>
            <a:r>
              <a:rPr lang="en-US" sz="2400" dirty="0"/>
              <a:t> points to.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791103" y="4939975"/>
            <a:ext cx="1872503" cy="2658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3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Bitwise Shift Operators</a:t>
            </a:r>
            <a:endParaRPr lang="en-US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value of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&lt;&lt; j </a:t>
            </a:r>
            <a:r>
              <a:rPr lang="en-US" dirty="0" smtClean="0"/>
              <a:t>is the result when the bits in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/>
              <a:t> are shifted left by </a:t>
            </a:r>
            <a:r>
              <a:rPr lang="en-US" dirty="0" smtClean="0">
                <a:latin typeface="Courier New"/>
                <a:cs typeface="Courier New"/>
              </a:rPr>
              <a:t>j</a:t>
            </a:r>
            <a:r>
              <a:rPr lang="en-US" dirty="0" smtClean="0"/>
              <a:t> places.</a:t>
            </a:r>
          </a:p>
          <a:p>
            <a:pPr lvl="1"/>
            <a:r>
              <a:rPr lang="en-US" dirty="0" smtClean="0"/>
              <a:t>For each bit that is “shifted off” the left end of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/>
              <a:t>, a zero bit enters at the right.</a:t>
            </a:r>
          </a:p>
          <a:p>
            <a:r>
              <a:rPr lang="en-US" dirty="0" smtClean="0"/>
              <a:t>The value of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&gt;&gt; j </a:t>
            </a:r>
            <a:r>
              <a:rPr lang="en-US" dirty="0" smtClean="0"/>
              <a:t>is the result when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/>
              <a:t> is shifted right by </a:t>
            </a:r>
            <a:r>
              <a:rPr lang="en-US" dirty="0" smtClean="0">
                <a:latin typeface="Courier New"/>
                <a:cs typeface="Courier New"/>
              </a:rPr>
              <a:t>j</a:t>
            </a:r>
            <a:r>
              <a:rPr lang="en-US" dirty="0" smtClean="0"/>
              <a:t> places.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/>
              <a:t> is of an unsigned type or if the value of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/>
              <a:t> is nonnegative, zeros are added at the left as needed.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/>
              <a:t> is negative, the result is implementation-defined.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1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“Dangling Pointer” Problem</a:t>
            </a:r>
            <a:endParaRPr lang="en-US" dirty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491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Using </a:t>
            </a:r>
            <a:r>
              <a:rPr lang="en-US" dirty="0" smtClean="0">
                <a:latin typeface="Courier New"/>
                <a:cs typeface="Courier New"/>
              </a:rPr>
              <a:t>free</a:t>
            </a:r>
            <a:r>
              <a:rPr lang="en-US" dirty="0" smtClean="0"/>
              <a:t> leads to a new problem: </a:t>
            </a:r>
            <a:r>
              <a:rPr lang="en-US" b="1" dirty="0" smtClean="0">
                <a:solidFill>
                  <a:srgbClr val="558ED5"/>
                </a:solidFill>
              </a:rPr>
              <a:t>dangling pointers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latin typeface="Courier New"/>
                <a:cs typeface="Courier New"/>
              </a:rPr>
              <a:t>free(p)</a:t>
            </a:r>
            <a:r>
              <a:rPr lang="en-US" dirty="0" err="1" smtClean="0"/>
              <a:t>deallocates</a:t>
            </a:r>
            <a:r>
              <a:rPr lang="en-US" dirty="0" smtClean="0"/>
              <a:t> the memory block that </a:t>
            </a:r>
            <a:r>
              <a:rPr lang="en-US" dirty="0" smtClean="0">
                <a:latin typeface="Courier New"/>
                <a:cs typeface="Courier New"/>
              </a:rPr>
              <a:t>p</a:t>
            </a:r>
            <a:r>
              <a:rPr lang="en-US" dirty="0" smtClean="0"/>
              <a:t> points to, but does not change </a:t>
            </a:r>
            <a:r>
              <a:rPr lang="en-US" dirty="0" smtClean="0">
                <a:latin typeface="Courier New"/>
                <a:cs typeface="Courier New"/>
              </a:rPr>
              <a:t>p</a:t>
            </a:r>
            <a:r>
              <a:rPr lang="en-US" dirty="0" smtClean="0"/>
              <a:t> itself.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If we forget that </a:t>
            </a:r>
            <a:r>
              <a:rPr lang="en-US" dirty="0" smtClean="0">
                <a:latin typeface="Courier New"/>
                <a:cs typeface="Courier New"/>
              </a:rPr>
              <a:t>p</a:t>
            </a:r>
            <a:r>
              <a:rPr lang="en-US" dirty="0" smtClean="0"/>
              <a:t> no longer points to a valid memory block, chaos may ensue: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char 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*p =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(4)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…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free(p)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…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strcpy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(p, "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abc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")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dirty="0">
                <a:solidFill>
                  <a:srgbClr val="3F5FBF"/>
                </a:solidFill>
                <a:latin typeface="Courier"/>
                <a:ea typeface="Courier"/>
                <a:cs typeface="Courier"/>
              </a:rPr>
              <a:t>/**</a:t>
            </a:r>
            <a:r>
              <a:rPr lang="en-US" b="1" dirty="0">
                <a:solidFill>
                  <a:srgbClr val="7F9FBF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3F5FBF"/>
                </a:solidFill>
                <a:latin typeface="Courier"/>
                <a:ea typeface="Courier"/>
                <a:cs typeface="Courier"/>
              </a:rPr>
              <a:t> WRONG </a:t>
            </a:r>
            <a:r>
              <a:rPr lang="en-US" b="1" dirty="0">
                <a:solidFill>
                  <a:srgbClr val="7F9FBF"/>
                </a:solidFill>
                <a:latin typeface="Courier"/>
                <a:ea typeface="Courier"/>
                <a:cs typeface="Courier"/>
              </a:rPr>
              <a:t>**</a:t>
            </a:r>
            <a:r>
              <a:rPr lang="en-US" dirty="0">
                <a:solidFill>
                  <a:srgbClr val="3F5FBF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 smtClean="0">
                <a:solidFill>
                  <a:srgbClr val="3F5FBF"/>
                </a:solidFill>
                <a:latin typeface="Courier"/>
                <a:ea typeface="Courier"/>
                <a:cs typeface="Courier"/>
              </a:rPr>
              <a:t>/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Modifying the memory that </a:t>
            </a:r>
            <a:r>
              <a:rPr lang="en-US" dirty="0" smtClean="0">
                <a:latin typeface="Courier New"/>
                <a:cs typeface="Courier New"/>
              </a:rPr>
              <a:t>p</a:t>
            </a:r>
            <a:r>
              <a:rPr lang="en-US" dirty="0" smtClean="0"/>
              <a:t> points to is a serious error.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0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“Dangling Pointer” Problem</a:t>
            </a:r>
            <a:endParaRPr lang="en-US" dirty="0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Dangling pointers can be hard to spot, since several pointers may point to the same block of memory.</a:t>
            </a:r>
          </a:p>
          <a:p>
            <a:endParaRPr lang="en-US" dirty="0" smtClean="0"/>
          </a:p>
          <a:p>
            <a:r>
              <a:rPr lang="en-US" dirty="0" smtClean="0"/>
              <a:t>When the block is freed, all the pointers are left dangling.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3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dynamic memory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int a[10] is a static declaration of memory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reserves 10 integers worth of memory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size stays same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memory stays reserved until array goes out of scope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malloc</a:t>
            </a:r>
            <a:r>
              <a:rPr lang="en-US" dirty="0" smtClean="0"/>
              <a:t> to allocate and reserve memory dynamically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(</a:t>
            </a:r>
            <a:r>
              <a:rPr lang="en-US" dirty="0" err="1" smtClean="0"/>
              <a:t>calloc</a:t>
            </a:r>
            <a:r>
              <a:rPr lang="en-US" dirty="0" smtClean="0"/>
              <a:t> to initialize all items to zero)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malloc</a:t>
            </a:r>
            <a:r>
              <a:rPr lang="en-US" dirty="0" smtClean="0"/>
              <a:t>/</a:t>
            </a:r>
            <a:r>
              <a:rPr lang="en-US" dirty="0" err="1" smtClean="0"/>
              <a:t>calloc</a:t>
            </a:r>
            <a:r>
              <a:rPr lang="en-US" dirty="0" smtClean="0"/>
              <a:t> returns a pointer to the allocated memory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realloc</a:t>
            </a:r>
            <a:r>
              <a:rPr lang="en-US" dirty="0" smtClean="0"/>
              <a:t> can be used to resize allocated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memory stays beyond scope of initial declaration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use free to let go of the reservation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761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8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Streams, the FILE type, input and output redirection, and the difference between text files and binary files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Functions designed specifically for use with files, including functions that open and close files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Functions that read and write unformatted data (characters, lines, and blocks)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Random access operations on files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4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872"/>
              </a:spcBef>
            </a:pPr>
            <a:r>
              <a:rPr lang="en-US" dirty="0" smtClean="0"/>
              <a:t>In C99, some I/O functions belong to the </a:t>
            </a:r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 err="1" smtClean="0">
                <a:latin typeface="Courier New"/>
                <a:cs typeface="Courier New"/>
              </a:rPr>
              <a:t>wchar.h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r>
              <a:rPr lang="en-US" dirty="0" smtClean="0"/>
              <a:t> header.</a:t>
            </a:r>
          </a:p>
          <a:p>
            <a:pPr>
              <a:spcBef>
                <a:spcPts val="1872"/>
              </a:spcBef>
            </a:pPr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 err="1" smtClean="0">
                <a:latin typeface="Courier New"/>
                <a:cs typeface="Courier New"/>
              </a:rPr>
              <a:t>wchar.h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r>
              <a:rPr lang="en-US" dirty="0" smtClean="0"/>
              <a:t> functions deal with wide characters rather than ordinary characters.</a:t>
            </a:r>
          </a:p>
          <a:p>
            <a:pPr>
              <a:spcBef>
                <a:spcPts val="1872"/>
              </a:spcBef>
            </a:pPr>
            <a:r>
              <a:rPr lang="en-US" dirty="0" smtClean="0"/>
              <a:t>Functions in </a:t>
            </a:r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 err="1" smtClean="0">
                <a:latin typeface="Courier New"/>
                <a:cs typeface="Courier New"/>
              </a:rPr>
              <a:t>stdio.h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r>
              <a:rPr lang="en-US" dirty="0" smtClean="0"/>
              <a:t> that read or write data are known as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byte input/output functions</a:t>
            </a:r>
            <a:r>
              <a:rPr lang="en-US" dirty="0" smtClean="0"/>
              <a:t>. </a:t>
            </a:r>
          </a:p>
          <a:p>
            <a:pPr>
              <a:spcBef>
                <a:spcPts val="1872"/>
              </a:spcBef>
            </a:pPr>
            <a:r>
              <a:rPr lang="en-US" dirty="0" smtClean="0"/>
              <a:t>Similar functions in </a:t>
            </a:r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 err="1" smtClean="0">
                <a:latin typeface="Courier New"/>
                <a:cs typeface="Courier New"/>
              </a:rPr>
              <a:t>wchar.h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r>
              <a:rPr lang="en-US" dirty="0" smtClean="0"/>
              <a:t> are called </a:t>
            </a:r>
            <a:r>
              <a:rPr lang="en-US" b="1" dirty="0" smtClean="0">
                <a:solidFill>
                  <a:srgbClr val="558ED5"/>
                </a:solidFill>
              </a:rPr>
              <a:t>wide-character input/output functions</a:t>
            </a:r>
            <a:r>
              <a:rPr lang="en-US" dirty="0" smtClean="0"/>
              <a:t>.</a:t>
            </a:r>
          </a:p>
          <a:p>
            <a:pPr>
              <a:spcBef>
                <a:spcPts val="1872"/>
              </a:spcBef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6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Streams</a:t>
            </a:r>
            <a:endParaRPr lang="en-US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C, the term </a:t>
            </a:r>
            <a:r>
              <a:rPr lang="en-US" b="1" dirty="0" smtClean="0">
                <a:solidFill>
                  <a:srgbClr val="558ED5"/>
                </a:solidFill>
              </a:rPr>
              <a:t>stream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 smtClean="0"/>
              <a:t>means any source of input or any destination for output.</a:t>
            </a:r>
          </a:p>
          <a:p>
            <a:r>
              <a:rPr lang="en-US" dirty="0" smtClean="0"/>
              <a:t>Many small programs obtain all their input from one stream (the keyboard) and write all their output to another stream (the screen).</a:t>
            </a:r>
          </a:p>
          <a:p>
            <a:r>
              <a:rPr lang="en-US" dirty="0" smtClean="0"/>
              <a:t>Larger programs may need additional streams.</a:t>
            </a:r>
          </a:p>
          <a:p>
            <a:r>
              <a:rPr lang="en-US" dirty="0" smtClean="0"/>
              <a:t>Streams often represent files stored on various media.</a:t>
            </a:r>
          </a:p>
          <a:p>
            <a:r>
              <a:rPr lang="en-US" dirty="0" smtClean="0"/>
              <a:t>However, they could just as easily be associated with devices such as network ports and printers.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7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Pointers</a:t>
            </a:r>
            <a:endParaRPr lang="en-US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Accessing a stream is done through a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file pointer</a:t>
            </a:r>
            <a:r>
              <a:rPr lang="en-US" dirty="0" smtClean="0"/>
              <a:t>, which has type </a:t>
            </a:r>
            <a:r>
              <a:rPr lang="en-US" dirty="0" smtClean="0">
                <a:latin typeface="Courier New"/>
                <a:cs typeface="Courier New"/>
              </a:rPr>
              <a:t>FILE *</a:t>
            </a:r>
            <a:r>
              <a:rPr lang="en-US" dirty="0" smtClean="0"/>
              <a:t>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FILE</a:t>
            </a:r>
            <a:r>
              <a:rPr lang="en-US" dirty="0" smtClean="0"/>
              <a:t> type is declared in </a:t>
            </a:r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 err="1" smtClean="0">
                <a:latin typeface="Courier New"/>
                <a:cs typeface="Courier New"/>
              </a:rPr>
              <a:t>stdio.h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r>
              <a:rPr lang="en-US" dirty="0" smtClean="0"/>
              <a:t>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Certain streams are represented by file pointers with standard names.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Additional file pointers can be declared as needed: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FILE 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*fp1, *fp2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9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 Streams and Redirection</a:t>
            </a:r>
            <a:endParaRPr lang="en-US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 err="1" smtClean="0">
                <a:latin typeface="Courier New"/>
                <a:cs typeface="Courier New"/>
              </a:rPr>
              <a:t>stdio.h</a:t>
            </a:r>
            <a:r>
              <a:rPr lang="en-US" dirty="0" smtClean="0">
                <a:latin typeface="Courier New"/>
                <a:cs typeface="Courier New"/>
              </a:rPr>
              <a:t>&gt; </a:t>
            </a:r>
            <a:r>
              <a:rPr lang="en-US" dirty="0" smtClean="0"/>
              <a:t>provides three standard streams: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b="1" dirty="0" smtClean="0"/>
              <a:t>File Pointer	Stream	Default 			Meaning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	</a:t>
            </a:r>
            <a:r>
              <a:rPr lang="en-US" dirty="0" err="1" smtClean="0">
                <a:latin typeface="Courier New"/>
                <a:cs typeface="Courier New"/>
              </a:rPr>
              <a:t>stdin</a:t>
            </a:r>
            <a:r>
              <a:rPr lang="en-US" dirty="0" smtClean="0"/>
              <a:t>		Standard input			Keyboard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	</a:t>
            </a:r>
            <a:r>
              <a:rPr lang="en-US" dirty="0" err="1" smtClean="0">
                <a:latin typeface="Courier New"/>
                <a:cs typeface="Courier New"/>
              </a:rPr>
              <a:t>stdout</a:t>
            </a:r>
            <a:r>
              <a:rPr lang="en-US" dirty="0" smtClean="0"/>
              <a:t>		Standard output		Screen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	</a:t>
            </a:r>
            <a:r>
              <a:rPr lang="en-US" dirty="0" err="1" smtClean="0">
                <a:latin typeface="Courier New"/>
                <a:cs typeface="Courier New"/>
              </a:rPr>
              <a:t>stderr</a:t>
            </a:r>
            <a:r>
              <a:rPr lang="en-US" dirty="0" smtClean="0"/>
              <a:t>		Standard error			Screen 	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These streams are ready to use (we do not declare them), and we do not open or close them.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6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 Streams and Redirection</a:t>
            </a:r>
            <a:endParaRPr lang="en-US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I/O functions discussed in previous chapters obtain input from </a:t>
            </a:r>
            <a:r>
              <a:rPr lang="en-US" dirty="0" err="1" smtClean="0">
                <a:latin typeface="Courier New"/>
                <a:cs typeface="Courier New"/>
              </a:rPr>
              <a:t>stdin</a:t>
            </a:r>
            <a:r>
              <a:rPr lang="en-US" dirty="0" smtClean="0"/>
              <a:t> and send output to </a:t>
            </a:r>
            <a:r>
              <a:rPr lang="en-US" dirty="0" err="1" smtClean="0">
                <a:latin typeface="Courier New"/>
                <a:cs typeface="Courier New"/>
              </a:rPr>
              <a:t>stdout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Many operating systems allow these default meanings to be changed via a mechanism known as </a:t>
            </a:r>
            <a:r>
              <a:rPr lang="en-US" b="1" dirty="0" smtClean="0">
                <a:solidFill>
                  <a:srgbClr val="558ED5"/>
                </a:solidFill>
              </a:rPr>
              <a:t>redirection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Shift 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600200"/>
            <a:ext cx="8570301" cy="45259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 smtClean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unsigned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dirty="0" smtClean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short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smtClean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13</a:t>
            </a:r>
            <a:r>
              <a:rPr lang="en-US" dirty="0" smtClean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</a:t>
            </a:r>
            <a:r>
              <a:rPr lang="en-US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 </a:t>
            </a:r>
            <a:r>
              <a:rPr lang="en-US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 is now 13 (binary 0000000000001101) */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2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 j is now 52 (binary 00000000001101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ea typeface="Courier"/>
                <a:cs typeface="Courier"/>
              </a:rPr>
              <a:t>00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) */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2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 j is now  3 (binary </a:t>
            </a:r>
            <a:r>
              <a:rPr lang="en-US" b="1" dirty="0">
                <a:solidFill>
                  <a:srgbClr val="558ED5"/>
                </a:solidFill>
                <a:latin typeface="Courier"/>
                <a:ea typeface="Courier"/>
                <a:cs typeface="Courier"/>
              </a:rPr>
              <a:t>00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00000000000011) */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56364" y="277927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For each bit that is “shifted off” the left end of </a:t>
            </a:r>
            <a:r>
              <a:rPr lang="en-US" dirty="0" err="1"/>
              <a:t>i</a:t>
            </a:r>
            <a:r>
              <a:rPr lang="en-US" dirty="0"/>
              <a:t>, a zero bit enters at the right.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45095" y="559714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For each bit that is “shifted off” the </a:t>
            </a:r>
            <a:r>
              <a:rPr lang="en-US" dirty="0" smtClean="0"/>
              <a:t>right end </a:t>
            </a:r>
            <a:r>
              <a:rPr lang="en-US" dirty="0"/>
              <a:t>of </a:t>
            </a:r>
            <a:r>
              <a:rPr lang="en-US" dirty="0" err="1"/>
              <a:t>i</a:t>
            </a:r>
            <a:r>
              <a:rPr lang="en-US" dirty="0"/>
              <a:t>, a zero bit enters at the </a:t>
            </a:r>
            <a:r>
              <a:rPr lang="en-US" dirty="0" smtClean="0"/>
              <a:t>left.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02327" y="3425607"/>
            <a:ext cx="1260926" cy="1558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</p:cNvCxnSpPr>
          <p:nvPr/>
        </p:nvCxnSpPr>
        <p:spPr>
          <a:xfrm flipH="1" flipV="1">
            <a:off x="5114498" y="5427013"/>
            <a:ext cx="1116597" cy="1701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37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 Streams and Redirection</a:t>
            </a:r>
            <a:endParaRPr lang="en-US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558ED5"/>
                </a:solidFill>
              </a:rPr>
              <a:t>Input redirection</a:t>
            </a:r>
            <a:r>
              <a:rPr lang="en-US" dirty="0" smtClean="0"/>
              <a:t>: make a program to obtain its input from a file instead of from the keyboard:</a:t>
            </a:r>
          </a:p>
          <a:p>
            <a:r>
              <a:rPr lang="en-US" dirty="0" smtClean="0">
                <a:latin typeface="Courier New"/>
                <a:cs typeface="Courier New"/>
              </a:rPr>
              <a:t>	demo &lt;</a:t>
            </a:r>
            <a:r>
              <a:rPr lang="en-US" dirty="0" err="1" smtClean="0">
                <a:latin typeface="Courier New"/>
                <a:cs typeface="Courier New"/>
              </a:rPr>
              <a:t>in.dat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rgbClr val="558ED5"/>
                </a:solidFill>
              </a:rPr>
              <a:t>Output redirection </a:t>
            </a:r>
            <a:r>
              <a:rPr lang="en-US" dirty="0" smtClean="0"/>
              <a:t>is similar:</a:t>
            </a:r>
          </a:p>
          <a:p>
            <a:r>
              <a:rPr lang="en-US" dirty="0" smtClean="0">
                <a:latin typeface="Courier New"/>
                <a:cs typeface="Courier New"/>
              </a:rPr>
              <a:t>	demo &gt;</a:t>
            </a:r>
            <a:r>
              <a:rPr lang="en-US" dirty="0" err="1" smtClean="0">
                <a:latin typeface="Courier New"/>
                <a:cs typeface="Courier New"/>
              </a:rPr>
              <a:t>out.dat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	All data written to </a:t>
            </a:r>
            <a:r>
              <a:rPr lang="en-US" dirty="0" err="1" smtClean="0">
                <a:latin typeface="Courier New"/>
                <a:cs typeface="Courier New"/>
              </a:rPr>
              <a:t>stdout</a:t>
            </a:r>
            <a:r>
              <a:rPr lang="en-US" dirty="0" smtClean="0"/>
              <a:t> will now go into the </a:t>
            </a:r>
            <a:r>
              <a:rPr lang="en-US" dirty="0" err="1" smtClean="0"/>
              <a:t>out.dat</a:t>
            </a:r>
            <a:r>
              <a:rPr lang="en-US" dirty="0" smtClean="0"/>
              <a:t> file instead of appearing on the screen.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5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 Streams and Redirection</a:t>
            </a:r>
            <a:endParaRPr lang="en-US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Input redirection and output redirection can be combined: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>
                <a:latin typeface="Courier New"/>
                <a:cs typeface="Courier New"/>
              </a:rPr>
              <a:t>	demo &lt;</a:t>
            </a:r>
            <a:r>
              <a:rPr lang="en-US" dirty="0" err="1" smtClean="0">
                <a:latin typeface="Courier New"/>
                <a:cs typeface="Courier New"/>
              </a:rPr>
              <a:t>in.dat</a:t>
            </a:r>
            <a:r>
              <a:rPr lang="en-US" dirty="0" smtClean="0">
                <a:latin typeface="Courier New"/>
                <a:cs typeface="Courier New"/>
              </a:rPr>
              <a:t> &gt;</a:t>
            </a:r>
            <a:r>
              <a:rPr lang="en-US" dirty="0" err="1" smtClean="0">
                <a:latin typeface="Courier New"/>
                <a:cs typeface="Courier New"/>
              </a:rPr>
              <a:t>out.dat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r>
              <a:rPr lang="en-US" dirty="0" smtClean="0"/>
              <a:t> characters do not have to be adjacent to file names, and the order in which the redirected files are listed does not matter: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>
                <a:latin typeface="Courier New"/>
                <a:cs typeface="Courier New"/>
              </a:rPr>
              <a:t>	demo &lt; </a:t>
            </a:r>
            <a:r>
              <a:rPr lang="en-US" dirty="0" err="1" smtClean="0">
                <a:latin typeface="Courier New"/>
                <a:cs typeface="Courier New"/>
              </a:rPr>
              <a:t>in.dat</a:t>
            </a:r>
            <a:r>
              <a:rPr lang="en-US" dirty="0" smtClean="0">
                <a:latin typeface="Courier New"/>
                <a:cs typeface="Courier New"/>
              </a:rPr>
              <a:t> &gt; </a:t>
            </a:r>
            <a:r>
              <a:rPr lang="en-US" dirty="0" err="1" smtClean="0">
                <a:latin typeface="Courier New"/>
                <a:cs typeface="Courier New"/>
              </a:rPr>
              <a:t>out.dat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>
                <a:latin typeface="Courier New"/>
                <a:cs typeface="Courier New"/>
              </a:rPr>
              <a:t>	demo &gt;</a:t>
            </a:r>
            <a:r>
              <a:rPr lang="en-US" dirty="0" err="1" smtClean="0">
                <a:latin typeface="Courier New"/>
                <a:cs typeface="Courier New"/>
              </a:rPr>
              <a:t>out.dat</a:t>
            </a:r>
            <a:r>
              <a:rPr lang="en-US" dirty="0" smtClean="0">
                <a:latin typeface="Courier New"/>
                <a:cs typeface="Courier New"/>
              </a:rPr>
              <a:t> &lt; </a:t>
            </a:r>
            <a:r>
              <a:rPr lang="en-US" dirty="0" err="1" smtClean="0">
                <a:latin typeface="Courier New"/>
                <a:cs typeface="Courier New"/>
              </a:rPr>
              <a:t>in.dat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2981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Standard Streams and Redirection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0"/>
              </a:spcAft>
            </a:pPr>
            <a:r>
              <a:rPr lang="en-US" dirty="0" smtClean="0"/>
              <a:t>One problem with output redirection is that everything written to </a:t>
            </a:r>
            <a:r>
              <a:rPr lang="en-US" dirty="0" err="1" smtClean="0">
                <a:latin typeface="Courier New"/>
                <a:cs typeface="Courier New"/>
              </a:rPr>
              <a:t>stdout</a:t>
            </a:r>
            <a:r>
              <a:rPr lang="en-US" dirty="0" smtClean="0"/>
              <a:t> is put into a file.</a:t>
            </a:r>
          </a:p>
          <a:p>
            <a:pPr>
              <a:spcBef>
                <a:spcPts val="0"/>
              </a:spcBef>
              <a:spcAft>
                <a:spcPts val="3000"/>
              </a:spcAft>
            </a:pPr>
            <a:r>
              <a:rPr lang="en-US" dirty="0" smtClean="0"/>
              <a:t>Writing error messages to </a:t>
            </a:r>
            <a:r>
              <a:rPr lang="en-US" dirty="0" err="1" smtClean="0">
                <a:latin typeface="Courier New"/>
                <a:cs typeface="Courier New"/>
              </a:rPr>
              <a:t>stderr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/>
                <a:cs typeface="Courier New"/>
              </a:rPr>
              <a:t>stdout</a:t>
            </a:r>
            <a:r>
              <a:rPr lang="en-US" dirty="0" smtClean="0"/>
              <a:t> guarantees that they will appear on the screen even when </a:t>
            </a:r>
            <a:r>
              <a:rPr lang="en-US" dirty="0" err="1" smtClean="0">
                <a:latin typeface="Courier New"/>
                <a:cs typeface="Courier New"/>
              </a:rPr>
              <a:t>stdout</a:t>
            </a:r>
            <a:r>
              <a:rPr lang="en-US" dirty="0" smtClean="0"/>
              <a:t> has been redirected.</a:t>
            </a:r>
            <a:endParaRPr lang="en-US" dirty="0"/>
          </a:p>
        </p:txBody>
      </p:sp>
      <p:pic>
        <p:nvPicPr>
          <p:cNvPr id="8" name="Shape 7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0415" y="-8881"/>
            <a:ext cx="1373584" cy="9723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Files versus Binary Files</a:t>
            </a:r>
            <a:endParaRPr lang="en-US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 err="1" smtClean="0">
                <a:latin typeface="Courier New"/>
                <a:cs typeface="Courier New"/>
              </a:rPr>
              <a:t>stdio.h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r>
              <a:rPr lang="en-US" dirty="0" smtClean="0"/>
              <a:t> supports two kinds of files: text and binary.</a:t>
            </a:r>
          </a:p>
          <a:p>
            <a:r>
              <a:rPr lang="en-US" dirty="0" smtClean="0"/>
              <a:t>The bytes in a </a:t>
            </a:r>
            <a:r>
              <a:rPr lang="en-US" b="1" dirty="0" smtClean="0"/>
              <a:t>text file</a:t>
            </a:r>
            <a:r>
              <a:rPr lang="en-US" dirty="0" smtClean="0"/>
              <a:t> represent characters, allowing humans to examine or edit the file:</a:t>
            </a:r>
          </a:p>
          <a:p>
            <a:pPr lvl="1"/>
            <a:r>
              <a:rPr lang="en-US" dirty="0" smtClean="0"/>
              <a:t>The source code for a C program is stored in a text file.</a:t>
            </a:r>
          </a:p>
          <a:p>
            <a:r>
              <a:rPr lang="en-US" dirty="0" smtClean="0"/>
              <a:t>In a </a:t>
            </a:r>
            <a:r>
              <a:rPr lang="en-US" b="1" dirty="0" smtClean="0"/>
              <a:t>binary file</a:t>
            </a:r>
            <a:r>
              <a:rPr lang="en-US" dirty="0" smtClean="0"/>
              <a:t>, bytes do not necessarily represent characters:</a:t>
            </a:r>
          </a:p>
          <a:p>
            <a:pPr lvl="1"/>
            <a:r>
              <a:rPr lang="en-US" dirty="0" smtClean="0"/>
              <a:t>Groups of bytes might represent other types of data, such as integers and floating-point numbers.</a:t>
            </a:r>
          </a:p>
          <a:p>
            <a:pPr lvl="1"/>
            <a:r>
              <a:rPr lang="en-US" dirty="0" smtClean="0"/>
              <a:t>An executable C program is stored in a binary file.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4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Files versus Binary Files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Text files have two characteristics that binary files do not possess.</a:t>
            </a:r>
          </a:p>
          <a:p>
            <a:r>
              <a:rPr lang="en-US" b="1" dirty="0" smtClean="0">
                <a:solidFill>
                  <a:srgbClr val="558ED5"/>
                </a:solidFill>
              </a:rPr>
              <a:t>Text files are divided into lines. </a:t>
            </a:r>
            <a:r>
              <a:rPr lang="en-US" dirty="0" smtClean="0"/>
              <a:t>Each line in a text file normally ends with one or two special characters.</a:t>
            </a:r>
          </a:p>
          <a:p>
            <a:pPr lvl="1"/>
            <a:r>
              <a:rPr lang="en-US" dirty="0" smtClean="0"/>
              <a:t>Windows: carriage-return character ('</a:t>
            </a:r>
            <a:r>
              <a:rPr lang="en-US" dirty="0" smtClean="0">
                <a:latin typeface="Courier New"/>
                <a:cs typeface="Courier New"/>
              </a:rPr>
              <a:t>\x0d</a:t>
            </a:r>
            <a:r>
              <a:rPr lang="en-US" dirty="0" smtClean="0"/>
              <a:t>') followed by line-feed character ('</a:t>
            </a:r>
            <a:r>
              <a:rPr lang="en-US" dirty="0" smtClean="0">
                <a:latin typeface="Courier New"/>
                <a:cs typeface="Courier New"/>
              </a:rPr>
              <a:t>\x0a</a:t>
            </a:r>
            <a:r>
              <a:rPr lang="en-US" dirty="0" smtClean="0"/>
              <a:t>')</a:t>
            </a:r>
          </a:p>
          <a:p>
            <a:pPr lvl="1"/>
            <a:r>
              <a:rPr lang="en-US" dirty="0" smtClean="0"/>
              <a:t>UNIX and newer versions of Mac OS: line-feed character</a:t>
            </a:r>
          </a:p>
          <a:p>
            <a:pPr lvl="1"/>
            <a:r>
              <a:rPr lang="en-US" dirty="0" smtClean="0"/>
              <a:t>Older versions of Mac OS: carriage-return character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0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Files versus Binary Files</a:t>
            </a:r>
            <a:endParaRPr lang="en-US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558ED5"/>
                </a:solidFill>
              </a:rPr>
              <a:t>Text files may contain a special “end-of-file” marker.</a:t>
            </a:r>
          </a:p>
          <a:p>
            <a:pPr lvl="1"/>
            <a:r>
              <a:rPr lang="en-US" dirty="0" smtClean="0"/>
              <a:t>In Windows, the marker is '</a:t>
            </a:r>
            <a:r>
              <a:rPr lang="en-US" dirty="0" smtClean="0">
                <a:latin typeface="Courier New"/>
                <a:cs typeface="Courier New"/>
              </a:rPr>
              <a:t>\x1a</a:t>
            </a:r>
            <a:r>
              <a:rPr lang="en-US" dirty="0" smtClean="0"/>
              <a:t>' (Ctrl-Z), but it is not required.</a:t>
            </a:r>
          </a:p>
          <a:p>
            <a:pPr lvl="1"/>
            <a:r>
              <a:rPr lang="en-US" dirty="0" smtClean="0"/>
              <a:t>Most other operating systems, including UNIX, have no special end-of-file character.</a:t>
            </a:r>
          </a:p>
          <a:p>
            <a:r>
              <a:rPr lang="en-US" dirty="0" smtClean="0"/>
              <a:t>In a binary file, there are no end-of-line or end-of-file markers; all bytes are treated equally.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2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Files versus Binary Files</a:t>
            </a:r>
            <a:endParaRPr lang="en-US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Storing the number 32767 in a </a:t>
            </a:r>
            <a:r>
              <a:rPr lang="en-US" b="1" dirty="0" smtClean="0">
                <a:solidFill>
                  <a:srgbClr val="558ED5"/>
                </a:solidFill>
              </a:rPr>
              <a:t>text file</a:t>
            </a:r>
            <a:r>
              <a:rPr lang="en-US" dirty="0" smtClean="0"/>
              <a:t>: the characters 3, 2, 7, 6, and 7: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Storing the number 32767 in a </a:t>
            </a:r>
            <a:r>
              <a:rPr lang="en-US" b="1" dirty="0" smtClean="0">
                <a:solidFill>
                  <a:srgbClr val="558ED5"/>
                </a:solidFill>
              </a:rPr>
              <a:t>binary file</a:t>
            </a:r>
            <a:r>
              <a:rPr lang="en-US" dirty="0" smtClean="0"/>
              <a:t>: only two bytes are needed (more space efficient)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779559"/>
            <a:ext cx="66960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392" y="5226547"/>
            <a:ext cx="27035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8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Files versus Binary Files</a:t>
            </a:r>
            <a:endParaRPr lang="en-US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Programs that read from a file or write to a file must take into account whether it</a:t>
            </a:r>
            <a:r>
              <a:rPr lang="en-US" dirty="0"/>
              <a:t> </a:t>
            </a:r>
            <a:r>
              <a:rPr lang="en-US" dirty="0" smtClean="0"/>
              <a:t>is text or binary.</a:t>
            </a:r>
          </a:p>
          <a:p>
            <a:pPr lvl="1"/>
            <a:r>
              <a:rPr lang="en-US" dirty="0" smtClean="0"/>
              <a:t>A program that displays the contents of a file on the screen will probably assume it</a:t>
            </a:r>
            <a:r>
              <a:rPr lang="en-US" dirty="0"/>
              <a:t> </a:t>
            </a:r>
            <a:r>
              <a:rPr lang="en-US" dirty="0" smtClean="0"/>
              <a:t>is a text file.</a:t>
            </a:r>
          </a:p>
          <a:p>
            <a:r>
              <a:rPr lang="en-US" dirty="0" smtClean="0"/>
              <a:t>A file-copying program, on the other hand, cannot assume that the file to be copied is a text file.</a:t>
            </a:r>
          </a:p>
          <a:p>
            <a:pPr lvl="1"/>
            <a:r>
              <a:rPr lang="en-US" dirty="0" smtClean="0"/>
              <a:t>If it does, binary files containing an end-of-file character will not be copied completely.</a:t>
            </a:r>
          </a:p>
          <a:p>
            <a:r>
              <a:rPr lang="en-US" dirty="0" smtClean="0"/>
              <a:t>When we cannot say for sure whether a file is text or binary, it</a:t>
            </a:r>
            <a:r>
              <a:rPr lang="en-US" dirty="0"/>
              <a:t> </a:t>
            </a:r>
            <a:r>
              <a:rPr lang="en-US" dirty="0" smtClean="0"/>
              <a:t>is safer to assume that it is binary.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6" name="Shape 771"/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125" y="4490727"/>
            <a:ext cx="824150" cy="583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82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files: open, close, write, append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2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 Using </a:t>
            </a:r>
            <a:r>
              <a:rPr lang="en-US" dirty="0" err="1" smtClean="0">
                <a:latin typeface="Courier New"/>
                <a:cs typeface="Courier New"/>
              </a:rPr>
              <a:t>fopen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Opening a file for use as a stream requires a call of the </a:t>
            </a:r>
            <a:r>
              <a:rPr lang="en-US" dirty="0" err="1" smtClean="0">
                <a:latin typeface="Courier New"/>
                <a:cs typeface="Courier New"/>
              </a:rPr>
              <a:t>fopen</a:t>
            </a:r>
            <a:r>
              <a:rPr lang="en-US" dirty="0" smtClean="0"/>
              <a:t> function.</a:t>
            </a:r>
          </a:p>
          <a:p>
            <a:endParaRPr lang="en-US" sz="200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endParaRPr lang="en-US" sz="200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endParaRPr lang="en-US" sz="200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FILE 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sz="20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fopen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char * restrict </a:t>
            </a:r>
            <a:r>
              <a:rPr lang="en-US" sz="2000" b="1" dirty="0">
                <a:solidFill>
                  <a:srgbClr val="558ED5"/>
                </a:solidFill>
                <a:latin typeface="Courier"/>
                <a:ea typeface="Courier"/>
                <a:cs typeface="Courier"/>
              </a:rPr>
              <a:t>filename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		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char * restrict mode)</a:t>
            </a:r>
            <a:r>
              <a:rPr lang="en-US" sz="2000" dirty="0" smtClean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3793376" y="2715703"/>
            <a:ext cx="47544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name of the file to be </a:t>
            </a:r>
            <a:r>
              <a:rPr lang="en-US" sz="2000" dirty="0" smtClean="0"/>
              <a:t>opened (including file’s location/path).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963140" y="5066732"/>
            <a:ext cx="39187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 “mode </a:t>
            </a:r>
            <a:r>
              <a:rPr lang="en-US" sz="2000" dirty="0"/>
              <a:t>string</a:t>
            </a:r>
            <a:r>
              <a:rPr lang="ja-JP" altLang="en-US" sz="2000" dirty="0"/>
              <a:t>”</a:t>
            </a:r>
            <a:r>
              <a:rPr lang="en-US" sz="2000" dirty="0"/>
              <a:t> that specifies what operations we intend to perform on the </a:t>
            </a:r>
            <a:r>
              <a:rPr lang="en-US" sz="2000" dirty="0" smtClean="0"/>
              <a:t>file (depends on file: text/binary).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06510" y="3362034"/>
            <a:ext cx="576526" cy="3228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865529" y="4395137"/>
            <a:ext cx="969232" cy="67159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7200" y="5066732"/>
            <a:ext cx="41383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C99: indicates </a:t>
            </a:r>
            <a:r>
              <a:rPr lang="en-US" dirty="0"/>
              <a:t>that </a:t>
            </a:r>
            <a:r>
              <a:rPr lang="en-US" dirty="0">
                <a:latin typeface="Courier New"/>
                <a:cs typeface="Courier New"/>
              </a:rPr>
              <a:t>filename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mode</a:t>
            </a:r>
            <a:r>
              <a:rPr lang="en-US" dirty="0"/>
              <a:t> should point to strings that </a:t>
            </a:r>
            <a:r>
              <a:rPr lang="en-US" dirty="0" smtClean="0"/>
              <a:t>do not </a:t>
            </a:r>
            <a:r>
              <a:rPr lang="en-US" dirty="0"/>
              <a:t>share memory locations.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414726" y="4395137"/>
            <a:ext cx="2372949" cy="67159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0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Bitwise Shift Operators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To modify a variable by shifting its bits, use the compound assignment operators </a:t>
            </a:r>
            <a:r>
              <a:rPr lang="en-US" dirty="0" smtClean="0">
                <a:latin typeface="Courier New"/>
                <a:cs typeface="Courier New"/>
              </a:rPr>
              <a:t>&lt;&lt;=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&gt;&gt;=</a:t>
            </a:r>
            <a:r>
              <a:rPr lang="en-US" dirty="0" smtClean="0"/>
              <a:t>:</a:t>
            </a:r>
          </a:p>
          <a:p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13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</a:t>
            </a:r>
          </a:p>
          <a:p>
            <a:r>
              <a:rPr lang="en-US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 </a:t>
            </a:r>
            <a:r>
              <a:rPr lang="en-US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 is now 13 (binary 0000000000001101) */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&lt;&lt;=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2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</a:p>
          <a:p>
            <a:r>
              <a:rPr lang="en-US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 </a:t>
            </a:r>
            <a:r>
              <a:rPr lang="en-US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 is now 52 (binary 0000000000110100) */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&gt;&gt;=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2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 </a:t>
            </a:r>
            <a:r>
              <a:rPr lang="en-US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 is now 13 (binary 0000000000001101) */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9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 in Windows</a:t>
            </a:r>
            <a:endParaRPr lang="en-US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Windows, be careful when the file name in a call of </a:t>
            </a:r>
            <a:r>
              <a:rPr lang="en-US" dirty="0" err="1" smtClean="0">
                <a:latin typeface="Courier New"/>
                <a:cs typeface="Courier New"/>
              </a:rPr>
              <a:t>fopen</a:t>
            </a:r>
            <a:r>
              <a:rPr lang="en-US" dirty="0" smtClean="0"/>
              <a:t> includes the </a:t>
            </a:r>
            <a:r>
              <a:rPr lang="en-US" dirty="0" smtClean="0">
                <a:latin typeface="Courier New"/>
                <a:cs typeface="Courier New"/>
              </a:rPr>
              <a:t>\</a:t>
            </a:r>
            <a:r>
              <a:rPr lang="en-US" dirty="0" smtClean="0"/>
              <a:t> character</a:t>
            </a:r>
          </a:p>
          <a:p>
            <a:r>
              <a:rPr lang="en-US" dirty="0" smtClean="0"/>
              <a:t>The call: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latin typeface="Courier New"/>
                <a:cs typeface="Courier New"/>
              </a:rPr>
              <a:t>fopen</a:t>
            </a:r>
            <a:r>
              <a:rPr lang="en-US" dirty="0" smtClean="0">
                <a:latin typeface="Courier New"/>
                <a:cs typeface="Courier New"/>
              </a:rPr>
              <a:t>("c:\project\test1.dat", "r")</a:t>
            </a:r>
          </a:p>
          <a:p>
            <a:r>
              <a:rPr lang="en-US" dirty="0" smtClean="0"/>
              <a:t>will fail, because </a:t>
            </a:r>
            <a:r>
              <a:rPr lang="en-US" dirty="0" smtClean="0">
                <a:latin typeface="Courier New"/>
                <a:cs typeface="Courier New"/>
              </a:rPr>
              <a:t>\t</a:t>
            </a:r>
            <a:r>
              <a:rPr lang="en-US" dirty="0" smtClean="0"/>
              <a:t> is treated as a character </a:t>
            </a:r>
            <a:r>
              <a:rPr lang="en-US" dirty="0" smtClean="0">
                <a:latin typeface="Courier New"/>
                <a:cs typeface="Courier New"/>
              </a:rPr>
              <a:t>escape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Solution: use </a:t>
            </a:r>
            <a:r>
              <a:rPr lang="en-US" dirty="0" smtClean="0">
                <a:latin typeface="Courier New"/>
                <a:cs typeface="Courier New"/>
              </a:rPr>
              <a:t>\\</a:t>
            </a:r>
            <a:r>
              <a:rPr lang="en-US" dirty="0" smtClean="0"/>
              <a:t> instead of </a:t>
            </a:r>
            <a:r>
              <a:rPr lang="en-US" dirty="0" smtClean="0">
                <a:latin typeface="Courier New"/>
                <a:cs typeface="Courier New"/>
              </a:rPr>
              <a:t>\</a:t>
            </a:r>
            <a:r>
              <a:rPr lang="en-US" dirty="0" smtClean="0"/>
              <a:t>: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latin typeface="Courier New"/>
                <a:cs typeface="Courier New"/>
              </a:rPr>
              <a:t>fopen</a:t>
            </a:r>
            <a:r>
              <a:rPr lang="en-US" dirty="0" smtClean="0">
                <a:latin typeface="Courier New"/>
                <a:cs typeface="Courier New"/>
              </a:rPr>
              <a:t>("c:\\project\\test1.dat", "r")</a:t>
            </a:r>
          </a:p>
          <a:p>
            <a:r>
              <a:rPr lang="en-US" dirty="0" smtClean="0"/>
              <a:t>Alternative: use the 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smtClean="0"/>
              <a:t> character instead of </a:t>
            </a:r>
            <a:r>
              <a:rPr lang="en-US" dirty="0" smtClean="0">
                <a:latin typeface="Courier New"/>
                <a:cs typeface="Courier New"/>
              </a:rPr>
              <a:t>\</a:t>
            </a:r>
            <a:r>
              <a:rPr lang="en-US" dirty="0" smtClean="0"/>
              <a:t>: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latin typeface="Courier New"/>
                <a:cs typeface="Courier New"/>
              </a:rPr>
              <a:t>fopen</a:t>
            </a:r>
            <a:r>
              <a:rPr lang="en-US" dirty="0" smtClean="0">
                <a:latin typeface="Courier New"/>
                <a:cs typeface="Courier New"/>
              </a:rPr>
              <a:t>("c:/project/test1.dat", "r")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7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Opening a File</a:t>
            </a:r>
            <a:endParaRPr lang="en-US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 err="1" smtClean="0">
                <a:latin typeface="Courier New"/>
                <a:cs typeface="Courier New"/>
              </a:rPr>
              <a:t>fopen</a:t>
            </a:r>
            <a:r>
              <a:rPr lang="en-US" dirty="0" smtClean="0"/>
              <a:t> returns a file pointer that the program can (and usually will) save in a variable: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FILE 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fp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fp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("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in.dat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", "r")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/* opens </a:t>
            </a:r>
            <a:r>
              <a:rPr lang="en-US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in.dat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 for reading *</a:t>
            </a:r>
            <a:r>
              <a:rPr lang="en-US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When it cannot open a file, </a:t>
            </a:r>
            <a:r>
              <a:rPr lang="en-US" dirty="0" err="1" smtClean="0">
                <a:latin typeface="Courier New"/>
                <a:cs typeface="Courier New"/>
              </a:rPr>
              <a:t>fopen</a:t>
            </a:r>
            <a:r>
              <a:rPr lang="en-US" dirty="0" smtClean="0"/>
              <a:t> returns a </a:t>
            </a:r>
            <a:r>
              <a:rPr lang="en-US" dirty="0" smtClean="0">
                <a:latin typeface="Courier New"/>
                <a:cs typeface="Courier New"/>
              </a:rPr>
              <a:t>null</a:t>
            </a:r>
            <a:r>
              <a:rPr lang="en-US" dirty="0" smtClean="0"/>
              <a:t> pointer.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4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  <a:endParaRPr 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 smtClean="0"/>
              <a:t>The call of </a:t>
            </a:r>
            <a:r>
              <a:rPr lang="en-US" dirty="0" err="1" smtClean="0">
                <a:latin typeface="Courier New"/>
                <a:cs typeface="Courier New"/>
              </a:rPr>
              <a:t>fopen</a:t>
            </a:r>
            <a:r>
              <a:rPr lang="en-US" dirty="0" smtClean="0"/>
              <a:t> can be combined with the declaration of </a:t>
            </a:r>
            <a:r>
              <a:rPr lang="en-US" dirty="0" err="1" smtClean="0">
                <a:latin typeface="Courier New"/>
                <a:cs typeface="Courier New"/>
              </a:rPr>
              <a:t>fp</a:t>
            </a:r>
            <a:r>
              <a:rPr lang="en-US" dirty="0" smtClean="0"/>
              <a:t>: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FILE *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fp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(FILE_NAME, "r")</a:t>
            </a:r>
            <a:r>
              <a:rPr lang="en-US" dirty="0" smtClean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 smtClean="0"/>
              <a:t>	or the test against </a:t>
            </a:r>
            <a:r>
              <a:rPr lang="en-US" dirty="0" smtClean="0">
                <a:latin typeface="Courier New"/>
                <a:cs typeface="Courier New"/>
              </a:rPr>
              <a:t>NULL</a:t>
            </a:r>
            <a:r>
              <a:rPr lang="en-US" dirty="0" smtClean="0"/>
              <a:t>: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if ((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fp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(FILE_NAME, "r")) == NULL) …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1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Strings for Text Files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014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8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3554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554">
                <a:tc>
                  <a:txBody>
                    <a:bodyPr/>
                    <a:lstStyle/>
                    <a:p>
                      <a:r>
                        <a:rPr lang="en-US" dirty="0" smtClean="0"/>
                        <a:t>“r”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for reading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554">
                <a:tc>
                  <a:txBody>
                    <a:bodyPr/>
                    <a:lstStyle/>
                    <a:p>
                      <a:r>
                        <a:rPr lang="en-US" dirty="0" smtClean="0"/>
                        <a:t>“w”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for</a:t>
                      </a:r>
                      <a:r>
                        <a:rPr lang="en-US" baseline="0" dirty="0" smtClean="0"/>
                        <a:t> writing (file need not exist)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554">
                <a:tc>
                  <a:txBody>
                    <a:bodyPr/>
                    <a:lstStyle/>
                    <a:p>
                      <a:r>
                        <a:rPr lang="en-US" dirty="0" smtClean="0"/>
                        <a:t>“a”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for appending (file need</a:t>
                      </a:r>
                      <a:r>
                        <a:rPr lang="en-US" baseline="0" dirty="0" smtClean="0"/>
                        <a:t> not exist)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554">
                <a:tc>
                  <a:txBody>
                    <a:bodyPr/>
                    <a:lstStyle/>
                    <a:p>
                      <a:r>
                        <a:rPr lang="en-US" dirty="0" smtClean="0"/>
                        <a:t>“r+”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for reading and writing, starting</a:t>
                      </a:r>
                      <a:r>
                        <a:rPr lang="en-US" baseline="0" dirty="0" smtClean="0"/>
                        <a:t> at the beginning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554">
                <a:tc>
                  <a:txBody>
                    <a:bodyPr/>
                    <a:lstStyle/>
                    <a:p>
                      <a:r>
                        <a:rPr lang="en-US" dirty="0" smtClean="0"/>
                        <a:t>“w+”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for reading and writing</a:t>
                      </a:r>
                      <a:r>
                        <a:rPr lang="en-US" baseline="0" dirty="0" smtClean="0"/>
                        <a:t> (truncate if file exists)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3554">
                <a:tc>
                  <a:txBody>
                    <a:bodyPr/>
                    <a:lstStyle/>
                    <a:p>
                      <a:r>
                        <a:rPr lang="en-US" dirty="0" smtClean="0"/>
                        <a:t>“a+”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for reading and writing (append if file exists)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1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Strings for Binary Files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457199" y="1600200"/>
          <a:ext cx="8541625" cy="4014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8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3554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554"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rb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for reading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554"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wb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for</a:t>
                      </a:r>
                      <a:r>
                        <a:rPr lang="en-US" baseline="0" dirty="0" smtClean="0"/>
                        <a:t> writing (file need not exist)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554"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ab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for appending (file need</a:t>
                      </a:r>
                      <a:r>
                        <a:rPr lang="en-US" baseline="0" dirty="0" smtClean="0"/>
                        <a:t> not exist)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554"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r+b</a:t>
                      </a:r>
                      <a:r>
                        <a:rPr lang="en-US" dirty="0" smtClean="0"/>
                        <a:t>”</a:t>
                      </a:r>
                      <a:r>
                        <a:rPr lang="en-US" baseline="0" dirty="0" smtClean="0"/>
                        <a:t> or </a:t>
                      </a:r>
                      <a:r>
                        <a:rPr lang="en-US" dirty="0" smtClean="0"/>
                        <a:t>”</a:t>
                      </a:r>
                      <a:r>
                        <a:rPr lang="en-US" dirty="0" err="1" smtClean="0"/>
                        <a:t>rb</a:t>
                      </a:r>
                      <a:r>
                        <a:rPr lang="en-US" dirty="0" smtClean="0"/>
                        <a:t>+”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for reading and writing, starting</a:t>
                      </a:r>
                      <a:r>
                        <a:rPr lang="en-US" baseline="0" dirty="0" smtClean="0"/>
                        <a:t> at the beginning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554"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w+b</a:t>
                      </a:r>
                      <a:r>
                        <a:rPr lang="en-US" dirty="0" smtClean="0"/>
                        <a:t>” or</a:t>
                      </a:r>
                      <a:r>
                        <a:rPr lang="en-US" baseline="0" dirty="0" smtClean="0"/>
                        <a:t> “</a:t>
                      </a:r>
                      <a:r>
                        <a:rPr lang="en-US" baseline="0" dirty="0" err="1" smtClean="0"/>
                        <a:t>wb</a:t>
                      </a:r>
                      <a:r>
                        <a:rPr lang="en-US" baseline="0" dirty="0" smtClean="0"/>
                        <a:t>+”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for reading and writing</a:t>
                      </a:r>
                      <a:r>
                        <a:rPr lang="en-US" baseline="0" dirty="0" smtClean="0"/>
                        <a:t> (truncate if file exists)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3554"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a+b</a:t>
                      </a:r>
                      <a:r>
                        <a:rPr lang="en-US" dirty="0" smtClean="0"/>
                        <a:t>” or “</a:t>
                      </a:r>
                      <a:r>
                        <a:rPr lang="en-US" dirty="0" err="1" smtClean="0"/>
                        <a:t>ab</a:t>
                      </a:r>
                      <a:r>
                        <a:rPr lang="en-US" dirty="0" smtClean="0"/>
                        <a:t>+”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for reading and writing (append if file exists)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7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Versus Appending</a:t>
            </a:r>
            <a:endParaRPr 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558ED5"/>
                </a:solidFill>
              </a:rPr>
              <a:t>Writing:</a:t>
            </a:r>
          </a:p>
          <a:p>
            <a:r>
              <a:rPr lang="en-US" dirty="0" smtClean="0"/>
              <a:t>When data is written to a file, it normally </a:t>
            </a:r>
            <a:r>
              <a:rPr lang="en-US" b="1" dirty="0" smtClean="0"/>
              <a:t>overwrites</a:t>
            </a:r>
            <a:r>
              <a:rPr lang="en-US" dirty="0" smtClean="0"/>
              <a:t> what was previously there.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558ED5"/>
                </a:solidFill>
              </a:rPr>
              <a:t>Appending:</a:t>
            </a:r>
          </a:p>
          <a:p>
            <a:r>
              <a:rPr lang="en-US" dirty="0" smtClean="0"/>
              <a:t>When a file is opened for appending, </a:t>
            </a:r>
            <a:r>
              <a:rPr lang="en-US" b="1" dirty="0" smtClean="0"/>
              <a:t>data</a:t>
            </a:r>
            <a:r>
              <a:rPr lang="en-US" dirty="0" smtClean="0"/>
              <a:t> written to the file </a:t>
            </a:r>
            <a:r>
              <a:rPr lang="en-US" b="1" dirty="0" smtClean="0"/>
              <a:t>is added at the end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4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Reading and Writing</a:t>
            </a:r>
            <a:endParaRPr lang="en-US" dirty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switch from reading to writing without first </a:t>
            </a:r>
            <a:r>
              <a:rPr lang="en-US" b="1" dirty="0" smtClean="0"/>
              <a:t>calling a file-positioning function, </a:t>
            </a:r>
            <a:r>
              <a:rPr lang="en-US" dirty="0" smtClean="0"/>
              <a:t>unless the reading operation encountered the end of the file.</a:t>
            </a:r>
          </a:p>
          <a:p>
            <a:endParaRPr lang="en-US" dirty="0" smtClean="0"/>
          </a:p>
          <a:p>
            <a:r>
              <a:rPr lang="en-US" dirty="0" smtClean="0"/>
              <a:t>Cannot switch from writing to reading without either </a:t>
            </a:r>
            <a:r>
              <a:rPr lang="en-US" b="1" dirty="0" smtClean="0"/>
              <a:t>calling </a:t>
            </a:r>
            <a:r>
              <a:rPr lang="en-US" b="1" dirty="0" err="1" smtClean="0">
                <a:latin typeface="Courier New"/>
                <a:cs typeface="Courier New"/>
              </a:rPr>
              <a:t>fflush</a:t>
            </a:r>
            <a:r>
              <a:rPr lang="en-US" b="1" dirty="0" smtClean="0"/>
              <a:t> </a:t>
            </a:r>
            <a:r>
              <a:rPr lang="en-US" dirty="0" smtClean="0"/>
              <a:t>or </a:t>
            </a:r>
            <a:r>
              <a:rPr lang="en-US" b="1" dirty="0" smtClean="0"/>
              <a:t>calling a file positioning function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" name="Shape 7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0415" y="-8881"/>
            <a:ext cx="1373584" cy="9723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8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49D3-8B44-3843-BF6B-410D081CE7A6}" type="slidenum">
              <a:rPr lang="en-US"/>
              <a:pPr/>
              <a:t>67</a:t>
            </a:fld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895184" y="2776539"/>
            <a:ext cx="4038600" cy="1192212"/>
          </a:xfrm>
        </p:spPr>
        <p:txBody>
          <a:bodyPr/>
          <a:lstStyle/>
          <a:p>
            <a:r>
              <a:rPr lang="en-US" sz="2400" dirty="0" smtClean="0"/>
              <a:t>Chapters 17, </a:t>
            </a:r>
            <a:r>
              <a:rPr lang="en-US" sz="2400" dirty="0"/>
              <a:t>2</a:t>
            </a:r>
            <a:r>
              <a:rPr lang="en-US" sz="2400" dirty="0" smtClean="0"/>
              <a:t>2 </a:t>
            </a:r>
          </a:p>
          <a:p>
            <a:r>
              <a:rPr lang="en-US" sz="2400" dirty="0" smtClean="0"/>
              <a:t>Chapter 22 (read ahead)</a:t>
            </a:r>
          </a:p>
          <a:p>
            <a:endParaRPr lang="en-US" sz="2400" dirty="0"/>
          </a:p>
        </p:txBody>
      </p:sp>
      <p:pic>
        <p:nvPicPr>
          <p:cNvPr id="7" name="Picture 4" descr="mrayztno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94833" y="2141538"/>
            <a:ext cx="3095625" cy="2708275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340163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Precedence of Bitwise Shift Operators</a:t>
            </a: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bitwise shift operators have lower precedence than the arithmetic operators: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		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smtClean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1</a:t>
            </a:r>
          </a:p>
          <a:p>
            <a:r>
              <a:rPr lang="en-US" dirty="0"/>
              <a:t>	</a:t>
            </a:r>
            <a:r>
              <a:rPr lang="en-US" dirty="0" smtClean="0"/>
              <a:t>means:</a:t>
            </a: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dirty="0" smtClean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not: </a:t>
            </a: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2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Bitwise Complement, And,</a:t>
            </a:r>
            <a:br>
              <a:rPr lang="en-US" dirty="0" smtClean="0"/>
            </a:br>
            <a:r>
              <a:rPr lang="en-US" dirty="0" smtClean="0"/>
              <a:t>Exclusive Or, and Inclusive Or</a:t>
            </a: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~, &amp;, ^, and | operators perform Boolean operations on all bits in their operands.</a:t>
            </a:r>
          </a:p>
          <a:p>
            <a:r>
              <a:rPr lang="en-US" dirty="0" smtClean="0"/>
              <a:t>The operands work </a:t>
            </a:r>
            <a:r>
              <a:rPr lang="en-US" b="1" dirty="0" smtClean="0">
                <a:solidFill>
                  <a:srgbClr val="558ED5"/>
                </a:solidFill>
              </a:rPr>
              <a:t>bit by bit</a:t>
            </a:r>
            <a:r>
              <a:rPr lang="en-US" dirty="0" smtClean="0"/>
              <a:t>, on the corresponding bits of the operands</a:t>
            </a:r>
          </a:p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57200" y="3886248"/>
          <a:ext cx="8229600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6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2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/>
                          <a:cs typeface="Courier New"/>
                        </a:rPr>
                        <a:t>~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complement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Flips every bit:</a:t>
                      </a:r>
                      <a:r>
                        <a:rPr lang="en-US" baseline="0" dirty="0" smtClean="0"/>
                        <a:t> 0 to 1 and 1 to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/>
                          <a:cs typeface="Courier New"/>
                        </a:rPr>
                        <a:t>&amp;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latin typeface="Courier New"/>
                          <a:cs typeface="Courier New"/>
                        </a:rPr>
                        <a:t>and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Produces</a:t>
                      </a:r>
                      <a:r>
                        <a:rPr lang="en-US" baseline="0" dirty="0" smtClean="0"/>
                        <a:t> 1 if both bits are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/>
                          <a:cs typeface="Courier New"/>
                        </a:rPr>
                        <a:t>^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exclusive </a:t>
                      </a:r>
                      <a:r>
                        <a:rPr lang="en-US" dirty="0" smtClean="0">
                          <a:latin typeface="Courier New"/>
                          <a:cs typeface="Courier New"/>
                        </a:rPr>
                        <a:t>or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Produces</a:t>
                      </a:r>
                      <a:r>
                        <a:rPr lang="en-US" baseline="0" dirty="0" smtClean="0"/>
                        <a:t> 1 if both bits are different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/>
                          <a:cs typeface="Courier New"/>
                        </a:rPr>
                        <a:t>|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(inclusive) </a:t>
                      </a:r>
                      <a:r>
                        <a:rPr lang="en-US" dirty="0" smtClean="0">
                          <a:latin typeface="Courier New"/>
                          <a:cs typeface="Courier New"/>
                        </a:rPr>
                        <a:t>or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Produces</a:t>
                      </a:r>
                      <a:r>
                        <a:rPr lang="en-US" baseline="0" dirty="0" smtClean="0"/>
                        <a:t> 1 if at least one bit is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0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Bitwise Complement, And,</a:t>
            </a:r>
            <a:br>
              <a:rPr lang="en-US" dirty="0" smtClean="0"/>
            </a:br>
            <a:r>
              <a:rPr lang="en-US" dirty="0" smtClean="0"/>
              <a:t>Exclusive Or, and Inclusive Or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15400" cy="45259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1800" b="1" dirty="0" smtClean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unsigned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short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21</a:t>
            </a:r>
            <a:r>
              <a:rPr lang="en-US" sz="1800" dirty="0" smtClean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 </a:t>
            </a:r>
            <a:r>
              <a:rPr lang="en-US" sz="18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56</a:t>
            </a:r>
            <a:r>
              <a:rPr lang="en-US" sz="1800" dirty="0" smtClean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k</a:t>
            </a:r>
            <a:r>
              <a:rPr lang="en-US" sz="18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1800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  <a:r>
              <a:rPr lang="en-US" sz="18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 </a:t>
            </a:r>
            <a:r>
              <a:rPr lang="en-US" sz="1800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8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 is now    21 (binary 0000000000010101) */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1800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  <a:r>
              <a:rPr lang="en-US" sz="18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 j is now    56 (binary 0000000000111000) */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k </a:t>
            </a:r>
            <a:r>
              <a:rPr lang="en-US" sz="18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~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k </a:t>
            </a:r>
            <a:r>
              <a:rPr lang="en-US" sz="18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&amp;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</a:t>
            </a:r>
            <a:r>
              <a:rPr lang="en-US" sz="1800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k </a:t>
            </a:r>
            <a:r>
              <a:rPr lang="en-US" sz="18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^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</a:t>
            </a:r>
            <a:r>
              <a:rPr lang="en-US" sz="1800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k </a:t>
            </a:r>
            <a:r>
              <a:rPr lang="en-US" sz="18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|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</a:t>
            </a:r>
            <a:r>
              <a:rPr lang="en-US" sz="1800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endParaRPr lang="en-US" sz="1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6000" y="3918315"/>
            <a:ext cx="6509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// k is now    16 (binary 00000000000</a:t>
            </a:r>
            <a:r>
              <a:rPr lang="en-US" b="1" dirty="0">
                <a:solidFill>
                  <a:srgbClr val="558ED5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0000)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0" y="4519811"/>
            <a:ext cx="6645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// k is now    45 (binary 0000000000</a:t>
            </a:r>
            <a:r>
              <a:rPr lang="en-US" b="1" dirty="0">
                <a:solidFill>
                  <a:srgbClr val="558ED5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b="1" dirty="0">
                <a:solidFill>
                  <a:srgbClr val="558ED5"/>
                </a:solidFill>
                <a:latin typeface="Courier"/>
                <a:ea typeface="Courier"/>
                <a:cs typeface="Courier"/>
              </a:rPr>
              <a:t>11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b="1" dirty="0">
                <a:solidFill>
                  <a:srgbClr val="558ED5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5106357"/>
            <a:ext cx="6274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// k is now    61 (binary 0000000000</a:t>
            </a:r>
            <a:r>
              <a:rPr lang="en-US" b="1" dirty="0">
                <a:solidFill>
                  <a:srgbClr val="558ED5"/>
                </a:solidFill>
                <a:latin typeface="Courier"/>
                <a:ea typeface="Courier"/>
                <a:cs typeface="Courier"/>
              </a:rPr>
              <a:t>1111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b="1" dirty="0">
                <a:solidFill>
                  <a:srgbClr val="558ED5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3363973"/>
            <a:ext cx="6970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// k is now 65514 (binary 1111111111101010)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17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  <a:tailEnd type="triangl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6587</TotalTime>
  <Words>3925</Words>
  <Application>Microsoft Office PowerPoint</Application>
  <PresentationFormat>On-screen Show (4:3)</PresentationFormat>
  <Paragraphs>639</Paragraphs>
  <Slides>67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Courier</vt:lpstr>
      <vt:lpstr>ＭＳ ゴシック</vt:lpstr>
      <vt:lpstr>Arial</vt:lpstr>
      <vt:lpstr>Calibri</vt:lpstr>
      <vt:lpstr>Century Gothic</vt:lpstr>
      <vt:lpstr>Courier New</vt:lpstr>
      <vt:lpstr>Office Theme</vt:lpstr>
      <vt:lpstr>Lecture [13][0] Dynamic Memory Allocation</vt:lpstr>
      <vt:lpstr>Low-level programming: Bitwise operators</vt:lpstr>
      <vt:lpstr>Bitwise Operators</vt:lpstr>
      <vt:lpstr>Bitwise Shift Operators</vt:lpstr>
      <vt:lpstr>Bitwise Shift Operators</vt:lpstr>
      <vt:lpstr>Compound Bitwise Shift Operators</vt:lpstr>
      <vt:lpstr>Precedence of Bitwise Shift Operators</vt:lpstr>
      <vt:lpstr>Bitwise Complement, And, Exclusive Or, and Inclusive Or</vt:lpstr>
      <vt:lpstr>Bitwise Complement, And, Exclusive Or, and Inclusive Or</vt:lpstr>
      <vt:lpstr>Precedence of Bitwise Operators</vt:lpstr>
      <vt:lpstr>Compound Bitwise Operators</vt:lpstr>
      <vt:lpstr>Using the Bitwise Operators to Access Bits</vt:lpstr>
      <vt:lpstr>Setting a Bit</vt:lpstr>
      <vt:lpstr>Clearing a Bit</vt:lpstr>
      <vt:lpstr>Testing a Bit</vt:lpstr>
      <vt:lpstr>Dynamic memory allocation</vt:lpstr>
      <vt:lpstr>Memory Allocation Functions</vt:lpstr>
      <vt:lpstr>Using malloc to Allocate Memory</vt:lpstr>
      <vt:lpstr>Dynamically allocated strings</vt:lpstr>
      <vt:lpstr>Using malloc to Allocate Memory for a String</vt:lpstr>
      <vt:lpstr>Program: Printing a One-Month Reminder List</vt:lpstr>
      <vt:lpstr>Program: Printing a One-Month Reminder List (Revisited)</vt:lpstr>
      <vt:lpstr>Program: Printing a One-Month Reminder List (Revisited)</vt:lpstr>
      <vt:lpstr>remind2.c</vt:lpstr>
      <vt:lpstr>remind2.c</vt:lpstr>
      <vt:lpstr>remind2.c</vt:lpstr>
      <vt:lpstr>remind2.c</vt:lpstr>
      <vt:lpstr>Dynamically allocated arrays</vt:lpstr>
      <vt:lpstr>Dynamically Allocated Arrays</vt:lpstr>
      <vt:lpstr>Using malloc to Allocate Storage for an Array</vt:lpstr>
      <vt:lpstr>Working with a Dynamically Allocated Array</vt:lpstr>
      <vt:lpstr>The calloc Function</vt:lpstr>
      <vt:lpstr>The realloc Function</vt:lpstr>
      <vt:lpstr>The realloc Function</vt:lpstr>
      <vt:lpstr>The realloc Function</vt:lpstr>
      <vt:lpstr>Deallocating Storage</vt:lpstr>
      <vt:lpstr>Deallocating Storage</vt:lpstr>
      <vt:lpstr>Deallocating Storage</vt:lpstr>
      <vt:lpstr>The free Function</vt:lpstr>
      <vt:lpstr>The “Dangling Pointer” Problem</vt:lpstr>
      <vt:lpstr>The “Dangling Pointer” Problem</vt:lpstr>
      <vt:lpstr>major dynamic memory takeaways</vt:lpstr>
      <vt:lpstr>File I/O</vt:lpstr>
      <vt:lpstr>Topics Covered</vt:lpstr>
      <vt:lpstr>Introduction</vt:lpstr>
      <vt:lpstr>Streams</vt:lpstr>
      <vt:lpstr>File Pointers</vt:lpstr>
      <vt:lpstr>Standard Streams and Redirection</vt:lpstr>
      <vt:lpstr>Standard Streams and Redirection</vt:lpstr>
      <vt:lpstr>Standard Streams and Redirection</vt:lpstr>
      <vt:lpstr>Standard Streams and Redirection</vt:lpstr>
      <vt:lpstr>Standard Streams and Redirection</vt:lpstr>
      <vt:lpstr>Text Files versus Binary Files</vt:lpstr>
      <vt:lpstr>Text Files versus Binary Files</vt:lpstr>
      <vt:lpstr>Text Files versus Binary Files</vt:lpstr>
      <vt:lpstr>Text Files versus Binary Files</vt:lpstr>
      <vt:lpstr>Text Files versus Binary Files</vt:lpstr>
      <vt:lpstr>Working with files: open, close, write, append</vt:lpstr>
      <vt:lpstr>Opening a File Using fopen</vt:lpstr>
      <vt:lpstr>Opening a File in Windows</vt:lpstr>
      <vt:lpstr>Opening a File</vt:lpstr>
      <vt:lpstr>Opening a File</vt:lpstr>
      <vt:lpstr>Mode Strings for Text Files</vt:lpstr>
      <vt:lpstr>Mode Strings for Binary Files</vt:lpstr>
      <vt:lpstr>Writing Versus Appending</vt:lpstr>
      <vt:lpstr>Rules for Reading and Writing</vt:lpstr>
      <vt:lpstr>Readings</vt:lpstr>
    </vt:vector>
  </TitlesOfParts>
  <Company>University of Nevada,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Monica Nicolescu</dc:creator>
  <cp:lastModifiedBy>Siming Liu</cp:lastModifiedBy>
  <cp:revision>317</cp:revision>
  <cp:lastPrinted>2015-10-29T01:14:23Z</cp:lastPrinted>
  <dcterms:created xsi:type="dcterms:W3CDTF">2015-08-13T11:42:02Z</dcterms:created>
  <dcterms:modified xsi:type="dcterms:W3CDTF">2017-11-27T18:32:59Z</dcterms:modified>
</cp:coreProperties>
</file>