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421" r:id="rId3"/>
    <p:sldId id="417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5" r:id="rId51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816" autoAdjust="0"/>
  </p:normalViewPr>
  <p:slideViewPr>
    <p:cSldViewPr snapToGrid="0" snapToObjects="1">
      <p:cViewPr varScale="1">
        <p:scale>
          <a:sx n="140" d="100"/>
          <a:sy n="140" d="100"/>
        </p:scale>
        <p:origin x="23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CA1CA90D-EC3E-604B-A6FA-521DE195B893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51B12DD7-91DD-A842-803C-29F24802D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2190B57D-E960-F042-A420-50ECD5D84EF5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88BD8B-BBF6-694A-9D73-8D1BCE887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8BD8B-BBF6-694A-9D73-8D1BCE88760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A6AC3-D973-E34D-8075-A4D110ABC5FC}" type="slidenum">
              <a:rPr lang="en-US"/>
              <a:pPr/>
              <a:t>50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2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04D-ED15-5D43-A39E-971E3A70CE57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E968-D866-AE4E-BABC-FE0D1BD10F0B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11F-57C8-7C44-93C9-520823CE0F34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6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40FF-ABE4-3947-BE00-9C4FB4D0534C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8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5DBF-E369-1945-97C9-B48039ECF775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CEF7-622F-4444-87E8-45C3BEA3B69A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EA40-C876-204E-B9D3-AB1B37A7E777}" type="datetime1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A9A2-33D0-D84A-8461-C5EF7F1F8F12}" type="datetime1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D8C-57CB-1247-9AC0-F4029A488325}" type="datetime1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26CF-9814-8A4C-BB9B-EBA6FC440DCB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C5A6-D4DD-AD4A-A3E5-4D3559CBFB4C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640E78FF-4C32-9947-903C-3367EDB5F849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CS 135 - Lecture [10][0]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800" b="0" i="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[9][1]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/>
              <a:t>Siming Liu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1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String Literals Are Stored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literal of length </a:t>
            </a:r>
            <a:r>
              <a:rPr lang="en-US" dirty="0">
                <a:latin typeface="Courier New"/>
                <a:cs typeface="Courier New"/>
              </a:rPr>
              <a:t>n</a:t>
            </a:r>
            <a:r>
              <a:rPr lang="en-US" dirty="0"/>
              <a:t> will need </a:t>
            </a:r>
            <a:r>
              <a:rPr lang="en-US" dirty="0">
                <a:latin typeface="Courier New"/>
                <a:cs typeface="Courier New"/>
              </a:rPr>
              <a:t>n + 1 </a:t>
            </a:r>
            <a:r>
              <a:rPr lang="en-US" dirty="0"/>
              <a:t>bytes of memory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n</a:t>
            </a:r>
            <a:r>
              <a:rPr lang="en-US" dirty="0"/>
              <a:t> characters in the string, plus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character to mark the end of the string.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558ED5"/>
                </a:solidFill>
              </a:rPr>
              <a:t>null character </a:t>
            </a:r>
            <a:r>
              <a:rPr lang="en-US" dirty="0"/>
              <a:t>is a byte whose bits are all zero</a:t>
            </a:r>
          </a:p>
          <a:p>
            <a:pPr lvl="1"/>
            <a:r>
              <a:rPr lang="en-US" dirty="0"/>
              <a:t>it is represented by the </a:t>
            </a:r>
            <a:r>
              <a:rPr lang="en-US" dirty="0">
                <a:latin typeface="Courier New"/>
                <a:cs typeface="Courier New"/>
              </a:rPr>
              <a:t>‘\0’</a:t>
            </a:r>
            <a:r>
              <a:rPr lang="en-US" dirty="0"/>
              <a:t> escape sequence.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746" y="4963829"/>
            <a:ext cx="2306637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2338" y="5059589"/>
            <a:ext cx="3324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String literal </a:t>
            </a:r>
            <a:r>
              <a:rPr lang="en-US" sz="2800" dirty="0">
                <a:latin typeface="Courier New"/>
                <a:cs typeface="Courier New"/>
              </a:rPr>
              <a:t>“</a:t>
            </a:r>
            <a:r>
              <a:rPr lang="en-US" sz="2800" dirty="0" err="1">
                <a:latin typeface="Courier New"/>
                <a:cs typeface="Courier New"/>
              </a:rPr>
              <a:t>abc</a:t>
            </a:r>
            <a:r>
              <a:rPr lang="en-US" sz="2800" dirty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2338" y="5776769"/>
            <a:ext cx="2804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Empty string </a:t>
            </a:r>
            <a:r>
              <a:rPr lang="en-US" sz="2800" dirty="0">
                <a:latin typeface="Courier New"/>
                <a:cs typeface="Courier New"/>
              </a:rPr>
              <a:t>“”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5802313"/>
            <a:ext cx="66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String Literals Are Stored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literals are stored as an array, the compiler treats it as a pointer of type </a:t>
            </a:r>
            <a:r>
              <a:rPr lang="en-US" dirty="0">
                <a:latin typeface="Courier New"/>
                <a:cs typeface="Courier New"/>
              </a:rPr>
              <a:t>char *</a:t>
            </a:r>
            <a:r>
              <a:rPr lang="en-US" dirty="0"/>
              <a:t>.</a:t>
            </a:r>
          </a:p>
          <a:p>
            <a:r>
              <a:rPr lang="en-US" dirty="0"/>
              <a:t>Both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/>
              <a:t> expect a value of type </a:t>
            </a:r>
            <a:r>
              <a:rPr lang="en-US" dirty="0">
                <a:latin typeface="Courier New"/>
                <a:cs typeface="Courier New"/>
              </a:rPr>
              <a:t>char *</a:t>
            </a:r>
            <a:r>
              <a:rPr lang="en-US" dirty="0"/>
              <a:t> as their first argument.</a:t>
            </a:r>
          </a:p>
          <a:p>
            <a:endParaRPr lang="en-US" dirty="0"/>
          </a:p>
          <a:p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49233" y="3829073"/>
            <a:ext cx="4572000" cy="1200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passes the address of "</a:t>
            </a:r>
            <a:r>
              <a:rPr lang="en-US" sz="2400" dirty="0" err="1"/>
              <a:t>abc</a:t>
            </a:r>
            <a:r>
              <a:rPr lang="en-US" sz="2400" dirty="0"/>
              <a:t>" (a pointer to where the letter a is stored in memory)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String Literals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string literal wherever C allows a </a:t>
            </a:r>
            <a:r>
              <a:rPr lang="en-US" dirty="0">
                <a:latin typeface="Courier New"/>
                <a:cs typeface="Courier New"/>
              </a:rPr>
              <a:t>char *</a:t>
            </a:r>
            <a:r>
              <a:rPr lang="en-US" dirty="0"/>
              <a:t> pointer:</a:t>
            </a:r>
          </a:p>
          <a:p>
            <a:endParaRPr lang="en-US" dirty="0"/>
          </a:p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p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endParaRPr lang="en-US" dirty="0"/>
          </a:p>
          <a:p>
            <a:r>
              <a:rPr lang="en-US" dirty="0"/>
              <a:t>This assignment makes </a:t>
            </a:r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/>
              <a:t> point to the first character of the string.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10" y="3154497"/>
            <a:ext cx="2306637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20" y="3191926"/>
            <a:ext cx="1384300" cy="6731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String Literals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 literals can be subscripted:</a:t>
            </a:r>
          </a:p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</a:t>
            </a:r>
            <a:r>
              <a:rPr lang="en-US" dirty="0" err="1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 will be b</a:t>
            </a:r>
          </a:p>
          <a:p>
            <a:pPr>
              <a:lnSpc>
                <a:spcPct val="110000"/>
              </a:lnSpc>
              <a:spcBef>
                <a:spcPts val="2472"/>
              </a:spcBef>
            </a:pPr>
            <a:r>
              <a:rPr lang="en-US" dirty="0"/>
              <a:t>Convert a number between 0 and 15 into the equivalent hex digit:</a:t>
            </a:r>
          </a:p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digit_to_hex_char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digit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0123456789ABCDEF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digit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String Literals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Attempting to modify a string literal causes undefined behavior:</a:t>
            </a:r>
          </a:p>
          <a:p>
            <a:endParaRPr lang="en-US" b="1" dirty="0">
              <a:solidFill>
                <a:srgbClr val="800D00"/>
              </a:solidFill>
              <a:latin typeface="Courier"/>
              <a:ea typeface="Courier"/>
              <a:cs typeface="Courier"/>
            </a:endParaRPr>
          </a:p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 err="1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abc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”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'd'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dirty="0">
                <a:solidFill>
                  <a:srgbClr val="3F5FBF"/>
                </a:solidFill>
                <a:latin typeface="Courier"/>
                <a:ea typeface="Courier"/>
                <a:cs typeface="Courier"/>
              </a:rPr>
              <a:t>/*** WRONG ***/</a:t>
            </a:r>
          </a:p>
          <a:p>
            <a:endParaRPr lang="en-US" dirty="0">
              <a:solidFill>
                <a:srgbClr val="3F5FBF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/>
              <a:t>A program that tries to change a string literal may crash or behave erratically.</a:t>
            </a:r>
          </a:p>
        </p:txBody>
      </p:sp>
      <p:pic>
        <p:nvPicPr>
          <p:cNvPr id="8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047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Literals versus Character Constants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literal containing a single character is not the same as a character constant.</a:t>
            </a:r>
          </a:p>
          <a:p>
            <a:pPr lvl="1"/>
            <a:r>
              <a:rPr lang="en-US" dirty="0"/>
              <a:t>"a" is represented by a </a:t>
            </a:r>
            <a:r>
              <a:rPr lang="en-US" b="1" dirty="0">
                <a:solidFill>
                  <a:srgbClr val="558ED5"/>
                </a:solidFill>
              </a:rPr>
              <a:t>pointer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'a' is represented by an </a:t>
            </a:r>
            <a:r>
              <a:rPr lang="en-US" b="1" dirty="0">
                <a:solidFill>
                  <a:srgbClr val="558ED5"/>
                </a:solidFill>
              </a:rPr>
              <a:t>integer</a:t>
            </a:r>
            <a:r>
              <a:rPr lang="en-US" dirty="0"/>
              <a:t>.</a:t>
            </a:r>
          </a:p>
          <a:p>
            <a:pPr>
              <a:spcBef>
                <a:spcPts val="1824"/>
              </a:spcBef>
            </a:pPr>
            <a:r>
              <a:rPr lang="en-US" dirty="0"/>
              <a:t>A legal call of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dirty="0"/>
              <a:t>An illegal call:</a:t>
            </a:r>
          </a:p>
          <a:p>
            <a:r>
              <a:rPr lang="en-US" dirty="0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'\n'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dirty="0">
                <a:solidFill>
                  <a:srgbClr val="3F5FBF"/>
                </a:solidFill>
                <a:latin typeface="Courier"/>
                <a:ea typeface="Courier"/>
                <a:cs typeface="Courier"/>
              </a:rPr>
              <a:t>/*** WRONG ***/</a:t>
            </a:r>
            <a:endParaRPr lang="en-US" dirty="0"/>
          </a:p>
        </p:txBody>
      </p:sp>
      <p:pic>
        <p:nvPicPr>
          <p:cNvPr id="8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Variables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one-dimensional array of characters can be used to store a string.</a:t>
            </a:r>
          </a:p>
          <a:p>
            <a:r>
              <a:rPr lang="en-US" dirty="0"/>
              <a:t>A string </a:t>
            </a:r>
            <a:r>
              <a:rPr lang="en-US" b="1" dirty="0">
                <a:solidFill>
                  <a:srgbClr val="558ED5"/>
                </a:solidFill>
              </a:rPr>
              <a:t>must be terminated by a null character</a:t>
            </a:r>
            <a:r>
              <a:rPr lang="en-US" dirty="0"/>
              <a:t>.</a:t>
            </a:r>
          </a:p>
          <a:p>
            <a:r>
              <a:rPr lang="en-US" dirty="0"/>
              <a:t>Difficulties with this approach:</a:t>
            </a:r>
          </a:p>
          <a:p>
            <a:pPr lvl="1"/>
            <a:r>
              <a:rPr lang="en-US" dirty="0"/>
              <a:t>It can be hard to tell whether an array of characters is being used as a string.</a:t>
            </a:r>
          </a:p>
          <a:p>
            <a:pPr lvl="1"/>
            <a:r>
              <a:rPr lang="en-US" dirty="0"/>
              <a:t>String-handling functions must be careful to deal properly with the null character.</a:t>
            </a:r>
          </a:p>
          <a:p>
            <a:pPr lvl="1"/>
            <a:r>
              <a:rPr lang="en-US" dirty="0"/>
              <a:t>Finding the length of a string requires searching for the null character.</a:t>
            </a:r>
          </a:p>
        </p:txBody>
      </p:sp>
      <p:pic>
        <p:nvPicPr>
          <p:cNvPr id="6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3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Variables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string variable needs to hold 80 characters, it must be declared to have length 81 (for the null character):</a:t>
            </a:r>
          </a:p>
          <a:p>
            <a:r>
              <a:rPr lang="en-US" dirty="0">
                <a:solidFill>
                  <a:srgbClr val="004942"/>
                </a:solidFill>
                <a:latin typeface="Courier"/>
                <a:ea typeface="Courier"/>
                <a:cs typeface="Courier"/>
              </a:rPr>
              <a:t>	#define STR_LEN 80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…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STR_LEN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endParaRPr lang="en-US" dirty="0"/>
          </a:p>
          <a:p>
            <a:r>
              <a:rPr lang="en-US" dirty="0"/>
              <a:t>Defining a macro that represents 80 and then adding 1 separately is a common practice.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Variables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leave room for the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character when declaring a string variable.</a:t>
            </a:r>
          </a:p>
          <a:p>
            <a:r>
              <a:rPr lang="en-US" dirty="0"/>
              <a:t>Failing to do so may cause unpredictable results when the program is executed.</a:t>
            </a:r>
          </a:p>
          <a:p>
            <a:r>
              <a:rPr lang="en-US" dirty="0"/>
              <a:t>The actual length of a string depends on the position of the terminating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character.</a:t>
            </a:r>
          </a:p>
          <a:p>
            <a:r>
              <a:rPr lang="en-US" dirty="0"/>
              <a:t>An array of </a:t>
            </a:r>
            <a:r>
              <a:rPr lang="en-US" dirty="0">
                <a:latin typeface="Courier New"/>
                <a:cs typeface="Courier New"/>
              </a:rPr>
              <a:t>STR_LEN + 1 </a:t>
            </a:r>
            <a:r>
              <a:rPr lang="en-US" dirty="0"/>
              <a:t>characters can hold strings with lengths between 0 and </a:t>
            </a:r>
            <a:r>
              <a:rPr lang="en-US" dirty="0">
                <a:latin typeface="Courier New"/>
                <a:cs typeface="Courier New"/>
              </a:rPr>
              <a:t>STR_LEN</a:t>
            </a:r>
            <a:r>
              <a:rPr lang="en-US" dirty="0"/>
              <a:t>.</a:t>
            </a:r>
          </a:p>
        </p:txBody>
      </p:sp>
      <p:pic>
        <p:nvPicPr>
          <p:cNvPr id="6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 String Variable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 string variable can be initialized at the same time it is declared: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date1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8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June 14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The compiler will automatically add a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character so that </a:t>
            </a:r>
            <a:r>
              <a:rPr lang="en-US" dirty="0">
                <a:latin typeface="Courier New"/>
                <a:cs typeface="Courier New"/>
              </a:rPr>
              <a:t>date1</a:t>
            </a:r>
            <a:r>
              <a:rPr lang="en-US" dirty="0"/>
              <a:t> can be used as a string: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Courier New"/>
                <a:cs typeface="Courier New"/>
              </a:rPr>
              <a:t>"June  14" </a:t>
            </a:r>
            <a:r>
              <a:rPr lang="en-US" dirty="0"/>
              <a:t>is not a string literal in this context.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Instead, C views it as an abbreviation for an array initializer.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983868"/>
            <a:ext cx="50419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On </a:t>
            </a:r>
            <a:r>
              <a:rPr lang="en-US" smtClean="0"/>
              <a:t>11/9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Tuesday 11/7 Review in class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TFs Additional Review Session</a:t>
            </a:r>
          </a:p>
          <a:p>
            <a:r>
              <a:rPr lang="en-US" dirty="0" smtClean="0"/>
              <a:t>Tuesday </a:t>
            </a:r>
            <a:r>
              <a:rPr lang="en-US" dirty="0"/>
              <a:t>11/7 Orvis Building 204 </a:t>
            </a:r>
            <a:endParaRPr lang="en-US" dirty="0" smtClean="0"/>
          </a:p>
          <a:p>
            <a:r>
              <a:rPr lang="en-US" dirty="0" smtClean="0"/>
              <a:t>6:30pm </a:t>
            </a:r>
            <a:r>
              <a:rPr lang="en-US" dirty="0"/>
              <a:t>- 8:30pm.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45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 String Variable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If the initializer is too short to fill the string variable, the compiler adds extra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characters: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date2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9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June 14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Appearance of date2: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70" y="4856167"/>
            <a:ext cx="555148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9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 String Variable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initializer for a string variable cannot be longer than the variable, but it can be the same length:</a:t>
            </a:r>
          </a:p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date3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C00"/>
                </a:solidFill>
                <a:latin typeface="Courier"/>
                <a:ea typeface="Courier"/>
                <a:cs typeface="Courier"/>
              </a:rPr>
              <a:t>7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June 14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dirty="0"/>
              <a:t>There is no room for the null character, so the compiler makes no attempt to store one: 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14" y="4910915"/>
            <a:ext cx="452596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18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 String Variable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The declaration of a string variable may omit its length, in which case the compiler computes it: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date4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June 14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The compiler sets aside eight characters for </a:t>
            </a:r>
            <a:r>
              <a:rPr lang="en-US" dirty="0">
                <a:latin typeface="Courier New"/>
                <a:cs typeface="Courier New"/>
              </a:rPr>
              <a:t>date4</a:t>
            </a:r>
            <a:r>
              <a:rPr lang="en-US" dirty="0"/>
              <a:t> plus a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character.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Useful if the initializer is long, since computing the length by hand is error-prone.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4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 Arrays versus Character Pointers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declaration</a:t>
            </a:r>
          </a:p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date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June 14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dirty="0"/>
              <a:t>	declares date to be an </a:t>
            </a:r>
            <a:r>
              <a:rPr lang="en-US" b="1" dirty="0">
                <a:solidFill>
                  <a:srgbClr val="558ED5"/>
                </a:solidFill>
              </a:rPr>
              <a:t>array</a:t>
            </a:r>
            <a:r>
              <a:rPr lang="en-US" dirty="0"/>
              <a:t>, </a:t>
            </a:r>
          </a:p>
          <a:p>
            <a:r>
              <a:rPr lang="en-US" dirty="0"/>
              <a:t>The similar-looking</a:t>
            </a:r>
          </a:p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date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June 14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dirty="0"/>
              <a:t>	declares date to be a </a:t>
            </a:r>
            <a:r>
              <a:rPr lang="en-US" b="1" dirty="0">
                <a:solidFill>
                  <a:srgbClr val="558ED5"/>
                </a:solidFill>
              </a:rPr>
              <a:t>pointer</a:t>
            </a:r>
            <a:r>
              <a:rPr lang="en-US" dirty="0"/>
              <a:t>.</a:t>
            </a:r>
          </a:p>
          <a:p>
            <a:r>
              <a:rPr lang="en-US" dirty="0"/>
              <a:t>Thanks to the close relationship between arrays and pointers, either version can be used as a string.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64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 Arrays versus Character Pointers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date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June 14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endParaRPr lang="en-US" dirty="0">
              <a:solidFill>
                <a:srgbClr val="801B8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801B8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801B80"/>
              </a:solidFill>
              <a:latin typeface="Courier"/>
              <a:ea typeface="Courier"/>
              <a:cs typeface="Courier"/>
            </a:endParaRPr>
          </a:p>
          <a:p>
            <a:r>
              <a:rPr lang="en-US" b="1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date </a:t>
            </a:r>
            <a:r>
              <a:rPr lang="en-US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June 14</a:t>
            </a:r>
            <a:r>
              <a:rPr lang="en-US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”</a:t>
            </a:r>
            <a:r>
              <a:rPr lang="en-US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281880" y="2131668"/>
            <a:ext cx="4572000" cy="1128091"/>
            <a:chOff x="4281880" y="2131668"/>
            <a:chExt cx="4572000" cy="1128091"/>
          </a:xfrm>
        </p:grpSpPr>
        <p:sp>
          <p:nvSpPr>
            <p:cNvPr id="6" name="Rectangle 5"/>
            <p:cNvSpPr/>
            <p:nvPr/>
          </p:nvSpPr>
          <p:spPr>
            <a:xfrm>
              <a:off x="4281880" y="2428762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400" dirty="0"/>
                <a:t>the characters stored in date can be modified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14097" y="2131668"/>
              <a:ext cx="725774" cy="438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1087" y="2131668"/>
            <a:ext cx="3487253" cy="758759"/>
            <a:chOff x="411087" y="2131668"/>
            <a:chExt cx="3487253" cy="758759"/>
          </a:xfrm>
        </p:grpSpPr>
        <p:sp>
          <p:nvSpPr>
            <p:cNvPr id="8" name="Rectangle 7"/>
            <p:cNvSpPr/>
            <p:nvPr/>
          </p:nvSpPr>
          <p:spPr>
            <a:xfrm>
              <a:off x="411087" y="2428762"/>
              <a:ext cx="3487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/>
                  <a:cs typeface="Courier New"/>
                </a:rPr>
                <a:t>date</a:t>
              </a:r>
              <a:r>
                <a:rPr lang="en-US" sz="2400" dirty="0"/>
                <a:t> is an array name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013060" y="2131668"/>
              <a:ext cx="1118903" cy="438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11087" y="4154574"/>
            <a:ext cx="3487253" cy="1638756"/>
            <a:chOff x="411087" y="4154574"/>
            <a:chExt cx="3487253" cy="1638756"/>
          </a:xfrm>
        </p:grpSpPr>
        <p:sp>
          <p:nvSpPr>
            <p:cNvPr id="9" name="Rectangle 8"/>
            <p:cNvSpPr/>
            <p:nvPr/>
          </p:nvSpPr>
          <p:spPr>
            <a:xfrm>
              <a:off x="411087" y="4593002"/>
              <a:ext cx="3487253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ourier New"/>
                  <a:cs typeface="Courier New"/>
                </a:rPr>
                <a:t>date</a:t>
              </a:r>
              <a:r>
                <a:rPr lang="en-US" sz="2400" dirty="0"/>
                <a:t> is a variable that can point to other strings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044495" y="4154574"/>
              <a:ext cx="1118903" cy="438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4134185"/>
            <a:ext cx="4572000" cy="1289814"/>
            <a:chOff x="4572000" y="4134185"/>
            <a:chExt cx="4572000" cy="1289814"/>
          </a:xfrm>
        </p:grpSpPr>
        <p:sp>
          <p:nvSpPr>
            <p:cNvPr id="7" name="Rectangle 6"/>
            <p:cNvSpPr/>
            <p:nvPr/>
          </p:nvSpPr>
          <p:spPr>
            <a:xfrm>
              <a:off x="4572000" y="4593002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/>
                  <a:cs typeface="Courier New"/>
                </a:rPr>
                <a:t>date</a:t>
              </a:r>
              <a:r>
                <a:rPr lang="en-US" sz="2400" dirty="0"/>
                <a:t> points to a string literal that should not be modified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4914097" y="4134185"/>
              <a:ext cx="725774" cy="438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8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Character Arrays versus Character Pointers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en-US" sz="22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// does not allocate space </a:t>
            </a:r>
          </a:p>
          <a:p>
            <a:r>
              <a:rPr lang="en-US" sz="22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			 // for a string.</a:t>
            </a:r>
          </a:p>
          <a:p>
            <a:r>
              <a:rPr lang="en-US" b="1" dirty="0">
                <a:solidFill>
                  <a:srgbClr val="558ED5"/>
                </a:solidFill>
              </a:rPr>
              <a:t>Before</a:t>
            </a: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en-US" dirty="0"/>
              <a:t>we can use </a:t>
            </a:r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/>
              <a:t> as a string, it must point to an array of characters:</a:t>
            </a:r>
          </a:p>
          <a:p>
            <a:pPr>
              <a:spcBef>
                <a:spcPts val="2376"/>
              </a:spcBef>
            </a:pPr>
            <a:r>
              <a:rPr lang="en-US" sz="2400" b="1" dirty="0">
                <a:solidFill>
                  <a:srgbClr val="6D0000"/>
                </a:solidFill>
                <a:latin typeface="Courier-Bold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"/>
              </a:rPr>
              <a:t>str</a:t>
            </a:r>
            <a:r>
              <a:rPr lang="en-US" sz="2400" dirty="0">
                <a:solidFill>
                  <a:srgbClr val="6D701F"/>
                </a:solidFill>
                <a:latin typeface="Courier"/>
              </a:rPr>
              <a:t>[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STR_LEN</a:t>
            </a:r>
            <a:r>
              <a:rPr lang="en-US" sz="2400" dirty="0">
                <a:solidFill>
                  <a:srgbClr val="6D701F"/>
                </a:solidFill>
                <a:latin typeface="Courier"/>
              </a:rPr>
              <a:t>+</a:t>
            </a:r>
            <a:r>
              <a:rPr lang="en-US" sz="2400" dirty="0">
                <a:solidFill>
                  <a:srgbClr val="067F00"/>
                </a:solidFill>
                <a:latin typeface="Courier"/>
              </a:rPr>
              <a:t>1</a:t>
            </a:r>
            <a:r>
              <a:rPr lang="en-US" sz="2400" dirty="0">
                <a:solidFill>
                  <a:srgbClr val="6D701F"/>
                </a:solidFill>
                <a:latin typeface="Courier"/>
              </a:rPr>
              <a:t>],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701F"/>
                </a:solidFill>
                <a:latin typeface="Courier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p</a:t>
            </a:r>
            <a:r>
              <a:rPr lang="en-US" sz="2400" dirty="0">
                <a:solidFill>
                  <a:srgbClr val="6C006E"/>
                </a:solidFill>
                <a:latin typeface="Courier"/>
              </a:rPr>
              <a:t>;</a:t>
            </a:r>
            <a:endParaRPr lang="en-US" sz="2400" dirty="0">
              <a:solidFill>
                <a:prstClr val="black"/>
              </a:solidFill>
              <a:latin typeface="Courier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"/>
              </a:rPr>
              <a:t>p </a:t>
            </a:r>
            <a:r>
              <a:rPr lang="en-US" sz="2400" dirty="0">
                <a:solidFill>
                  <a:srgbClr val="6D701F"/>
                </a:solidFill>
                <a:latin typeface="Courier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"/>
              </a:rPr>
              <a:t>str</a:t>
            </a:r>
            <a:r>
              <a:rPr lang="en-US" sz="2400" dirty="0">
                <a:solidFill>
                  <a:srgbClr val="6C006E"/>
                </a:solidFill>
                <a:latin typeface="Courier"/>
              </a:rPr>
              <a:t>;</a:t>
            </a:r>
            <a:r>
              <a:rPr lang="en-US" sz="24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// p points to a string variable</a:t>
            </a:r>
          </a:p>
          <a:p>
            <a:pPr>
              <a:spcBef>
                <a:spcPts val="2472"/>
              </a:spcBef>
            </a:pPr>
            <a:r>
              <a:rPr lang="en-US" dirty="0"/>
              <a:t>Another possibility is to make p point to a dynamically allocated string.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89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 Arrays versus </a:t>
            </a:r>
            <a:br>
              <a:rPr lang="en-US" dirty="0"/>
            </a:br>
            <a:r>
              <a:rPr lang="en-US" dirty="0"/>
              <a:t>Character Pointers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80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an uninitialized pointer variable as a string is a serious error.</a:t>
            </a:r>
          </a:p>
          <a:p>
            <a:r>
              <a:rPr lang="en-US" dirty="0"/>
              <a:t>An attempt at building the string 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err="1">
                <a:latin typeface="Courier New"/>
                <a:cs typeface="Courier New"/>
              </a:rPr>
              <a:t>abc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'a'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dirty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/*** WRONG ***/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'b'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dirty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/*** WRONG ***/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'c'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dirty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/*** WRONG ***/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p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3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dirty="0">
                <a:solidFill>
                  <a:srgbClr val="3F5EBF"/>
                </a:solidFill>
                <a:latin typeface="Courier"/>
                <a:ea typeface="Courier"/>
                <a:cs typeface="Courier"/>
              </a:rPr>
              <a:t>/*** WRONG ***/</a:t>
            </a:r>
          </a:p>
          <a:p>
            <a:r>
              <a:rPr lang="en-US" dirty="0"/>
              <a:t>Since </a:t>
            </a:r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/>
              <a:t> has not been initialized, this causes undefined behavior.</a:t>
            </a:r>
          </a:p>
        </p:txBody>
      </p:sp>
      <p:pic>
        <p:nvPicPr>
          <p:cNvPr id="6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0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8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and Writing Strings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Writing a string: use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puts</a:t>
            </a:r>
            <a:endParaRPr lang="en-US" dirty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Reading a string: use either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gets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Attention: the input may be longer than the string variable into which it is being stored.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Alternative: we can read strings one character at a time.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Shape 771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843" y="2919579"/>
            <a:ext cx="824150" cy="583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240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Strings Using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Use </a:t>
            </a:r>
            <a:r>
              <a:rPr lang="en-US" dirty="0">
                <a:latin typeface="Courier New"/>
                <a:cs typeface="Courier New"/>
              </a:rPr>
              <a:t>%s</a:t>
            </a:r>
            <a:r>
              <a:rPr lang="en-US" dirty="0"/>
              <a:t> conversion specification with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 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Are we having fun yet?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027997"/>
                </a:solidFill>
                <a:latin typeface="Courier"/>
                <a:ea typeface="Courier"/>
                <a:cs typeface="Courier"/>
              </a:rPr>
              <a:t>%s</a:t>
            </a:r>
            <a:r>
              <a:rPr lang="en-US" sz="2400" dirty="0">
                <a:solidFill>
                  <a:srgbClr val="0F68FC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The output will be: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Are we having fun yet?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 writes the characters in a string one by one until it encounters a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character.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pointers </a:t>
            </a:r>
            <a:r>
              <a:rPr lang="en-US"/>
              <a:t>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 function that takes as arguments two pointers to chars, it does not need to return anything. This function should swap the values pointed to by the pointers: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prototype for this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have the following variables declared: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char a = ‘v’, b = ‘t’;</a:t>
            </a:r>
          </a:p>
          <a:p>
            <a:r>
              <a:rPr lang="en-US" dirty="0"/>
              <a:t>	Write a line of code to swap these chars using your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66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Strings Using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To print part of a string, use the conversion specification </a:t>
            </a:r>
            <a:r>
              <a:rPr lang="en-US" dirty="0">
                <a:latin typeface="Courier New"/>
                <a:cs typeface="Courier New"/>
              </a:rPr>
              <a:t>%.</a:t>
            </a:r>
            <a:r>
              <a:rPr lang="en-US" dirty="0" err="1">
                <a:latin typeface="Courier New"/>
                <a:cs typeface="Courier New"/>
              </a:rPr>
              <a:t>ps</a:t>
            </a:r>
            <a:endParaRPr lang="en-US" dirty="0"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p is the number of characters to be displayed.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Are we having fun yet?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027997"/>
                </a:solidFill>
                <a:latin typeface="Courier"/>
                <a:ea typeface="Courier"/>
                <a:cs typeface="Courier"/>
              </a:rPr>
              <a:t>%.6s</a:t>
            </a:r>
            <a:r>
              <a:rPr lang="en-US" sz="2400" dirty="0">
                <a:solidFill>
                  <a:srgbClr val="0F68FC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will print: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Are we 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Strings Using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ms</a:t>
            </a:r>
            <a:r>
              <a:rPr lang="en-US" dirty="0"/>
              <a:t> conversion will display a string in a field of size m.</a:t>
            </a:r>
          </a:p>
          <a:p>
            <a:pPr lvl="1"/>
            <a:r>
              <a:rPr lang="en-US" dirty="0"/>
              <a:t>If the string has fewer than m characters, it will be right-justified within the field.</a:t>
            </a:r>
          </a:p>
          <a:p>
            <a:pPr lvl="1"/>
            <a:r>
              <a:rPr lang="en-US" dirty="0"/>
              <a:t>To force left justification instead, we can put a minus sign in front of m.</a:t>
            </a:r>
          </a:p>
          <a:p>
            <a:r>
              <a:rPr lang="en-US" dirty="0"/>
              <a:t>The conversion specification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m.ps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causes the first </a:t>
            </a:r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/>
              <a:t> characters of a string to be displayed in a field of size </a:t>
            </a: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Strings Using </a:t>
            </a:r>
            <a:r>
              <a:rPr lang="en-US" dirty="0">
                <a:latin typeface="Courier New"/>
                <a:cs typeface="Courier New"/>
              </a:rPr>
              <a:t>puts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Are we having fun yet?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puts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Will print: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latin typeface="Courier New"/>
                <a:cs typeface="Courier New"/>
              </a:rPr>
              <a:t>	Are we having fun yet?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… and advance to a new line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After writing a string, </a:t>
            </a:r>
            <a:r>
              <a:rPr lang="en-US" dirty="0">
                <a:latin typeface="Courier New"/>
                <a:cs typeface="Courier New"/>
              </a:rPr>
              <a:t>puts</a:t>
            </a:r>
            <a:r>
              <a:rPr lang="en-US" dirty="0"/>
              <a:t> always writes an additional new-line character.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82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Strings Using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Use the </a:t>
            </a:r>
            <a:r>
              <a:rPr lang="en-US" dirty="0">
                <a:latin typeface="Courier New"/>
                <a:cs typeface="Courier New"/>
              </a:rPr>
              <a:t>%s</a:t>
            </a:r>
            <a:r>
              <a:rPr lang="en-US" dirty="0"/>
              <a:t> conversion specification with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/>
              <a:t> to read a string into a character array: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scanf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027997"/>
                </a:solidFill>
                <a:latin typeface="Courier"/>
                <a:ea typeface="Courier"/>
                <a:cs typeface="Courier"/>
              </a:rPr>
              <a:t>%s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How does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/>
              <a:t> work?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it skips white space, then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reads characters into </a:t>
            </a:r>
            <a:r>
              <a:rPr lang="en-US" dirty="0" err="1">
                <a:latin typeface="Courier New"/>
                <a:cs typeface="Courier New"/>
              </a:rPr>
              <a:t>str</a:t>
            </a:r>
            <a:r>
              <a:rPr lang="en-US" dirty="0"/>
              <a:t> until it encounters a white-space character (or tab or new line).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always stores a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character at the end of the string.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683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str</a:t>
            </a:r>
            <a:r>
              <a:rPr lang="en-US" dirty="0"/>
              <a:t> is treated as a pointer, no need to put the </a:t>
            </a:r>
            <a:r>
              <a:rPr lang="en-US" dirty="0">
                <a:latin typeface="Courier New"/>
                <a:cs typeface="Courier New"/>
              </a:rPr>
              <a:t>&amp;</a:t>
            </a:r>
            <a:r>
              <a:rPr lang="en-US" dirty="0"/>
              <a:t> operator in front of </a:t>
            </a:r>
            <a:r>
              <a:rPr lang="en-US" dirty="0">
                <a:latin typeface="Courier New"/>
                <a:cs typeface="Courier New"/>
              </a:rPr>
              <a:t>str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4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Strings Using </a:t>
            </a:r>
            <a:r>
              <a:rPr lang="en-US" dirty="0">
                <a:latin typeface="Courier New"/>
                <a:cs typeface="Courier New"/>
              </a:rPr>
              <a:t>gets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Use </a:t>
            </a:r>
            <a:r>
              <a:rPr lang="en-US" dirty="0">
                <a:latin typeface="Courier New"/>
                <a:cs typeface="Courier New"/>
              </a:rPr>
              <a:t>gets</a:t>
            </a:r>
            <a:r>
              <a:rPr lang="en-US" dirty="0"/>
              <a:t> to read an entire line of input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Properties of gets: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Does not skip white space before starting to read input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Reads until it finds a new-line character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Discards the new-line character instead of storing it; the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 character takes its place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Strings Using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gets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program fragment:</a:t>
            </a:r>
          </a:p>
          <a:p>
            <a:r>
              <a:rPr lang="en-US" sz="2400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sentence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SENT_LEN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2400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24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Enter a sentence:</a:t>
            </a:r>
            <a:r>
              <a:rPr lang="en-US" sz="2400" dirty="0">
                <a:solidFill>
                  <a:srgbClr val="0F68FC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scanf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027997"/>
                </a:solidFill>
                <a:latin typeface="Courier"/>
                <a:ea typeface="Courier"/>
                <a:cs typeface="Courier"/>
              </a:rPr>
              <a:t>%s</a:t>
            </a:r>
            <a:r>
              <a:rPr lang="en-US" sz="2400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sentence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4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dirty="0"/>
              <a:t>Suppose that after the prompt</a:t>
            </a:r>
          </a:p>
          <a:p>
            <a:r>
              <a:rPr lang="en-US" dirty="0"/>
              <a:t>	</a:t>
            </a:r>
            <a:r>
              <a:rPr lang="en-US" sz="2400" dirty="0">
                <a:latin typeface="Courier New"/>
                <a:cs typeface="Courier New"/>
              </a:rPr>
              <a:t>Enter a sentence:</a:t>
            </a:r>
          </a:p>
          <a:p>
            <a:r>
              <a:rPr lang="en-US" dirty="0"/>
              <a:t>the user enters the line</a:t>
            </a:r>
          </a:p>
          <a:p>
            <a:r>
              <a:rPr lang="en-US" dirty="0"/>
              <a:t>	</a:t>
            </a:r>
            <a:r>
              <a:rPr lang="en-US" sz="2400" dirty="0"/>
              <a:t> </a:t>
            </a:r>
            <a:r>
              <a:rPr lang="en-US" sz="2400" dirty="0">
                <a:latin typeface="Courier New"/>
                <a:cs typeface="Courier New"/>
              </a:rPr>
              <a:t>To C, or not to C: that is the question.</a:t>
            </a:r>
          </a:p>
          <a:p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/>
              <a:t> will store the string </a:t>
            </a:r>
            <a:r>
              <a:rPr lang="en-US" dirty="0">
                <a:latin typeface="Courier New"/>
                <a:cs typeface="Courier New"/>
              </a:rPr>
              <a:t>"To" </a:t>
            </a:r>
            <a:r>
              <a:rPr lang="en-US" dirty="0"/>
              <a:t>in </a:t>
            </a:r>
            <a:r>
              <a:rPr lang="en-US" dirty="0">
                <a:latin typeface="Courier New"/>
                <a:cs typeface="Courier New"/>
              </a:rPr>
              <a:t>sentence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Strings Using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gets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replace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/>
              <a:t> by </a:t>
            </a:r>
            <a:r>
              <a:rPr lang="en-US" dirty="0">
                <a:latin typeface="Courier New"/>
                <a:cs typeface="Courier New"/>
              </a:rPr>
              <a:t>gets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	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sentence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SENT_LEN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Enter a sentence:</a:t>
            </a:r>
            <a:r>
              <a:rPr lang="en-US" dirty="0">
                <a:solidFill>
                  <a:srgbClr val="0F68FC"/>
                </a:solidFill>
                <a:latin typeface="Courier"/>
                <a:ea typeface="Courier"/>
                <a:cs typeface="Courier"/>
              </a:rPr>
              <a:t>\n</a:t>
            </a:r>
            <a:r>
              <a:rPr lang="en-US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gets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sentence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dirty="0"/>
              <a:t>When the user enters the same input as before, </a:t>
            </a:r>
            <a:r>
              <a:rPr lang="en-US" dirty="0">
                <a:latin typeface="Courier New"/>
                <a:cs typeface="Courier New"/>
              </a:rPr>
              <a:t>gets</a:t>
            </a:r>
            <a:r>
              <a:rPr lang="en-US" dirty="0"/>
              <a:t> will store the string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/>
              <a:t>” To C, or not to C: that is the question."</a:t>
            </a:r>
          </a:p>
          <a:p>
            <a:r>
              <a:rPr lang="en-US" dirty="0"/>
              <a:t>	in </a:t>
            </a:r>
            <a:r>
              <a:rPr lang="en-US" dirty="0">
                <a:latin typeface="Courier New"/>
                <a:cs typeface="Courier New"/>
              </a:rPr>
              <a:t>sentence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1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502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Strings Using </a:t>
            </a:r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gets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gets</a:t>
            </a:r>
            <a:r>
              <a:rPr lang="en-US" dirty="0"/>
              <a:t> have no way to detect when the string array is full.</a:t>
            </a:r>
          </a:p>
          <a:p>
            <a:pPr lvl="1"/>
            <a:r>
              <a:rPr lang="en-US" dirty="0"/>
              <a:t>may store characters past the end of the array, causing undefined behavior.</a:t>
            </a:r>
          </a:p>
          <a:p>
            <a:r>
              <a:rPr lang="en-US" dirty="0" err="1">
                <a:latin typeface="Courier New"/>
                <a:cs typeface="Courier New"/>
              </a:rPr>
              <a:t>scanf</a:t>
            </a:r>
            <a:r>
              <a:rPr lang="en-US" dirty="0"/>
              <a:t> can be made safer by using the conversion specification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%ns </a:t>
            </a:r>
            <a:r>
              <a:rPr lang="en-US" dirty="0"/>
              <a:t>instead of </a:t>
            </a:r>
            <a:r>
              <a:rPr lang="en-US" dirty="0">
                <a:latin typeface="Courier New"/>
                <a:cs typeface="Courier New"/>
              </a:rPr>
              <a:t>%s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n</a:t>
            </a:r>
            <a:r>
              <a:rPr lang="en-US" dirty="0"/>
              <a:t> is an integer indicating the maximum number of characters to be stored.</a:t>
            </a:r>
          </a:p>
          <a:p>
            <a:r>
              <a:rPr lang="en-US" dirty="0">
                <a:latin typeface="Courier New"/>
                <a:cs typeface="Courier New"/>
              </a:rPr>
              <a:t>gets</a:t>
            </a:r>
            <a:r>
              <a:rPr lang="en-US" dirty="0"/>
              <a:t> is inherently unsafe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fgets</a:t>
            </a:r>
            <a:r>
              <a:rPr lang="en-US" dirty="0"/>
              <a:t> is a much better alternative. </a:t>
            </a:r>
          </a:p>
        </p:txBody>
      </p:sp>
      <p:pic>
        <p:nvPicPr>
          <p:cNvPr id="8" name="Shape 7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0415" y="-8881"/>
            <a:ext cx="1373584" cy="9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Reading Strings Character by Character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Programmers often write their own input functions.</a:t>
            </a:r>
          </a:p>
          <a:p>
            <a:r>
              <a:rPr lang="en-US" dirty="0"/>
              <a:t>Issues to consider:</a:t>
            </a:r>
          </a:p>
          <a:p>
            <a:pPr lvl="1"/>
            <a:r>
              <a:rPr lang="en-US" dirty="0"/>
              <a:t>Should the function skip white space before beginning to store the string?</a:t>
            </a:r>
          </a:p>
          <a:p>
            <a:pPr lvl="1"/>
            <a:r>
              <a:rPr lang="en-US" dirty="0"/>
              <a:t>What character causes the function to stop reading: a new-line character, any white-space character, or some other character? Is this character stored in the string or discarded?</a:t>
            </a:r>
          </a:p>
          <a:p>
            <a:pPr lvl="1"/>
            <a:r>
              <a:rPr lang="en-US" dirty="0"/>
              <a:t>What should the function do if the input string is too long to store: discard the extra characters or leave them for the next input operation?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Strings Character by Character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Suppose we need a function that </a:t>
            </a:r>
          </a:p>
          <a:p>
            <a:pPr lvl="1"/>
            <a:r>
              <a:rPr lang="en-US" dirty="0"/>
              <a:t>Does not skip white-space characters</a:t>
            </a:r>
          </a:p>
          <a:p>
            <a:pPr lvl="1"/>
            <a:r>
              <a:rPr lang="en-US" dirty="0"/>
              <a:t>Stops reading at the first new-line character (which is not stored in the string), and </a:t>
            </a:r>
          </a:p>
          <a:p>
            <a:pPr lvl="1"/>
            <a:r>
              <a:rPr lang="en-US" dirty="0"/>
              <a:t>Discards extra characters</a:t>
            </a:r>
          </a:p>
          <a:p>
            <a:pPr lvl="1"/>
            <a:r>
              <a:rPr lang="en-US" dirty="0"/>
              <a:t>Returns the number of characters stored in the string</a:t>
            </a:r>
          </a:p>
          <a:p>
            <a:r>
              <a:rPr lang="en-US" dirty="0"/>
              <a:t>A prototype for the function:</a:t>
            </a:r>
          </a:p>
          <a:p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read_line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[],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dirty="0"/>
              <a:t>If the input line contains more than </a:t>
            </a:r>
            <a:r>
              <a:rPr lang="en-US" dirty="0">
                <a:latin typeface="Courier New"/>
                <a:cs typeface="Courier New"/>
              </a:rPr>
              <a:t>n</a:t>
            </a:r>
            <a:r>
              <a:rPr lang="en-US" dirty="0"/>
              <a:t> characters, </a:t>
            </a:r>
            <a:r>
              <a:rPr lang="en-US" dirty="0" err="1">
                <a:latin typeface="Courier New"/>
                <a:cs typeface="Courier New"/>
              </a:rPr>
              <a:t>read_line</a:t>
            </a:r>
            <a:r>
              <a:rPr lang="en-US" dirty="0"/>
              <a:t> will discard the additional characters.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7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Reading Strings Character by Character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98128" y="1417638"/>
            <a:ext cx="8505371" cy="477157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A while loop that calls </a:t>
            </a:r>
            <a:r>
              <a:rPr lang="en-US" dirty="0" err="1">
                <a:latin typeface="Courier New"/>
                <a:cs typeface="Courier New"/>
              </a:rPr>
              <a:t>getchar</a:t>
            </a:r>
            <a:r>
              <a:rPr lang="en-US" dirty="0"/>
              <a:t> to read a character and then stores the character in </a:t>
            </a:r>
            <a:r>
              <a:rPr lang="en-US" dirty="0" err="1">
                <a:latin typeface="Courier New"/>
                <a:cs typeface="Courier New"/>
              </a:rPr>
              <a:t>str</a:t>
            </a:r>
            <a:r>
              <a:rPr lang="en-US" dirty="0"/>
              <a:t>, provided that there is room left: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200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read_line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200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[],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2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200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22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200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((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getchar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())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'\n'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</a:t>
            </a:r>
            <a:r>
              <a:rPr lang="en-US" sz="2200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  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++]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22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str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sz="22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terminates string */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200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22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2200" dirty="0">
                <a:solidFill>
                  <a:srgbClr val="696969"/>
                </a:solidFill>
                <a:latin typeface="Courier"/>
                <a:ea typeface="Courier"/>
                <a:cs typeface="Courier"/>
              </a:rPr>
              <a:t>/* number of characters stored */</a:t>
            </a:r>
            <a:endParaRPr lang="en-US" sz="22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200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9892" y="4223689"/>
            <a:ext cx="315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take care of this ourselves!!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the Characters in a String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subscripting, as with arrays:</a:t>
            </a:r>
          </a:p>
          <a:p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count_spaces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[])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count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 '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  count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count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8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the Characters in a String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function, using pointer arithmetic instead:</a:t>
            </a:r>
          </a:p>
          <a:p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count_spaces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count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 '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  count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count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6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the Characters in a String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Is it better to use array operations or pointer operations to access the characters in a string?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We can use either or both. Traditionally, C programmers lean toward using pointer operations.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Should a string parameter be declared as an array or as a pointer?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There is no difference between the two.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Does the form of the parameter (</a:t>
            </a:r>
            <a:r>
              <a:rPr lang="en-US" dirty="0">
                <a:latin typeface="Courier New"/>
                <a:cs typeface="Courier New"/>
              </a:rPr>
              <a:t>s[]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*s</a:t>
            </a:r>
            <a:r>
              <a:rPr lang="en-US" dirty="0"/>
              <a:t>) affect what can be supplied as an argument?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No.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idioms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82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the End of a String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function </a:t>
            </a:r>
            <a:r>
              <a:rPr lang="en-US" dirty="0" err="1">
                <a:latin typeface="Courier New"/>
                <a:cs typeface="Courier New"/>
              </a:rPr>
              <a:t>strlen</a:t>
            </a:r>
            <a:r>
              <a:rPr lang="en-US" dirty="0"/>
              <a:t> that searches for the end of a string, using a variable to keep track of the string’s length: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11474" y="3341191"/>
            <a:ext cx="6349856" cy="827560"/>
            <a:chOff x="1311474" y="3341191"/>
            <a:chExt cx="6349856" cy="827560"/>
          </a:xfrm>
        </p:grpSpPr>
        <p:sp>
          <p:nvSpPr>
            <p:cNvPr id="2" name="Rounded Rectangle 1"/>
            <p:cNvSpPr/>
            <p:nvPr/>
          </p:nvSpPr>
          <p:spPr>
            <a:xfrm>
              <a:off x="1311474" y="3643766"/>
              <a:ext cx="1402778" cy="431608"/>
            </a:xfrm>
            <a:prstGeom prst="roundRect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863088" y="3522420"/>
              <a:ext cx="37982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 New"/>
                  <a:cs typeface="Courier New"/>
                </a:rPr>
                <a:t>size_t</a:t>
              </a:r>
              <a:r>
                <a:rPr lang="en-US" dirty="0"/>
                <a:t> is an unsigned integer type of at least 16 bits</a:t>
              </a:r>
            </a:p>
          </p:txBody>
        </p:sp>
        <p:sp>
          <p:nvSpPr>
            <p:cNvPr id="4" name="Freeform 3"/>
            <p:cNvSpPr/>
            <p:nvPr/>
          </p:nvSpPr>
          <p:spPr>
            <a:xfrm>
              <a:off x="1975511" y="3341191"/>
              <a:ext cx="2357332" cy="302575"/>
            </a:xfrm>
            <a:custGeom>
              <a:avLst/>
              <a:gdLst>
                <a:gd name="connsiteX0" fmla="*/ 2357332 w 2357332"/>
                <a:gd name="connsiteY0" fmla="*/ 161473 h 302575"/>
                <a:gd name="connsiteX1" fmla="*/ 1145464 w 2357332"/>
                <a:gd name="connsiteY1" fmla="*/ 3770 h 302575"/>
                <a:gd name="connsiteX2" fmla="*/ 0 w 2357332"/>
                <a:gd name="connsiteY2" fmla="*/ 302575 h 30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57332" h="302575">
                  <a:moveTo>
                    <a:pt x="2357332" y="161473"/>
                  </a:moveTo>
                  <a:cubicBezTo>
                    <a:pt x="1947842" y="70863"/>
                    <a:pt x="1538353" y="-19747"/>
                    <a:pt x="1145464" y="3770"/>
                  </a:cubicBezTo>
                  <a:cubicBezTo>
                    <a:pt x="752575" y="27287"/>
                    <a:pt x="0" y="302575"/>
                    <a:pt x="0" y="302575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9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the End of a String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condense the function, we can move the initialization of </a:t>
            </a:r>
            <a:r>
              <a:rPr lang="en-US" dirty="0">
                <a:latin typeface="Courier New"/>
                <a:cs typeface="Courier New"/>
              </a:rPr>
              <a:t>n</a:t>
            </a:r>
            <a:r>
              <a:rPr lang="en-US" dirty="0"/>
              <a:t> to its declaration:</a:t>
            </a:r>
          </a:p>
          <a:p>
            <a:r>
              <a:rPr lang="en-US" dirty="0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 err="1">
                <a:solidFill>
                  <a:srgbClr val="5F30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08D14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D39E7"/>
                </a:solidFill>
                <a:latin typeface="Courier"/>
                <a:ea typeface="Courier"/>
                <a:cs typeface="Courier"/>
              </a:rPr>
              <a:t>'\0'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F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7F218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748643" y="4091210"/>
            <a:ext cx="2032000" cy="5508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64643" y="4642071"/>
            <a:ext cx="3152638" cy="805541"/>
            <a:chOff x="3764643" y="4642071"/>
            <a:chExt cx="3152638" cy="805541"/>
          </a:xfrm>
        </p:grpSpPr>
        <p:sp>
          <p:nvSpPr>
            <p:cNvPr id="3" name="Rectangle 2"/>
            <p:cNvSpPr/>
            <p:nvPr/>
          </p:nvSpPr>
          <p:spPr>
            <a:xfrm>
              <a:off x="4091213" y="4925315"/>
              <a:ext cx="28260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same as </a:t>
              </a:r>
              <a:r>
                <a:rPr lang="en-US" sz="2400" dirty="0">
                  <a:latin typeface="Courier New"/>
                  <a:cs typeface="Courier New"/>
                </a:rPr>
                <a:t>*s != 0</a:t>
              </a:r>
              <a:endParaRPr lang="en-US" sz="2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41044" y="4896751"/>
              <a:ext cx="1458095" cy="5508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2"/>
            </p:cNvCxnSpPr>
            <p:nvPr/>
          </p:nvCxnSpPr>
          <p:spPr>
            <a:xfrm>
              <a:off x="3764643" y="4642071"/>
              <a:ext cx="1676401" cy="254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021727" y="5447612"/>
            <a:ext cx="2229644" cy="760190"/>
            <a:chOff x="6021727" y="5447612"/>
            <a:chExt cx="2229644" cy="760190"/>
          </a:xfrm>
        </p:grpSpPr>
        <p:sp>
          <p:nvSpPr>
            <p:cNvPr id="4" name="Rectangle 3"/>
            <p:cNvSpPr/>
            <p:nvPr/>
          </p:nvSpPr>
          <p:spPr>
            <a:xfrm>
              <a:off x="6021727" y="5664498"/>
              <a:ext cx="22296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same as </a:t>
              </a:r>
              <a:r>
                <a:rPr lang="en-US" sz="2400" dirty="0">
                  <a:latin typeface="Courier New"/>
                  <a:cs typeface="Courier New"/>
                </a:rPr>
                <a:t>*s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0514" y="5656941"/>
              <a:ext cx="566057" cy="5508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>
              <a:off x="6170092" y="5447612"/>
              <a:ext cx="1210422" cy="2855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77755" y="3229659"/>
            <a:ext cx="1441063" cy="1093887"/>
            <a:chOff x="2377755" y="3229659"/>
            <a:chExt cx="1441063" cy="1093887"/>
          </a:xfrm>
        </p:grpSpPr>
        <p:sp>
          <p:nvSpPr>
            <p:cNvPr id="15" name="Rounded Rectangle 14"/>
            <p:cNvSpPr/>
            <p:nvPr/>
          </p:nvSpPr>
          <p:spPr>
            <a:xfrm>
              <a:off x="2730628" y="3229659"/>
              <a:ext cx="1088190" cy="5508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377755" y="3780520"/>
              <a:ext cx="746445" cy="543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3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the End of a String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/>
                <a:cs typeface="Courier New"/>
              </a:rPr>
              <a:t>strlen</a:t>
            </a:r>
            <a:r>
              <a:rPr lang="en-US" dirty="0"/>
              <a:t> that uses these observations:</a:t>
            </a:r>
          </a:p>
          <a:p>
            <a:r>
              <a:rPr lang="en-US" dirty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16071" y="1859643"/>
            <a:ext cx="2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`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9615" y="3962394"/>
            <a:ext cx="1458095" cy="5508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448663" y="4513255"/>
            <a:ext cx="5051266" cy="929434"/>
            <a:chOff x="3448663" y="4513255"/>
            <a:chExt cx="5051266" cy="929434"/>
          </a:xfrm>
        </p:grpSpPr>
        <p:sp>
          <p:nvSpPr>
            <p:cNvPr id="7" name="Rectangle 6"/>
            <p:cNvSpPr/>
            <p:nvPr/>
          </p:nvSpPr>
          <p:spPr>
            <a:xfrm>
              <a:off x="4435929" y="4611692"/>
              <a:ext cx="4064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increment </a:t>
              </a:r>
              <a:r>
                <a:rPr lang="en-US" sz="2400" dirty="0">
                  <a:latin typeface="Courier New"/>
                  <a:cs typeface="Courier New"/>
                </a:rPr>
                <a:t>s</a:t>
              </a:r>
              <a:r>
                <a:rPr lang="en-US" sz="2400" dirty="0"/>
                <a:t> and tests </a:t>
              </a:r>
              <a:r>
                <a:rPr lang="en-US" sz="2400" dirty="0">
                  <a:latin typeface="Courier New"/>
                  <a:cs typeface="Courier New"/>
                </a:rPr>
                <a:t>*s</a:t>
              </a:r>
              <a:r>
                <a:rPr lang="en-US" sz="2400" dirty="0"/>
                <a:t> in the same expression</a:t>
              </a:r>
            </a:p>
          </p:txBody>
        </p:sp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>
              <a:off x="3448663" y="4513255"/>
              <a:ext cx="987266" cy="339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Searching for the End of a String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873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Increments </a:t>
            </a:r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>
                <a:latin typeface="+mn-lt"/>
              </a:rPr>
              <a:t> and tests </a:t>
            </a:r>
            <a:r>
              <a:rPr lang="en-US" dirty="0">
                <a:latin typeface="Courier New"/>
                <a:cs typeface="Courier New"/>
              </a:rPr>
              <a:t>*s</a:t>
            </a:r>
            <a:r>
              <a:rPr lang="en-US" dirty="0">
                <a:latin typeface="+mn-lt"/>
              </a:rPr>
              <a:t> in the same expression:</a:t>
            </a:r>
          </a:p>
          <a:p>
            <a:endParaRPr lang="en-US" sz="2400" dirty="0">
              <a:solidFill>
                <a:srgbClr val="602F06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n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sz="2400" dirty="0">
              <a:latin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Replacing the </a:t>
            </a:r>
            <a:r>
              <a:rPr lang="en-US" dirty="0">
                <a:latin typeface="Courier New"/>
                <a:cs typeface="Courier New"/>
              </a:rPr>
              <a:t>for</a:t>
            </a:r>
            <a:r>
              <a:rPr lang="en-US" dirty="0"/>
              <a:t> statement with a </a:t>
            </a:r>
            <a:r>
              <a:rPr lang="en-US" dirty="0">
                <a:latin typeface="Courier New"/>
                <a:cs typeface="Courier New"/>
              </a:rPr>
              <a:t>while</a:t>
            </a:r>
            <a:r>
              <a:rPr lang="en-US" dirty="0"/>
              <a:t> statement</a:t>
            </a:r>
          </a:p>
          <a:p>
            <a:endParaRPr lang="en-US" sz="2400" dirty="0">
              <a:solidFill>
                <a:srgbClr val="602F06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168C11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++)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n</a:t>
            </a:r>
            <a:r>
              <a:rPr lang="en-US" sz="2400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sz="2400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sz="2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sz="2400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06891" y="4557738"/>
            <a:ext cx="6529823" cy="746888"/>
            <a:chOff x="1206891" y="4557738"/>
            <a:chExt cx="6529823" cy="746888"/>
          </a:xfrm>
        </p:grpSpPr>
        <p:sp>
          <p:nvSpPr>
            <p:cNvPr id="5" name="Rounded Rectangle 4"/>
            <p:cNvSpPr/>
            <p:nvPr/>
          </p:nvSpPr>
          <p:spPr>
            <a:xfrm>
              <a:off x="1206891" y="4557738"/>
              <a:ext cx="2458815" cy="729599"/>
            </a:xfrm>
            <a:prstGeom prst="roundRect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3"/>
              <a:endCxn id="10" idx="1"/>
            </p:cNvCxnSpPr>
            <p:nvPr/>
          </p:nvCxnSpPr>
          <p:spPr>
            <a:xfrm>
              <a:off x="3665706" y="4922538"/>
              <a:ext cx="1612193" cy="172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5277899" y="4575027"/>
              <a:ext cx="2458815" cy="729599"/>
            </a:xfrm>
            <a:prstGeom prst="roundRect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7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the End of a String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Although we condensed </a:t>
            </a:r>
            <a:r>
              <a:rPr lang="en-US" dirty="0" err="1">
                <a:latin typeface="Courier New"/>
                <a:cs typeface="Courier New"/>
              </a:rPr>
              <a:t>strlen</a:t>
            </a:r>
            <a:r>
              <a:rPr lang="en-US" dirty="0"/>
              <a:t> quite a bit, we have not increased its speed.</a:t>
            </a:r>
          </a:p>
          <a:p>
            <a:r>
              <a:rPr lang="en-US" dirty="0"/>
              <a:t>A faster version, at least with some compilers:</a:t>
            </a:r>
          </a:p>
          <a:p>
            <a:r>
              <a:rPr lang="en-US" dirty="0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602F06"/>
                </a:solidFill>
                <a:latin typeface="Courier"/>
                <a:ea typeface="Courier"/>
                <a:cs typeface="Courier"/>
              </a:rPr>
              <a:t>strlen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{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 err="1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(*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)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s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++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</a:t>
            </a:r>
            <a:r>
              <a:rPr lang="en-US" b="1" dirty="0">
                <a:solidFill>
                  <a:srgbClr val="800707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 </a:t>
            </a:r>
            <a:r>
              <a:rPr lang="en-US" dirty="0">
                <a:solidFill>
                  <a:srgbClr val="808030"/>
                </a:solidFill>
                <a:latin typeface="Courier"/>
                <a:ea typeface="Courier"/>
                <a:cs typeface="Courier"/>
              </a:rPr>
              <a:t>-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p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</a:t>
            </a:r>
            <a:r>
              <a:rPr lang="en-US" dirty="0">
                <a:solidFill>
                  <a:srgbClr val="80018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03447" y="3975960"/>
            <a:ext cx="349570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we increment a pointer instead of a variable</a:t>
            </a:r>
          </a:p>
        </p:txBody>
      </p:sp>
    </p:spTree>
    <p:extLst>
      <p:ext uri="{BB962C8B-B14F-4D97-AF65-F5344CB8AC3E}">
        <p14:creationId xmlns:p14="http://schemas.microsoft.com/office/powerpoint/2010/main" val="383529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arrays of characters terminated by a null character ‘\0’</a:t>
            </a:r>
          </a:p>
          <a:p>
            <a:endParaRPr lang="en-US" dirty="0"/>
          </a:p>
          <a:p>
            <a:r>
              <a:rPr lang="en-US" b="1" dirty="0">
                <a:solidFill>
                  <a:srgbClr val="558ED5"/>
                </a:solidFill>
              </a:rPr>
              <a:t>string constants </a:t>
            </a:r>
            <a:r>
              <a:rPr lang="en-US" dirty="0"/>
              <a:t>(or literals in the C standard) and </a:t>
            </a:r>
          </a:p>
          <a:p>
            <a:r>
              <a:rPr lang="en-US" b="1" dirty="0">
                <a:solidFill>
                  <a:srgbClr val="558ED5"/>
                </a:solidFill>
              </a:rPr>
              <a:t>string variables</a:t>
            </a:r>
          </a:p>
          <a:p>
            <a:r>
              <a:rPr lang="en-US" dirty="0"/>
              <a:t>The C library provides a collection of functions for working with strings.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4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9D3-8B44-3843-BF6B-410D081CE7A6}" type="slidenum">
              <a:rPr lang="en-US"/>
              <a:pPr/>
              <a:t>50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95184" y="2776539"/>
            <a:ext cx="4038600" cy="1192212"/>
          </a:xfrm>
        </p:spPr>
        <p:txBody>
          <a:bodyPr/>
          <a:lstStyle/>
          <a:p>
            <a:r>
              <a:rPr lang="en-US" sz="2400" dirty="0"/>
              <a:t>Chapters 11, 12 </a:t>
            </a:r>
          </a:p>
          <a:p>
            <a:r>
              <a:rPr lang="en-US" sz="2400" dirty="0"/>
              <a:t>Chapter 13 (read ahead)</a:t>
            </a:r>
          </a:p>
          <a:p>
            <a:endParaRPr lang="en-US" sz="2400" dirty="0"/>
          </a:p>
        </p:txBody>
      </p:sp>
      <p:pic>
        <p:nvPicPr>
          <p:cNvPr id="7" name="Picture 4" descr="mrayztno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4833" y="2141538"/>
            <a:ext cx="3095625" cy="270827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05951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http://img05.deviantart.net/079e/i/2004/195/d/e/null_termin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" y="12881"/>
            <a:ext cx="9126824" cy="6845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53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sequence of characters enclosed within double quotes:</a:t>
            </a:r>
          </a:p>
          <a:p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"When you come to a fork in the road, take it.”</a:t>
            </a:r>
            <a:endParaRPr lang="en-US" dirty="0"/>
          </a:p>
          <a:p>
            <a:r>
              <a:rPr lang="en-US" dirty="0"/>
              <a:t>String literals may contain escape sequences.</a:t>
            </a:r>
          </a:p>
          <a:p>
            <a:r>
              <a:rPr lang="en-US" dirty="0"/>
              <a:t>	"Candy\</a:t>
            </a:r>
            <a:r>
              <a:rPr lang="en-US" dirty="0" err="1"/>
              <a:t>nIs</a:t>
            </a:r>
            <a:r>
              <a:rPr lang="en-US" dirty="0"/>
              <a:t> dandy\</a:t>
            </a:r>
            <a:r>
              <a:rPr lang="en-US" dirty="0" err="1"/>
              <a:t>nBut</a:t>
            </a:r>
            <a:r>
              <a:rPr lang="en-US" dirty="0"/>
              <a:t> liquor\</a:t>
            </a:r>
            <a:r>
              <a:rPr lang="en-US" dirty="0" err="1"/>
              <a:t>nIs</a:t>
            </a:r>
            <a:r>
              <a:rPr lang="en-US" dirty="0"/>
              <a:t> quicker.\n  --Ogden Nash\n"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9908" y="4542432"/>
            <a:ext cx="36629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causes the cursor to advance to the next line:</a:t>
            </a:r>
          </a:p>
          <a:p>
            <a:r>
              <a:rPr lang="en-US" dirty="0"/>
              <a:t>	Candy</a:t>
            </a:r>
          </a:p>
          <a:p>
            <a:r>
              <a:rPr lang="en-US" dirty="0"/>
              <a:t>	Is dandy</a:t>
            </a:r>
          </a:p>
          <a:p>
            <a:r>
              <a:rPr lang="en-US" dirty="0"/>
              <a:t>	But liquor</a:t>
            </a:r>
          </a:p>
          <a:p>
            <a:r>
              <a:rPr lang="en-US" dirty="0"/>
              <a:t>	Is quicker.</a:t>
            </a:r>
          </a:p>
          <a:p>
            <a:r>
              <a:rPr lang="en-US" dirty="0"/>
              <a:t>	  --Ogden Nash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Continuing a String Literal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en-US" dirty="0"/>
              <a:t>The backslash character (\) can be used to continue a string literal from one line to the next:</a:t>
            </a:r>
          </a:p>
          <a:p>
            <a:endParaRPr lang="en-US" sz="2000" dirty="0">
              <a:solidFill>
                <a:srgbClr val="603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20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When you come to a fork in the road, take it. </a:t>
            </a:r>
            <a:r>
              <a:rPr lang="en-US" sz="2000" dirty="0">
                <a:solidFill>
                  <a:srgbClr val="0E69FF"/>
                </a:solidFill>
                <a:latin typeface="Courier"/>
                <a:ea typeface="Courier"/>
                <a:cs typeface="Courier"/>
              </a:rPr>
              <a:t>\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	--Yogi Berra</a:t>
            </a:r>
            <a:r>
              <a:rPr lang="en-US" sz="20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0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general, the \ character can be used to join two or more lines of a program into a single line.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Continuing a String Literal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42079" y="1600200"/>
            <a:ext cx="8826663" cy="4525963"/>
          </a:xfrm>
        </p:spPr>
        <p:txBody>
          <a:bodyPr/>
          <a:lstStyle/>
          <a:p>
            <a:r>
              <a:rPr lang="en-US" dirty="0"/>
              <a:t>A better way:</a:t>
            </a:r>
          </a:p>
          <a:p>
            <a:endParaRPr lang="en-US" dirty="0"/>
          </a:p>
          <a:p>
            <a:r>
              <a:rPr lang="en-US" sz="2000" dirty="0" err="1">
                <a:solidFill>
                  <a:srgbClr val="603000"/>
                </a:solidFill>
                <a:latin typeface="Courier"/>
                <a:ea typeface="Courier"/>
                <a:cs typeface="Courier"/>
              </a:rPr>
              <a:t>printf</a:t>
            </a:r>
            <a:r>
              <a:rPr lang="en-US" sz="20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0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When you come to a fork in the road, take it.</a:t>
            </a:r>
            <a:r>
              <a:rPr lang="en-US" sz="20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endParaRPr lang="en-US" sz="20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	       </a:t>
            </a:r>
            <a:r>
              <a:rPr lang="en-US" sz="20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032CE6"/>
                </a:solidFill>
                <a:latin typeface="Courier"/>
                <a:ea typeface="Courier"/>
                <a:cs typeface="Courier"/>
              </a:rPr>
              <a:t>--Yogi Berra</a:t>
            </a:r>
            <a:r>
              <a:rPr lang="en-US" sz="2000" dirty="0">
                <a:solidFill>
                  <a:srgbClr val="800D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80802F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2000" dirty="0">
                <a:solidFill>
                  <a:srgbClr val="801B8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endParaRPr lang="en-US" dirty="0"/>
          </a:p>
          <a:p>
            <a:r>
              <a:rPr lang="en-US" dirty="0"/>
              <a:t>When two or more string literals are adjacent, the compiler will join them into a single string.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135 - Lecture [10][0]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  <a:tailEnd type="triangl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2256</Words>
  <Application>Microsoft Office PowerPoint</Application>
  <PresentationFormat>On-screen Show (4:3)</PresentationFormat>
  <Paragraphs>475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Courier</vt:lpstr>
      <vt:lpstr>Courier-Bold</vt:lpstr>
      <vt:lpstr>Arial</vt:lpstr>
      <vt:lpstr>Calibri</vt:lpstr>
      <vt:lpstr>Century Gothic</vt:lpstr>
      <vt:lpstr>Courier New</vt:lpstr>
      <vt:lpstr>Office Theme</vt:lpstr>
      <vt:lpstr>Lecture [9][1] Strings</vt:lpstr>
      <vt:lpstr>Mid-term[1]</vt:lpstr>
      <vt:lpstr>quiz: pointers and functions</vt:lpstr>
      <vt:lpstr>Strings</vt:lpstr>
      <vt:lpstr>Introduction</vt:lpstr>
      <vt:lpstr>PowerPoint Presentation</vt:lpstr>
      <vt:lpstr>String Literals</vt:lpstr>
      <vt:lpstr>Continuing a String Literal</vt:lpstr>
      <vt:lpstr>Continuing a String Literal</vt:lpstr>
      <vt:lpstr>How String Literals Are Stored</vt:lpstr>
      <vt:lpstr>How String Literals Are Stored</vt:lpstr>
      <vt:lpstr>Operations on String Literals</vt:lpstr>
      <vt:lpstr>Operations on String Literals</vt:lpstr>
      <vt:lpstr>Operations on String Literals</vt:lpstr>
      <vt:lpstr>String Literals versus Character Constants</vt:lpstr>
      <vt:lpstr>String Variables</vt:lpstr>
      <vt:lpstr>String Variables</vt:lpstr>
      <vt:lpstr>String Variables</vt:lpstr>
      <vt:lpstr>Initializing a String Variable</vt:lpstr>
      <vt:lpstr>Initializing a String Variable</vt:lpstr>
      <vt:lpstr>Initializing a String Variable</vt:lpstr>
      <vt:lpstr>Initializing a String Variable</vt:lpstr>
      <vt:lpstr>Character Arrays versus Character Pointers</vt:lpstr>
      <vt:lpstr>Character Arrays versus Character Pointers</vt:lpstr>
      <vt:lpstr>Character Arrays versus Character Pointers</vt:lpstr>
      <vt:lpstr>Character Arrays versus  Character Pointers</vt:lpstr>
      <vt:lpstr>Reading and writing strings</vt:lpstr>
      <vt:lpstr>Reading and Writing Strings</vt:lpstr>
      <vt:lpstr>Writing Strings Using printf</vt:lpstr>
      <vt:lpstr>Writing Strings Using printf</vt:lpstr>
      <vt:lpstr>Writing Strings Using printf</vt:lpstr>
      <vt:lpstr>Writing Strings Using puts</vt:lpstr>
      <vt:lpstr>Reading Strings Using scanf</vt:lpstr>
      <vt:lpstr>Reading Strings Using gets</vt:lpstr>
      <vt:lpstr>Reading Strings Using scanf and gets</vt:lpstr>
      <vt:lpstr>Reading Strings Using scanf and gets</vt:lpstr>
      <vt:lpstr>Reading Strings Using scanf and gets</vt:lpstr>
      <vt:lpstr>Reading Strings Character by Character</vt:lpstr>
      <vt:lpstr>Reading Strings Character by Character</vt:lpstr>
      <vt:lpstr>Reading Strings Character by Character</vt:lpstr>
      <vt:lpstr>Accessing the Characters in a String</vt:lpstr>
      <vt:lpstr>Accessing the Characters in a String</vt:lpstr>
      <vt:lpstr>Accessing the Characters in a String</vt:lpstr>
      <vt:lpstr>String idioms</vt:lpstr>
      <vt:lpstr>Searching for the End of a String</vt:lpstr>
      <vt:lpstr>Searching for the End of a String</vt:lpstr>
      <vt:lpstr>Searching for the End of a String</vt:lpstr>
      <vt:lpstr>Searching for the End of a String</vt:lpstr>
      <vt:lpstr>Searching for the End of a String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Monica Nicolescu</dc:creator>
  <cp:lastModifiedBy>Siming Liu</cp:lastModifiedBy>
  <cp:revision>201</cp:revision>
  <cp:lastPrinted>2015-10-29T01:14:23Z</cp:lastPrinted>
  <dcterms:created xsi:type="dcterms:W3CDTF">2015-08-13T11:42:02Z</dcterms:created>
  <dcterms:modified xsi:type="dcterms:W3CDTF">2017-11-02T17:53:55Z</dcterms:modified>
</cp:coreProperties>
</file>