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7"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aad3bfd5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aad3bfd5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aad3bfd5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aad3bfd5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aad3bfd5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aad3bfd5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aad3bfd5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aad3bfd5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aad3bfd5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aad3bfd5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aad3bfd5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aad3bfd5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aad3bfd5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aad3bfd5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aad3bfd5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aad3bfd5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aad3bf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aad3bf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aad3bfd5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aad3bfd5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aad3bfd5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aad3bfd5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57d83fb22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57d83fb22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aad3bfd5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aad3bfd5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aad3bfd5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aad3bfd5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57d83fb2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57d83fb2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aad3bfd5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aad3bfd5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medium.com/desenvolvendo-com-paixao/o-que-%C3%A9-solid-o-guia-completo-para-voc%C3%AA-entender-os-5-princ%C3%ADpios-da-poo-2b937b3fc5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744575"/>
            <a:ext cx="8520600" cy="137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SOLID</a:t>
            </a:r>
            <a:endParaRPr/>
          </a:p>
          <a:p>
            <a:pPr indent="0" lvl="0" marL="0" rtl="0" algn="ctr">
              <a:spcBef>
                <a:spcPts val="0"/>
              </a:spcBef>
              <a:spcAft>
                <a:spcPts val="0"/>
              </a:spcAft>
              <a:buNone/>
            </a:pPr>
            <a:r>
              <a:rPr lang="en" sz="2555"/>
              <a:t>Michael Feathers</a:t>
            </a:r>
            <a:endParaRPr sz="2555"/>
          </a:p>
          <a:p>
            <a:pPr indent="0" lvl="0" marL="0" rtl="0" algn="ctr">
              <a:spcBef>
                <a:spcPts val="0"/>
              </a:spcBef>
              <a:spcAft>
                <a:spcPts val="0"/>
              </a:spcAft>
              <a:buNone/>
            </a:pPr>
            <a:r>
              <a:rPr lang="en" sz="1555"/>
              <a:t>https://michaelfeathers.silvrback.com/</a:t>
            </a:r>
            <a:endParaRPr sz="1555"/>
          </a:p>
        </p:txBody>
      </p:sp>
      <p:sp>
        <p:nvSpPr>
          <p:cNvPr id="57" name="Google Shape;57;p13"/>
          <p:cNvSpPr txBox="1"/>
          <p:nvPr>
            <p:ph idx="1" type="subTitle"/>
          </p:nvPr>
        </p:nvSpPr>
        <p:spPr>
          <a:xfrm>
            <a:off x="411175" y="3474450"/>
            <a:ext cx="8282400" cy="1260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523"/>
              <a:buFont typeface="Arial"/>
              <a:buNone/>
            </a:pPr>
            <a:r>
              <a:rPr lang="en" sz="1710"/>
              <a:t>Estes princípios são o conhecimento chave para a compreensão do surgimento</a:t>
            </a:r>
            <a:endParaRPr sz="1710"/>
          </a:p>
          <a:p>
            <a:pPr indent="0" lvl="0" marL="0" rtl="0" algn="ctr">
              <a:lnSpc>
                <a:spcPct val="115000"/>
              </a:lnSpc>
              <a:spcBef>
                <a:spcPts val="0"/>
              </a:spcBef>
              <a:spcAft>
                <a:spcPts val="0"/>
              </a:spcAft>
              <a:buClr>
                <a:schemeClr val="dk1"/>
              </a:buClr>
              <a:buSzPts val="523"/>
              <a:buFont typeface="Arial"/>
              <a:buNone/>
            </a:pPr>
            <a:r>
              <a:rPr lang="en" sz="1710"/>
              <a:t>dos padrões de projetos, conhecimento este que deve ser aplicado para que o</a:t>
            </a:r>
            <a:endParaRPr sz="1710"/>
          </a:p>
          <a:p>
            <a:pPr indent="0" lvl="0" marL="0" rtl="0" algn="ctr">
              <a:lnSpc>
                <a:spcPct val="115000"/>
              </a:lnSpc>
              <a:spcBef>
                <a:spcPts val="0"/>
              </a:spcBef>
              <a:spcAft>
                <a:spcPts val="0"/>
              </a:spcAft>
              <a:buClr>
                <a:schemeClr val="dk1"/>
              </a:buClr>
              <a:buSzPts val="523"/>
              <a:buFont typeface="Arial"/>
              <a:buNone/>
            </a:pPr>
            <a:r>
              <a:rPr lang="en" sz="1710"/>
              <a:t>programador tenha um código muito bem programado e com grandes chances</a:t>
            </a:r>
            <a:endParaRPr sz="1710"/>
          </a:p>
          <a:p>
            <a:pPr indent="0" lvl="0" marL="0" rtl="0" algn="ctr">
              <a:lnSpc>
                <a:spcPct val="115000"/>
              </a:lnSpc>
              <a:spcBef>
                <a:spcPts val="0"/>
              </a:spcBef>
              <a:spcAft>
                <a:spcPts val="0"/>
              </a:spcAft>
              <a:buClr>
                <a:schemeClr val="dk1"/>
              </a:buClr>
              <a:buSzPts val="523"/>
              <a:buFont typeface="Arial"/>
              <a:buNone/>
            </a:pPr>
            <a:r>
              <a:rPr lang="en" sz="1710"/>
              <a:t>de dar manutenção, escalar e ser flexível.</a:t>
            </a:r>
            <a:endParaRPr sz="1710"/>
          </a:p>
          <a:p>
            <a:pPr indent="0" lvl="0" marL="0" rtl="0" algn="ctr">
              <a:lnSpc>
                <a:spcPct val="115000"/>
              </a:lnSpc>
              <a:spcBef>
                <a:spcPts val="0"/>
              </a:spcBef>
              <a:spcAft>
                <a:spcPts val="0"/>
              </a:spcAft>
              <a:buClr>
                <a:schemeClr val="dk1"/>
              </a:buClr>
              <a:buSzPts val="523"/>
              <a:buFont typeface="Arial"/>
              <a:buNone/>
            </a:pPr>
            <a:r>
              <a:rPr lang="en" sz="910" u="sng">
                <a:solidFill>
                  <a:schemeClr val="hlink"/>
                </a:solidFill>
                <a:hlinkClick r:id="rId3"/>
              </a:rPr>
              <a:t>Link referencia</a:t>
            </a:r>
            <a:r>
              <a:rPr lang="en" sz="910"/>
              <a:t> </a:t>
            </a:r>
            <a:endParaRPr sz="910"/>
          </a:p>
          <a:p>
            <a:pPr indent="0" lvl="0" marL="0" rtl="0" algn="ctr">
              <a:lnSpc>
                <a:spcPct val="80000"/>
              </a:lnSpc>
              <a:spcBef>
                <a:spcPts val="0"/>
              </a:spcBef>
              <a:spcAft>
                <a:spcPts val="0"/>
              </a:spcAft>
              <a:buSzPts val="523"/>
              <a:buNone/>
            </a:pPr>
            <a:r>
              <a:t/>
            </a:r>
            <a:endParaRPr sz="201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Liskov substitution</a:t>
            </a:r>
            <a:endParaRPr/>
          </a:p>
        </p:txBody>
      </p:sp>
      <p:sp>
        <p:nvSpPr>
          <p:cNvPr id="115" name="Google Shape;115;p22"/>
          <p:cNvSpPr txBox="1"/>
          <p:nvPr>
            <p:ph idx="1" type="body"/>
          </p:nvPr>
        </p:nvSpPr>
        <p:spPr>
          <a:xfrm>
            <a:off x="311700" y="1468825"/>
            <a:ext cx="3739200" cy="36747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getNome</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echo</a:t>
            </a:r>
            <a:r>
              <a:rPr lang="en" sz="1200">
                <a:solidFill>
                  <a:srgbClr val="333333"/>
                </a:solidFill>
                <a:latin typeface="Courier New"/>
                <a:ea typeface="Courier New"/>
                <a:cs typeface="Courier New"/>
                <a:sym typeface="Courier New"/>
              </a:rPr>
              <a:t> </a:t>
            </a:r>
            <a:r>
              <a:rPr lang="en" sz="1200">
                <a:solidFill>
                  <a:srgbClr val="032F62"/>
                </a:solidFill>
                <a:latin typeface="Courier New"/>
                <a:ea typeface="Courier New"/>
                <a:cs typeface="Courier New"/>
                <a:sym typeface="Courier New"/>
              </a:rPr>
              <a:t>'Meu nome é A'</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B</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extends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getNome</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echo</a:t>
            </a:r>
            <a:r>
              <a:rPr lang="en" sz="1200">
                <a:solidFill>
                  <a:srgbClr val="333333"/>
                </a:solidFill>
                <a:latin typeface="Courier New"/>
                <a:ea typeface="Courier New"/>
                <a:cs typeface="Courier New"/>
                <a:sym typeface="Courier New"/>
              </a:rPr>
              <a:t> </a:t>
            </a:r>
            <a:r>
              <a:rPr lang="en" sz="1200">
                <a:solidFill>
                  <a:srgbClr val="032F62"/>
                </a:solidFill>
                <a:latin typeface="Courier New"/>
                <a:ea typeface="Courier New"/>
                <a:cs typeface="Courier New"/>
                <a:sym typeface="Courier New"/>
              </a:rPr>
              <a:t>'Meu nome é B'</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t/>
            </a:r>
            <a:endParaRPr sz="1200"/>
          </a:p>
        </p:txBody>
      </p:sp>
      <p:sp>
        <p:nvSpPr>
          <p:cNvPr id="116" name="Google Shape;116;p22"/>
          <p:cNvSpPr txBox="1"/>
          <p:nvPr>
            <p:ph idx="1" type="body"/>
          </p:nvPr>
        </p:nvSpPr>
        <p:spPr>
          <a:xfrm>
            <a:off x="4237600" y="1468825"/>
            <a:ext cx="4022100" cy="3674700"/>
          </a:xfrm>
          <a:prstGeom prst="rect">
            <a:avLst/>
          </a:prstGeom>
        </p:spPr>
        <p:txBody>
          <a:bodyPr anchorCtr="0" anchor="t" bIns="91425" lIns="91425" spcFirstLastPara="1" rIns="91425" wrap="square" tIns="91425">
            <a:normAutofit/>
          </a:bodyPr>
          <a:lstStyle/>
          <a:p>
            <a:pPr indent="0" lvl="0" marL="0" rtl="0" algn="l">
              <a:lnSpc>
                <a:spcPct val="166666"/>
              </a:lnSpc>
              <a:spcBef>
                <a:spcPts val="0"/>
              </a:spcBef>
              <a:spcAft>
                <a:spcPts val="0"/>
              </a:spcAft>
              <a:buNone/>
            </a:pP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objeto1 = </a:t>
            </a:r>
            <a:r>
              <a:rPr lang="en" sz="1200">
                <a:solidFill>
                  <a:srgbClr val="D73A49"/>
                </a:solidFill>
                <a:latin typeface="Courier New"/>
                <a:ea typeface="Courier New"/>
                <a:cs typeface="Courier New"/>
                <a:sym typeface="Courier New"/>
              </a:rPr>
              <a:t>new</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objeto2 = </a:t>
            </a:r>
            <a:r>
              <a:rPr lang="en" sz="1200">
                <a:solidFill>
                  <a:srgbClr val="D73A49"/>
                </a:solidFill>
                <a:latin typeface="Courier New"/>
                <a:ea typeface="Courier New"/>
                <a:cs typeface="Courier New"/>
                <a:sym typeface="Courier New"/>
              </a:rPr>
              <a:t>new</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B</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imprimeNome</a:t>
            </a:r>
            <a:r>
              <a:rPr lang="en" sz="1200">
                <a:solidFill>
                  <a:srgbClr val="333333"/>
                </a:solidFill>
                <a:latin typeface="Courier New"/>
                <a:ea typeface="Courier New"/>
                <a:cs typeface="Courier New"/>
                <a:sym typeface="Courier New"/>
              </a:rPr>
              <a:t>(</a:t>
            </a:r>
            <a:r>
              <a:rPr lang="en" sz="1200">
                <a:solidFill>
                  <a:srgbClr val="24292E"/>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 {</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objeto-&gt;</a:t>
            </a:r>
            <a:r>
              <a:rPr lang="en" sz="1200">
                <a:solidFill>
                  <a:srgbClr val="6F42C1"/>
                </a:solidFill>
                <a:latin typeface="Courier New"/>
                <a:ea typeface="Courier New"/>
                <a:cs typeface="Courier New"/>
                <a:sym typeface="Courier New"/>
              </a:rPr>
              <a:t>getNome</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6F42C1"/>
                </a:solidFill>
                <a:latin typeface="Courier New"/>
                <a:ea typeface="Courier New"/>
                <a:cs typeface="Courier New"/>
                <a:sym typeface="Courier New"/>
              </a:rPr>
              <a:t>imprimeNome</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objeto1); </a:t>
            </a:r>
            <a:r>
              <a:rPr lang="en" sz="1200">
                <a:solidFill>
                  <a:srgbClr val="6A737D"/>
                </a:solidFill>
                <a:latin typeface="Courier New"/>
                <a:ea typeface="Courier New"/>
                <a:cs typeface="Courier New"/>
                <a:sym typeface="Courier New"/>
              </a:rPr>
              <a:t>// Meu nome é A</a:t>
            </a:r>
            <a:endParaRPr sz="1200">
              <a:solidFill>
                <a:srgbClr val="6A737D"/>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6F42C1"/>
                </a:solidFill>
                <a:latin typeface="Courier New"/>
                <a:ea typeface="Courier New"/>
                <a:cs typeface="Courier New"/>
                <a:sym typeface="Courier New"/>
              </a:rPr>
              <a:t>imprimeNome</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objeto2); </a:t>
            </a:r>
            <a:r>
              <a:rPr lang="en" sz="1200">
                <a:solidFill>
                  <a:srgbClr val="6A737D"/>
                </a:solidFill>
                <a:latin typeface="Courier New"/>
                <a:ea typeface="Courier New"/>
                <a:cs typeface="Courier New"/>
                <a:sym typeface="Courier New"/>
              </a:rPr>
              <a:t>// Meu nome é B</a:t>
            </a:r>
            <a:endParaRPr sz="1200"/>
          </a:p>
        </p:txBody>
      </p:sp>
      <p:pic>
        <p:nvPicPr>
          <p:cNvPr id="117" name="Google Shape;117;p22"/>
          <p:cNvPicPr preferRelativeResize="0"/>
          <p:nvPr/>
        </p:nvPicPr>
        <p:blipFill>
          <a:blip r:embed="rId3">
            <a:alphaModFix/>
          </a:blip>
          <a:stretch>
            <a:fillRect/>
          </a:stretch>
        </p:blipFill>
        <p:spPr>
          <a:xfrm>
            <a:off x="4050897" y="4566563"/>
            <a:ext cx="334400" cy="3348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11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Interface segregation </a:t>
            </a:r>
            <a:endParaRPr/>
          </a:p>
          <a:p>
            <a:pPr indent="0" lvl="0" marL="0" rtl="0" algn="l">
              <a:spcBef>
                <a:spcPts val="0"/>
              </a:spcBef>
              <a:spcAft>
                <a:spcPts val="0"/>
              </a:spcAft>
              <a:buNone/>
            </a:pPr>
            <a:r>
              <a:rPr lang="en" sz="2000">
                <a:solidFill>
                  <a:srgbClr val="292929"/>
                </a:solidFill>
              </a:rPr>
              <a:t>Segregação da Interface</a:t>
            </a:r>
            <a:endParaRPr/>
          </a:p>
        </p:txBody>
      </p:sp>
      <p:sp>
        <p:nvSpPr>
          <p:cNvPr id="123" name="Google Shape;123;p23"/>
          <p:cNvSpPr txBox="1"/>
          <p:nvPr>
            <p:ph idx="1" type="body"/>
          </p:nvPr>
        </p:nvSpPr>
        <p:spPr>
          <a:xfrm>
            <a:off x="311700" y="1762375"/>
            <a:ext cx="8520600" cy="2806500"/>
          </a:xfrm>
          <a:prstGeom prst="rect">
            <a:avLst/>
          </a:prstGeom>
        </p:spPr>
        <p:txBody>
          <a:bodyPr anchorCtr="0" anchor="t" bIns="91425" lIns="91425" spcFirstLastPara="1" rIns="91425" wrap="square" tIns="91425">
            <a:normAutofit/>
          </a:bodyPr>
          <a:lstStyle/>
          <a:p>
            <a:pPr indent="0" lvl="0" marL="0" rtl="0" algn="l">
              <a:lnSpc>
                <a:spcPct val="100000"/>
              </a:lnSpc>
              <a:spcBef>
                <a:spcPts val="1300"/>
              </a:spcBef>
              <a:spcAft>
                <a:spcPts val="0"/>
              </a:spcAft>
              <a:buNone/>
            </a:pPr>
            <a:r>
              <a:rPr lang="en" sz="2000">
                <a:solidFill>
                  <a:srgbClr val="292929"/>
                </a:solidFill>
                <a:highlight>
                  <a:srgbClr val="FFFFFF"/>
                </a:highlight>
                <a:latin typeface="Georgia"/>
                <a:ea typeface="Georgia"/>
                <a:cs typeface="Georgia"/>
                <a:sym typeface="Georgia"/>
              </a:rPr>
              <a:t>Uma classe não deve ser forçada a implementar interfaces e métodos que não irão utilizar.</a:t>
            </a:r>
            <a:endParaRPr sz="2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00000"/>
              </a:lnSpc>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segregation</a:t>
            </a:r>
            <a:endParaRPr/>
          </a:p>
        </p:txBody>
      </p:sp>
      <p:sp>
        <p:nvSpPr>
          <p:cNvPr id="129" name="Google Shape;129;p24"/>
          <p:cNvSpPr txBox="1"/>
          <p:nvPr>
            <p:ph idx="1" type="body"/>
          </p:nvPr>
        </p:nvSpPr>
        <p:spPr>
          <a:xfrm>
            <a:off x="50" y="1164025"/>
            <a:ext cx="4368600" cy="36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n" sz="1000">
                <a:solidFill>
                  <a:srgbClr val="D73A49"/>
                </a:solidFill>
                <a:latin typeface="Courier New"/>
                <a:ea typeface="Courier New"/>
                <a:cs typeface="Courier New"/>
                <a:sym typeface="Courier New"/>
              </a:rPr>
              <a:t>interface</a:t>
            </a:r>
            <a:r>
              <a:rPr lang="en" sz="1000">
                <a:solidFill>
                  <a:srgbClr val="333333"/>
                </a:solidFill>
                <a:latin typeface="Courier New"/>
                <a:ea typeface="Courier New"/>
                <a:cs typeface="Courier New"/>
                <a:sym typeface="Courier New"/>
              </a:rPr>
              <a:t> </a:t>
            </a:r>
            <a:r>
              <a:rPr lang="en" sz="1000">
                <a:solidFill>
                  <a:srgbClr val="E36209"/>
                </a:solidFill>
                <a:latin typeface="Courier New"/>
                <a:ea typeface="Courier New"/>
                <a:cs typeface="Courier New"/>
                <a:sym typeface="Courier New"/>
              </a:rPr>
              <a:t>Aves</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setLocalizacao</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longitude, </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latitude);</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setAltitude</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altitude);</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renderizar</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D73A49"/>
                </a:solidFill>
                <a:latin typeface="Courier New"/>
                <a:ea typeface="Courier New"/>
                <a:cs typeface="Courier New"/>
                <a:sym typeface="Courier New"/>
              </a:rPr>
              <a:t>class</a:t>
            </a:r>
            <a:r>
              <a:rPr lang="en" sz="1000">
                <a:solidFill>
                  <a:srgbClr val="333333"/>
                </a:solidFill>
                <a:latin typeface="Courier New"/>
                <a:ea typeface="Courier New"/>
                <a:cs typeface="Courier New"/>
                <a:sym typeface="Courier New"/>
              </a:rPr>
              <a:t> </a:t>
            </a:r>
            <a:r>
              <a:rPr lang="en" sz="1000">
                <a:solidFill>
                  <a:srgbClr val="E36209"/>
                </a:solidFill>
                <a:latin typeface="Courier New"/>
                <a:ea typeface="Courier New"/>
                <a:cs typeface="Courier New"/>
                <a:sym typeface="Courier New"/>
              </a:rPr>
              <a:t>Papagaio</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implements</a:t>
            </a:r>
            <a:r>
              <a:rPr lang="en" sz="1000">
                <a:solidFill>
                  <a:srgbClr val="333333"/>
                </a:solidFill>
                <a:latin typeface="Courier New"/>
                <a:ea typeface="Courier New"/>
                <a:cs typeface="Courier New"/>
                <a:sym typeface="Courier New"/>
              </a:rPr>
              <a:t> </a:t>
            </a:r>
            <a:r>
              <a:rPr lang="en" sz="1000">
                <a:solidFill>
                  <a:srgbClr val="E36209"/>
                </a:solidFill>
                <a:latin typeface="Courier New"/>
                <a:ea typeface="Courier New"/>
                <a:cs typeface="Courier New"/>
                <a:sym typeface="Courier New"/>
              </a:rPr>
              <a:t>Aves</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setLocalizacao</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longitude, </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latitude){</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//Faz alguma coisa</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  </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setAltitude</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altitude){</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//Faz alguma coisa  </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renderizar</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//Faz alguma coisa</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a:t>
            </a:r>
            <a:endParaRPr sz="1000"/>
          </a:p>
        </p:txBody>
      </p:sp>
      <p:sp>
        <p:nvSpPr>
          <p:cNvPr id="130" name="Google Shape;130;p24"/>
          <p:cNvSpPr txBox="1"/>
          <p:nvPr>
            <p:ph idx="1" type="body"/>
          </p:nvPr>
        </p:nvSpPr>
        <p:spPr>
          <a:xfrm>
            <a:off x="4272516" y="1164025"/>
            <a:ext cx="4871400" cy="36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D73A49"/>
                </a:solidFill>
                <a:latin typeface="Courier New"/>
                <a:ea typeface="Courier New"/>
                <a:cs typeface="Courier New"/>
                <a:sym typeface="Courier New"/>
              </a:rPr>
              <a:t>class</a:t>
            </a:r>
            <a:r>
              <a:rPr lang="en" sz="1000">
                <a:solidFill>
                  <a:srgbClr val="333333"/>
                </a:solidFill>
                <a:latin typeface="Courier New"/>
                <a:ea typeface="Courier New"/>
                <a:cs typeface="Courier New"/>
                <a:sym typeface="Courier New"/>
              </a:rPr>
              <a:t> </a:t>
            </a:r>
            <a:r>
              <a:rPr lang="en" sz="1000">
                <a:solidFill>
                  <a:srgbClr val="E36209"/>
                </a:solidFill>
                <a:latin typeface="Courier New"/>
                <a:ea typeface="Courier New"/>
                <a:cs typeface="Courier New"/>
                <a:sym typeface="Courier New"/>
              </a:rPr>
              <a:t>Pinguim</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implements</a:t>
            </a:r>
            <a:r>
              <a:rPr lang="en" sz="1000">
                <a:solidFill>
                  <a:srgbClr val="333333"/>
                </a:solidFill>
                <a:latin typeface="Courier New"/>
                <a:ea typeface="Courier New"/>
                <a:cs typeface="Courier New"/>
                <a:sym typeface="Courier New"/>
              </a:rPr>
              <a:t> </a:t>
            </a:r>
            <a:r>
              <a:rPr lang="en" sz="1000">
                <a:solidFill>
                  <a:srgbClr val="E36209"/>
                </a:solidFill>
                <a:latin typeface="Courier New"/>
                <a:ea typeface="Courier New"/>
                <a:cs typeface="Courier New"/>
                <a:sym typeface="Courier New"/>
              </a:rPr>
              <a:t>Aves</a:t>
            </a:r>
            <a:endParaRPr sz="1000">
              <a:solidFill>
                <a:srgbClr val="E36209"/>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setLocalizacao</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longitude, </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latitude){</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//Faz alguma coisa</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setAltitude</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altitude){</a:t>
            </a:r>
            <a:endParaRPr sz="10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//Pinguins não voam :(</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renderizar</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//Faz alguma coisa</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a:t>
            </a:r>
            <a:endParaRPr sz="1000">
              <a:solidFill>
                <a:srgbClr val="D73A49"/>
              </a:solidFill>
              <a:latin typeface="Courier New"/>
              <a:ea typeface="Courier New"/>
              <a:cs typeface="Courier New"/>
              <a:sym typeface="Courier New"/>
            </a:endParaRPr>
          </a:p>
        </p:txBody>
      </p:sp>
      <p:pic>
        <p:nvPicPr>
          <p:cNvPr id="131" name="Google Shape;131;p24"/>
          <p:cNvPicPr preferRelativeResize="0"/>
          <p:nvPr/>
        </p:nvPicPr>
        <p:blipFill>
          <a:blip r:embed="rId3">
            <a:alphaModFix/>
          </a:blip>
          <a:stretch>
            <a:fillRect/>
          </a:stretch>
        </p:blipFill>
        <p:spPr>
          <a:xfrm>
            <a:off x="4368500" y="4762525"/>
            <a:ext cx="334400" cy="33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segregation</a:t>
            </a:r>
            <a:endParaRPr/>
          </a:p>
        </p:txBody>
      </p:sp>
      <p:sp>
        <p:nvSpPr>
          <p:cNvPr id="137" name="Google Shape;137;p25"/>
          <p:cNvSpPr txBox="1"/>
          <p:nvPr>
            <p:ph idx="1" type="body"/>
          </p:nvPr>
        </p:nvSpPr>
        <p:spPr>
          <a:xfrm>
            <a:off x="0" y="1227125"/>
            <a:ext cx="4464600" cy="305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 sz="1200">
                <a:solidFill>
                  <a:srgbClr val="D73A49"/>
                </a:solidFill>
                <a:latin typeface="Courier New"/>
                <a:ea typeface="Courier New"/>
                <a:cs typeface="Courier New"/>
                <a:sym typeface="Courier New"/>
              </a:rPr>
              <a:t>interface</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Aves</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setLocalizacao</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longitude,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latitude);</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renderizar</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D73A49"/>
                </a:solidFill>
                <a:latin typeface="Courier New"/>
                <a:ea typeface="Courier New"/>
                <a:cs typeface="Courier New"/>
                <a:sym typeface="Courier New"/>
              </a:rPr>
              <a:t>interface</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AvesQueVoam</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extends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Aves</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setAltitude</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altitude);</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Pinguim</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implements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Aves</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setLocalizacao</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longitude,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latitude){}</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renderizar</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1200"/>
              </a:spcAft>
              <a:buSzPts val="1018"/>
              <a:buNone/>
            </a:pPr>
            <a:r>
              <a:t/>
            </a:r>
            <a:endParaRPr sz="1200"/>
          </a:p>
        </p:txBody>
      </p:sp>
      <p:sp>
        <p:nvSpPr>
          <p:cNvPr id="138" name="Google Shape;138;p25"/>
          <p:cNvSpPr txBox="1"/>
          <p:nvPr>
            <p:ph idx="1" type="body"/>
          </p:nvPr>
        </p:nvSpPr>
        <p:spPr>
          <a:xfrm>
            <a:off x="4572000" y="1227125"/>
            <a:ext cx="4572000" cy="305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Papagaio</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implements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AvesQueVoam</a:t>
            </a:r>
            <a:endParaRPr sz="1200">
              <a:solidFill>
                <a:srgbClr val="E36209"/>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setLocalizacao</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longitude,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latitude){</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6A737D"/>
                </a:solidFill>
                <a:latin typeface="Courier New"/>
                <a:ea typeface="Courier New"/>
                <a:cs typeface="Courier New"/>
                <a:sym typeface="Courier New"/>
              </a:rPr>
              <a:t>//Faz alguma coisa</a:t>
            </a:r>
            <a:endParaRPr sz="12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setAltitude</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altitude){</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6A737D"/>
                </a:solidFill>
                <a:latin typeface="Courier New"/>
                <a:ea typeface="Courier New"/>
                <a:cs typeface="Courier New"/>
                <a:sym typeface="Courier New"/>
              </a:rPr>
              <a:t>//Faz alguma coisa  </a:t>
            </a:r>
            <a:endParaRPr sz="12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renderizar</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6A737D"/>
                </a:solidFill>
                <a:latin typeface="Courier New"/>
                <a:ea typeface="Courier New"/>
                <a:cs typeface="Courier New"/>
                <a:sym typeface="Courier New"/>
              </a:rPr>
              <a:t>//Faz alguma coisa</a:t>
            </a:r>
            <a:endParaRPr sz="12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p>
        </p:txBody>
      </p:sp>
      <p:pic>
        <p:nvPicPr>
          <p:cNvPr id="139" name="Google Shape;139;p25"/>
          <p:cNvPicPr preferRelativeResize="0"/>
          <p:nvPr/>
        </p:nvPicPr>
        <p:blipFill>
          <a:blip r:embed="rId3">
            <a:alphaModFix/>
          </a:blip>
          <a:stretch>
            <a:fillRect/>
          </a:stretch>
        </p:blipFill>
        <p:spPr>
          <a:xfrm>
            <a:off x="4050897" y="4566563"/>
            <a:ext cx="334400" cy="3348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104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Inversion Principle </a:t>
            </a:r>
            <a:endParaRPr/>
          </a:p>
          <a:p>
            <a:pPr indent="0" lvl="0" marL="0" rtl="0" algn="l">
              <a:spcBef>
                <a:spcPts val="0"/>
              </a:spcBef>
              <a:spcAft>
                <a:spcPts val="0"/>
              </a:spcAft>
              <a:buNone/>
            </a:pPr>
            <a:r>
              <a:rPr lang="en" sz="2200">
                <a:solidFill>
                  <a:srgbClr val="292929"/>
                </a:solidFill>
              </a:rPr>
              <a:t>Princípio de Inversão de Dependência</a:t>
            </a:r>
            <a:endParaRPr b="1" sz="2200">
              <a:solidFill>
                <a:srgbClr val="292929"/>
              </a:solidFill>
              <a:highlight>
                <a:srgbClr val="F8F9FA"/>
              </a:highlight>
              <a:latin typeface="Arial"/>
              <a:ea typeface="Arial"/>
              <a:cs typeface="Arial"/>
              <a:sym typeface="Arial"/>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5" name="Google Shape;145;p26"/>
          <p:cNvSpPr txBox="1"/>
          <p:nvPr>
            <p:ph idx="1" type="body"/>
          </p:nvPr>
        </p:nvSpPr>
        <p:spPr>
          <a:xfrm>
            <a:off x="416125" y="1488125"/>
            <a:ext cx="8520600" cy="262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Princípio da Inversão de Dependência — Dependa de abstrações e não de implementações.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Inversion Principle</a:t>
            </a:r>
            <a:endParaRPr/>
          </a:p>
        </p:txBody>
      </p:sp>
      <p:sp>
        <p:nvSpPr>
          <p:cNvPr id="151" name="Google Shape;151;p27"/>
          <p:cNvSpPr txBox="1"/>
          <p:nvPr>
            <p:ph idx="1" type="body"/>
          </p:nvPr>
        </p:nvSpPr>
        <p:spPr>
          <a:xfrm>
            <a:off x="390025" y="1168575"/>
            <a:ext cx="7751700" cy="358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Courier New"/>
                <a:ea typeface="Courier New"/>
                <a:cs typeface="Courier New"/>
                <a:sym typeface="Courier New"/>
              </a:rPr>
              <a:t>&lt;?php</a:t>
            </a:r>
            <a:endParaRPr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D73A49"/>
                </a:solidFill>
                <a:latin typeface="Courier New"/>
                <a:ea typeface="Courier New"/>
                <a:cs typeface="Courier New"/>
                <a:sym typeface="Courier New"/>
              </a:rPr>
              <a:t>use</a:t>
            </a:r>
            <a:r>
              <a:rPr lang="en" sz="1400">
                <a:solidFill>
                  <a:srgbClr val="333333"/>
                </a:solidFill>
                <a:latin typeface="Courier New"/>
                <a:ea typeface="Courier New"/>
                <a:cs typeface="Courier New"/>
                <a:sym typeface="Courier New"/>
              </a:rPr>
              <a:t> </a:t>
            </a:r>
            <a:r>
              <a:rPr lang="en" sz="1400">
                <a:solidFill>
                  <a:srgbClr val="E36209"/>
                </a:solidFill>
                <a:latin typeface="Courier New"/>
                <a:ea typeface="Courier New"/>
                <a:cs typeface="Courier New"/>
                <a:sym typeface="Courier New"/>
              </a:rPr>
              <a:t>MySQLConnection</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D73A49"/>
                </a:solidFill>
                <a:latin typeface="Courier New"/>
                <a:ea typeface="Courier New"/>
                <a:cs typeface="Courier New"/>
                <a:sym typeface="Courier New"/>
              </a:rPr>
              <a:t>class</a:t>
            </a:r>
            <a:r>
              <a:rPr lang="en" sz="1400">
                <a:solidFill>
                  <a:srgbClr val="333333"/>
                </a:solidFill>
                <a:latin typeface="Courier New"/>
                <a:ea typeface="Courier New"/>
                <a:cs typeface="Courier New"/>
                <a:sym typeface="Courier New"/>
              </a:rPr>
              <a:t> </a:t>
            </a:r>
            <a:r>
              <a:rPr lang="en" sz="1400">
                <a:solidFill>
                  <a:srgbClr val="E36209"/>
                </a:solidFill>
                <a:latin typeface="Courier New"/>
                <a:ea typeface="Courier New"/>
                <a:cs typeface="Courier New"/>
                <a:sym typeface="Courier New"/>
              </a:rPr>
              <a:t>PasswordReminder</a:t>
            </a:r>
            <a:endParaRPr sz="1400">
              <a:solidFill>
                <a:srgbClr val="E36209"/>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D73A49"/>
                </a:solidFill>
                <a:latin typeface="Courier New"/>
                <a:ea typeface="Courier New"/>
                <a:cs typeface="Courier New"/>
                <a:sym typeface="Courier New"/>
              </a:rPr>
              <a:t>private</a:t>
            </a:r>
            <a:r>
              <a:rPr lang="en" sz="1400">
                <a:solidFill>
                  <a:srgbClr val="333333"/>
                </a:solidFill>
                <a:latin typeface="Courier New"/>
                <a:ea typeface="Courier New"/>
                <a:cs typeface="Courier New"/>
                <a:sym typeface="Courier New"/>
              </a:rPr>
              <a:t> </a:t>
            </a:r>
            <a:r>
              <a:rPr lang="en" sz="1400">
                <a:solidFill>
                  <a:srgbClr val="005CC5"/>
                </a:solidFill>
                <a:latin typeface="Courier New"/>
                <a:ea typeface="Courier New"/>
                <a:cs typeface="Courier New"/>
                <a:sym typeface="Courier New"/>
              </a:rPr>
              <a:t>$dbConnection</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D73A49"/>
                </a:solidFill>
                <a:latin typeface="Courier New"/>
                <a:ea typeface="Courier New"/>
                <a:cs typeface="Courier New"/>
                <a:sym typeface="Courier New"/>
              </a:rPr>
              <a:t>public</a:t>
            </a:r>
            <a:r>
              <a:rPr lang="en" sz="1400">
                <a:solidFill>
                  <a:srgbClr val="333333"/>
                </a:solidFill>
                <a:latin typeface="Courier New"/>
                <a:ea typeface="Courier New"/>
                <a:cs typeface="Courier New"/>
                <a:sym typeface="Courier New"/>
              </a:rPr>
              <a:t> </a:t>
            </a:r>
            <a:r>
              <a:rPr lang="en" sz="1400">
                <a:solidFill>
                  <a:srgbClr val="D73A49"/>
                </a:solidFill>
                <a:latin typeface="Courier New"/>
                <a:ea typeface="Courier New"/>
                <a:cs typeface="Courier New"/>
                <a:sym typeface="Courier New"/>
              </a:rPr>
              <a:t>function</a:t>
            </a:r>
            <a:r>
              <a:rPr lang="en" sz="1400">
                <a:solidFill>
                  <a:srgbClr val="333333"/>
                </a:solidFill>
                <a:latin typeface="Courier New"/>
                <a:ea typeface="Courier New"/>
                <a:cs typeface="Courier New"/>
                <a:sym typeface="Courier New"/>
              </a:rPr>
              <a:t> </a:t>
            </a:r>
            <a:r>
              <a:rPr lang="en" sz="1400">
                <a:solidFill>
                  <a:srgbClr val="6F42C1"/>
                </a:solidFill>
                <a:latin typeface="Courier New"/>
                <a:ea typeface="Courier New"/>
                <a:cs typeface="Courier New"/>
                <a:sym typeface="Courier New"/>
              </a:rPr>
              <a:t>__construct</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      </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005CC5"/>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this</a:t>
            </a:r>
            <a:r>
              <a:rPr lang="en" sz="1400">
                <a:solidFill>
                  <a:srgbClr val="333333"/>
                </a:solidFill>
                <a:latin typeface="Courier New"/>
                <a:ea typeface="Courier New"/>
                <a:cs typeface="Courier New"/>
                <a:sym typeface="Courier New"/>
              </a:rPr>
              <a:t>-&gt;</a:t>
            </a:r>
            <a:r>
              <a:rPr lang="en" sz="1400">
                <a:solidFill>
                  <a:srgbClr val="005CC5"/>
                </a:solidFill>
                <a:latin typeface="Courier New"/>
                <a:ea typeface="Courier New"/>
                <a:cs typeface="Courier New"/>
                <a:sym typeface="Courier New"/>
              </a:rPr>
              <a:t>dbConnection</a:t>
            </a:r>
            <a:r>
              <a:rPr lang="en" sz="1400">
                <a:solidFill>
                  <a:srgbClr val="333333"/>
                </a:solidFill>
                <a:latin typeface="Courier New"/>
                <a:ea typeface="Courier New"/>
                <a:cs typeface="Courier New"/>
                <a:sym typeface="Courier New"/>
              </a:rPr>
              <a:t> = </a:t>
            </a:r>
            <a:r>
              <a:rPr lang="en" sz="1400">
                <a:solidFill>
                  <a:srgbClr val="D73A49"/>
                </a:solidFill>
                <a:latin typeface="Courier New"/>
                <a:ea typeface="Courier New"/>
                <a:cs typeface="Courier New"/>
                <a:sym typeface="Courier New"/>
              </a:rPr>
              <a:t>new</a:t>
            </a:r>
            <a:r>
              <a:rPr lang="en" sz="1400">
                <a:solidFill>
                  <a:srgbClr val="333333"/>
                </a:solidFill>
                <a:latin typeface="Courier New"/>
                <a:ea typeface="Courier New"/>
                <a:cs typeface="Courier New"/>
                <a:sym typeface="Courier New"/>
              </a:rPr>
              <a:t> </a:t>
            </a:r>
            <a:r>
              <a:rPr lang="en" sz="1400">
                <a:solidFill>
                  <a:srgbClr val="E36209"/>
                </a:solidFill>
                <a:latin typeface="Courier New"/>
                <a:ea typeface="Courier New"/>
                <a:cs typeface="Courier New"/>
                <a:sym typeface="Courier New"/>
              </a:rPr>
              <a:t>MySQLConnection</a:t>
            </a:r>
            <a:r>
              <a:rPr lang="en" sz="1400">
                <a:solidFill>
                  <a:srgbClr val="333333"/>
                </a:solidFill>
                <a:latin typeface="Courier New"/>
                <a:ea typeface="Courier New"/>
                <a:cs typeface="Courier New"/>
                <a:sym typeface="Courier New"/>
              </a:rPr>
              <a:t>();          </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6A737D"/>
                </a:solidFill>
                <a:latin typeface="Courier New"/>
                <a:ea typeface="Courier New"/>
                <a:cs typeface="Courier New"/>
                <a:sym typeface="Courier New"/>
              </a:rPr>
              <a:t>// Faz alguma coisa</a:t>
            </a:r>
            <a:endParaRPr sz="14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Inversion Principle</a:t>
            </a:r>
            <a:endParaRPr/>
          </a:p>
        </p:txBody>
      </p:sp>
      <p:sp>
        <p:nvSpPr>
          <p:cNvPr id="157" name="Google Shape;157;p28"/>
          <p:cNvSpPr txBox="1"/>
          <p:nvPr>
            <p:ph idx="1" type="body"/>
          </p:nvPr>
        </p:nvSpPr>
        <p:spPr>
          <a:xfrm>
            <a:off x="311700" y="1468825"/>
            <a:ext cx="7373100" cy="3564600"/>
          </a:xfrm>
          <a:prstGeom prst="rect">
            <a:avLst/>
          </a:prstGeom>
        </p:spPr>
        <p:txBody>
          <a:bodyPr anchorCtr="0" anchor="t" bIns="91425" lIns="91425" spcFirstLastPara="1" rIns="91425" wrap="square" tIns="91425">
            <a:normAutofit fontScale="92500" lnSpcReduction="20000"/>
          </a:bodyPr>
          <a:lstStyle/>
          <a:p>
            <a:pPr indent="0" lvl="0" marL="0" rtl="0" algn="l">
              <a:lnSpc>
                <a:spcPct val="166666"/>
              </a:lnSpc>
              <a:spcBef>
                <a:spcPts val="0"/>
              </a:spcBef>
              <a:spcAft>
                <a:spcPts val="0"/>
              </a:spcAft>
              <a:buNone/>
            </a:pPr>
            <a:r>
              <a:rPr lang="en" sz="1425">
                <a:solidFill>
                  <a:srgbClr val="22863A"/>
                </a:solidFill>
                <a:latin typeface="Courier New"/>
                <a:ea typeface="Courier New"/>
                <a:cs typeface="Courier New"/>
                <a:sym typeface="Courier New"/>
              </a:rPr>
              <a:t>&lt;?php</a:t>
            </a:r>
            <a:endParaRPr sz="1425">
              <a:solidFill>
                <a:srgbClr val="22863A"/>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D73A49"/>
                </a:solidFill>
                <a:latin typeface="Courier New"/>
                <a:ea typeface="Courier New"/>
                <a:cs typeface="Courier New"/>
                <a:sym typeface="Courier New"/>
              </a:rPr>
              <a:t>use</a:t>
            </a:r>
            <a:r>
              <a:rPr lang="en" sz="1425">
                <a:solidFill>
                  <a:srgbClr val="333333"/>
                </a:solidFill>
                <a:latin typeface="Courier New"/>
                <a:ea typeface="Courier New"/>
                <a:cs typeface="Courier New"/>
                <a:sym typeface="Courier New"/>
              </a:rPr>
              <a:t> </a:t>
            </a:r>
            <a:r>
              <a:rPr lang="en" sz="1425">
                <a:solidFill>
                  <a:srgbClr val="E36209"/>
                </a:solidFill>
                <a:latin typeface="Courier New"/>
                <a:ea typeface="Courier New"/>
                <a:cs typeface="Courier New"/>
                <a:sym typeface="Courier New"/>
              </a:rPr>
              <a:t>MySQLConnection</a:t>
            </a:r>
            <a:r>
              <a:rPr lang="en" sz="1425">
                <a:solidFill>
                  <a:srgbClr val="333333"/>
                </a:solidFill>
                <a:latin typeface="Courier New"/>
                <a:ea typeface="Courier New"/>
                <a:cs typeface="Courier New"/>
                <a:sym typeface="Courier New"/>
              </a:rPr>
              <a:t>;</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D73A49"/>
                </a:solidFill>
                <a:latin typeface="Courier New"/>
                <a:ea typeface="Courier New"/>
                <a:cs typeface="Courier New"/>
                <a:sym typeface="Courier New"/>
              </a:rPr>
              <a:t>class</a:t>
            </a:r>
            <a:r>
              <a:rPr lang="en" sz="1425">
                <a:solidFill>
                  <a:srgbClr val="333333"/>
                </a:solidFill>
                <a:latin typeface="Courier New"/>
                <a:ea typeface="Courier New"/>
                <a:cs typeface="Courier New"/>
                <a:sym typeface="Courier New"/>
              </a:rPr>
              <a:t> </a:t>
            </a:r>
            <a:r>
              <a:rPr lang="en" sz="1425">
                <a:solidFill>
                  <a:srgbClr val="E36209"/>
                </a:solidFill>
                <a:latin typeface="Courier New"/>
                <a:ea typeface="Courier New"/>
                <a:cs typeface="Courier New"/>
                <a:sym typeface="Courier New"/>
              </a:rPr>
              <a:t>PasswordReminder</a:t>
            </a:r>
            <a:endParaRPr sz="1425">
              <a:solidFill>
                <a:srgbClr val="E36209"/>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a:t>
            </a:r>
            <a:r>
              <a:rPr lang="en" sz="1425">
                <a:solidFill>
                  <a:srgbClr val="D73A49"/>
                </a:solidFill>
                <a:latin typeface="Courier New"/>
                <a:ea typeface="Courier New"/>
                <a:cs typeface="Courier New"/>
                <a:sym typeface="Courier New"/>
              </a:rPr>
              <a:t>private</a:t>
            </a:r>
            <a:r>
              <a:rPr lang="en" sz="1425">
                <a:solidFill>
                  <a:srgbClr val="333333"/>
                </a:solidFill>
                <a:latin typeface="Courier New"/>
                <a:ea typeface="Courier New"/>
                <a:cs typeface="Courier New"/>
                <a:sym typeface="Courier New"/>
              </a:rPr>
              <a:t> </a:t>
            </a:r>
            <a:r>
              <a:rPr lang="en" sz="1425">
                <a:solidFill>
                  <a:srgbClr val="005CC5"/>
                </a:solidFill>
                <a:latin typeface="Courier New"/>
                <a:ea typeface="Courier New"/>
                <a:cs typeface="Courier New"/>
                <a:sym typeface="Courier New"/>
              </a:rPr>
              <a:t>$dbConnection</a:t>
            </a:r>
            <a:r>
              <a:rPr lang="en" sz="1425">
                <a:solidFill>
                  <a:srgbClr val="333333"/>
                </a:solidFill>
                <a:latin typeface="Courier New"/>
                <a:ea typeface="Courier New"/>
                <a:cs typeface="Courier New"/>
                <a:sym typeface="Courier New"/>
              </a:rPr>
              <a:t>;</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a:t>
            </a:r>
            <a:r>
              <a:rPr lang="en" sz="1425">
                <a:solidFill>
                  <a:srgbClr val="D73A49"/>
                </a:solidFill>
                <a:latin typeface="Courier New"/>
                <a:ea typeface="Courier New"/>
                <a:cs typeface="Courier New"/>
                <a:sym typeface="Courier New"/>
              </a:rPr>
              <a:t>public</a:t>
            </a:r>
            <a:r>
              <a:rPr lang="en" sz="1425">
                <a:solidFill>
                  <a:srgbClr val="333333"/>
                </a:solidFill>
                <a:latin typeface="Courier New"/>
                <a:ea typeface="Courier New"/>
                <a:cs typeface="Courier New"/>
                <a:sym typeface="Courier New"/>
              </a:rPr>
              <a:t> </a:t>
            </a:r>
            <a:r>
              <a:rPr lang="en" sz="1425">
                <a:solidFill>
                  <a:srgbClr val="D73A49"/>
                </a:solidFill>
                <a:latin typeface="Courier New"/>
                <a:ea typeface="Courier New"/>
                <a:cs typeface="Courier New"/>
                <a:sym typeface="Courier New"/>
              </a:rPr>
              <a:t>function</a:t>
            </a:r>
            <a:r>
              <a:rPr lang="en" sz="1425">
                <a:solidFill>
                  <a:srgbClr val="333333"/>
                </a:solidFill>
                <a:latin typeface="Courier New"/>
                <a:ea typeface="Courier New"/>
                <a:cs typeface="Courier New"/>
                <a:sym typeface="Courier New"/>
              </a:rPr>
              <a:t> </a:t>
            </a:r>
            <a:r>
              <a:rPr lang="en" sz="1425">
                <a:solidFill>
                  <a:srgbClr val="6F42C1"/>
                </a:solidFill>
                <a:latin typeface="Courier New"/>
                <a:ea typeface="Courier New"/>
                <a:cs typeface="Courier New"/>
                <a:sym typeface="Courier New"/>
              </a:rPr>
              <a:t>__construct</a:t>
            </a:r>
            <a:r>
              <a:rPr lang="en" sz="1425">
                <a:solidFill>
                  <a:srgbClr val="333333"/>
                </a:solidFill>
                <a:latin typeface="Courier New"/>
                <a:ea typeface="Courier New"/>
                <a:cs typeface="Courier New"/>
                <a:sym typeface="Courier New"/>
              </a:rPr>
              <a:t>(</a:t>
            </a:r>
            <a:r>
              <a:rPr lang="en" sz="1425">
                <a:solidFill>
                  <a:srgbClr val="24292E"/>
                </a:solidFill>
                <a:latin typeface="Courier New"/>
                <a:ea typeface="Courier New"/>
                <a:cs typeface="Courier New"/>
                <a:sym typeface="Courier New"/>
              </a:rPr>
              <a:t>MySQLConnection</a:t>
            </a:r>
            <a:r>
              <a:rPr lang="en" sz="1425">
                <a:solidFill>
                  <a:srgbClr val="333333"/>
                </a:solidFill>
                <a:latin typeface="Courier New"/>
                <a:ea typeface="Courier New"/>
                <a:cs typeface="Courier New"/>
                <a:sym typeface="Courier New"/>
              </a:rPr>
              <a:t> </a:t>
            </a:r>
            <a:r>
              <a:rPr lang="en" sz="1425">
                <a:solidFill>
                  <a:srgbClr val="005CC5"/>
                </a:solidFill>
                <a:latin typeface="Courier New"/>
                <a:ea typeface="Courier New"/>
                <a:cs typeface="Courier New"/>
                <a:sym typeface="Courier New"/>
              </a:rPr>
              <a:t>$</a:t>
            </a:r>
            <a:r>
              <a:rPr lang="en" sz="1425">
                <a:solidFill>
                  <a:srgbClr val="333333"/>
                </a:solidFill>
                <a:latin typeface="Courier New"/>
                <a:ea typeface="Courier New"/>
                <a:cs typeface="Courier New"/>
                <a:sym typeface="Courier New"/>
              </a:rPr>
              <a:t>dbConnection)</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      </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a:t>
            </a:r>
            <a:r>
              <a:rPr lang="en" sz="1425">
                <a:solidFill>
                  <a:srgbClr val="005CC5"/>
                </a:solidFill>
                <a:latin typeface="Courier New"/>
                <a:ea typeface="Courier New"/>
                <a:cs typeface="Courier New"/>
                <a:sym typeface="Courier New"/>
              </a:rPr>
              <a:t>$</a:t>
            </a:r>
            <a:r>
              <a:rPr lang="en" sz="1425">
                <a:solidFill>
                  <a:srgbClr val="24292E"/>
                </a:solidFill>
                <a:latin typeface="Courier New"/>
                <a:ea typeface="Courier New"/>
                <a:cs typeface="Courier New"/>
                <a:sym typeface="Courier New"/>
              </a:rPr>
              <a:t>this</a:t>
            </a:r>
            <a:r>
              <a:rPr lang="en" sz="1425">
                <a:solidFill>
                  <a:srgbClr val="333333"/>
                </a:solidFill>
                <a:latin typeface="Courier New"/>
                <a:ea typeface="Courier New"/>
                <a:cs typeface="Courier New"/>
                <a:sym typeface="Courier New"/>
              </a:rPr>
              <a:t>-&gt;</a:t>
            </a:r>
            <a:r>
              <a:rPr lang="en" sz="1425">
                <a:solidFill>
                  <a:srgbClr val="005CC5"/>
                </a:solidFill>
                <a:latin typeface="Courier New"/>
                <a:ea typeface="Courier New"/>
                <a:cs typeface="Courier New"/>
                <a:sym typeface="Courier New"/>
              </a:rPr>
              <a:t>dbConnection</a:t>
            </a:r>
            <a:r>
              <a:rPr lang="en" sz="1425">
                <a:solidFill>
                  <a:srgbClr val="333333"/>
                </a:solidFill>
                <a:latin typeface="Courier New"/>
                <a:ea typeface="Courier New"/>
                <a:cs typeface="Courier New"/>
                <a:sym typeface="Courier New"/>
              </a:rPr>
              <a:t> = </a:t>
            </a:r>
            <a:r>
              <a:rPr lang="en" sz="1425">
                <a:solidFill>
                  <a:srgbClr val="005CC5"/>
                </a:solidFill>
                <a:latin typeface="Courier New"/>
                <a:ea typeface="Courier New"/>
                <a:cs typeface="Courier New"/>
                <a:sym typeface="Courier New"/>
              </a:rPr>
              <a:t>$</a:t>
            </a:r>
            <a:r>
              <a:rPr lang="en" sz="1425">
                <a:solidFill>
                  <a:srgbClr val="333333"/>
                </a:solidFill>
                <a:latin typeface="Courier New"/>
                <a:ea typeface="Courier New"/>
                <a:cs typeface="Courier New"/>
                <a:sym typeface="Courier New"/>
              </a:rPr>
              <a:t>dbConnection;          </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a:t>
            </a:r>
            <a:r>
              <a:rPr lang="en" sz="1425">
                <a:solidFill>
                  <a:srgbClr val="6A737D"/>
                </a:solidFill>
                <a:latin typeface="Courier New"/>
                <a:ea typeface="Courier New"/>
                <a:cs typeface="Courier New"/>
                <a:sym typeface="Courier New"/>
              </a:rPr>
              <a:t>// Faz alguma coisa</a:t>
            </a:r>
            <a:endParaRPr sz="1425">
              <a:solidFill>
                <a:srgbClr val="6A737D"/>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t/>
            </a:r>
            <a:endParaRPr sz="900">
              <a:solidFill>
                <a:srgbClr val="22863A"/>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Inversion Principle</a:t>
            </a:r>
            <a:endParaRPr/>
          </a:p>
        </p:txBody>
      </p:sp>
      <p:sp>
        <p:nvSpPr>
          <p:cNvPr id="163" name="Google Shape;163;p29"/>
          <p:cNvSpPr txBox="1"/>
          <p:nvPr>
            <p:ph idx="1" type="body"/>
          </p:nvPr>
        </p:nvSpPr>
        <p:spPr>
          <a:xfrm>
            <a:off x="311700" y="816900"/>
            <a:ext cx="7974600" cy="176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73A49"/>
                </a:solidFill>
                <a:latin typeface="Courier New"/>
                <a:ea typeface="Courier New"/>
                <a:cs typeface="Courier New"/>
                <a:sym typeface="Courier New"/>
              </a:rPr>
              <a:t>interface</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DBConnectionInterface</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public</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function</a:t>
            </a:r>
            <a:r>
              <a:rPr lang="en" sz="1100">
                <a:solidFill>
                  <a:srgbClr val="333333"/>
                </a:solidFill>
                <a:latin typeface="Courier New"/>
                <a:ea typeface="Courier New"/>
                <a:cs typeface="Courier New"/>
                <a:sym typeface="Courier New"/>
              </a:rPr>
              <a:t> </a:t>
            </a:r>
            <a:r>
              <a:rPr lang="en" sz="1100">
                <a:solidFill>
                  <a:srgbClr val="6F42C1"/>
                </a:solidFill>
                <a:latin typeface="Courier New"/>
                <a:ea typeface="Courier New"/>
                <a:cs typeface="Courier New"/>
                <a:sym typeface="Courier New"/>
              </a:rPr>
              <a:t>connect</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73A49"/>
                </a:solidFill>
                <a:latin typeface="Courier New"/>
                <a:ea typeface="Courier New"/>
                <a:cs typeface="Courier New"/>
                <a:sym typeface="Courier New"/>
              </a:rPr>
              <a:t>class</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MySQLConnection</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implements</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DBConnectionInterface</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public</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function</a:t>
            </a:r>
            <a:r>
              <a:rPr lang="en" sz="1100">
                <a:solidFill>
                  <a:srgbClr val="333333"/>
                </a:solidFill>
                <a:latin typeface="Courier New"/>
                <a:ea typeface="Courier New"/>
                <a:cs typeface="Courier New"/>
                <a:sym typeface="Courier New"/>
              </a:rPr>
              <a:t> </a:t>
            </a:r>
            <a:r>
              <a:rPr lang="en" sz="1100">
                <a:solidFill>
                  <a:srgbClr val="6F42C1"/>
                </a:solidFill>
                <a:latin typeface="Courier New"/>
                <a:ea typeface="Courier New"/>
                <a:cs typeface="Courier New"/>
                <a:sym typeface="Courier New"/>
              </a:rPr>
              <a:t>connect</a:t>
            </a:r>
            <a:r>
              <a:rPr lang="en" sz="1100">
                <a:solidFill>
                  <a:srgbClr val="333333"/>
                </a:solidFill>
                <a:latin typeface="Courier New"/>
                <a:ea typeface="Courier New"/>
                <a:cs typeface="Courier New"/>
                <a:sym typeface="Courier New"/>
              </a:rPr>
              <a:t>(){</a:t>
            </a:r>
            <a:endParaRPr sz="11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73A49"/>
                </a:solidFill>
                <a:latin typeface="Courier New"/>
                <a:ea typeface="Courier New"/>
                <a:cs typeface="Courier New"/>
                <a:sym typeface="Courier New"/>
              </a:rPr>
              <a:t>class</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OracleConnection</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implements</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DBConnectionInterface</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public</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function</a:t>
            </a:r>
            <a:r>
              <a:rPr lang="en" sz="1100">
                <a:solidFill>
                  <a:srgbClr val="333333"/>
                </a:solidFill>
                <a:latin typeface="Courier New"/>
                <a:ea typeface="Courier New"/>
                <a:cs typeface="Courier New"/>
                <a:sym typeface="Courier New"/>
              </a:rPr>
              <a:t> </a:t>
            </a:r>
            <a:r>
              <a:rPr lang="en" sz="1100">
                <a:solidFill>
                  <a:srgbClr val="6F42C1"/>
                </a:solidFill>
                <a:latin typeface="Courier New"/>
                <a:ea typeface="Courier New"/>
                <a:cs typeface="Courier New"/>
                <a:sym typeface="Courier New"/>
              </a:rPr>
              <a:t>connect</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p:txBody>
      </p:sp>
      <p:sp>
        <p:nvSpPr>
          <p:cNvPr id="164" name="Google Shape;164;p29"/>
          <p:cNvSpPr txBox="1"/>
          <p:nvPr>
            <p:ph idx="1" type="body"/>
          </p:nvPr>
        </p:nvSpPr>
        <p:spPr>
          <a:xfrm>
            <a:off x="311700" y="2988500"/>
            <a:ext cx="8186700" cy="2024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100">
                <a:solidFill>
                  <a:srgbClr val="D73A49"/>
                </a:solidFill>
                <a:latin typeface="Courier New"/>
                <a:ea typeface="Courier New"/>
                <a:cs typeface="Courier New"/>
                <a:sym typeface="Courier New"/>
              </a:rPr>
              <a:t>class</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PasswordReminde</a:t>
            </a:r>
            <a:r>
              <a:rPr lang="en" sz="1100">
                <a:solidFill>
                  <a:srgbClr val="E36209"/>
                </a:solidFill>
                <a:latin typeface="Courier New"/>
                <a:ea typeface="Courier New"/>
                <a:cs typeface="Courier New"/>
                <a:sym typeface="Courier New"/>
              </a:rPr>
              <a:t>r</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private</a:t>
            </a:r>
            <a:r>
              <a:rPr lang="en" sz="1100">
                <a:solidFill>
                  <a:srgbClr val="333333"/>
                </a:solidFill>
                <a:latin typeface="Courier New"/>
                <a:ea typeface="Courier New"/>
                <a:cs typeface="Courier New"/>
                <a:sym typeface="Courier New"/>
              </a:rPr>
              <a:t> </a:t>
            </a:r>
            <a:r>
              <a:rPr lang="en" sz="1100">
                <a:solidFill>
                  <a:srgbClr val="005CC5"/>
                </a:solidFill>
                <a:latin typeface="Courier New"/>
                <a:ea typeface="Courier New"/>
                <a:cs typeface="Courier New"/>
                <a:sym typeface="Courier New"/>
              </a:rPr>
              <a:t>$dbConnection</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public</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function</a:t>
            </a:r>
            <a:r>
              <a:rPr lang="en" sz="1100">
                <a:solidFill>
                  <a:srgbClr val="333333"/>
                </a:solidFill>
                <a:latin typeface="Courier New"/>
                <a:ea typeface="Courier New"/>
                <a:cs typeface="Courier New"/>
                <a:sym typeface="Courier New"/>
              </a:rPr>
              <a:t> </a:t>
            </a:r>
            <a:r>
              <a:rPr lang="en" sz="1100">
                <a:solidFill>
                  <a:srgbClr val="6F42C1"/>
                </a:solidFill>
                <a:latin typeface="Courier New"/>
                <a:ea typeface="Courier New"/>
                <a:cs typeface="Courier New"/>
                <a:sym typeface="Courier New"/>
              </a:rPr>
              <a:t>__construct</a:t>
            </a:r>
            <a:r>
              <a:rPr lang="en" sz="1100">
                <a:solidFill>
                  <a:srgbClr val="333333"/>
                </a:solidFill>
                <a:latin typeface="Courier New"/>
                <a:ea typeface="Courier New"/>
                <a:cs typeface="Courier New"/>
                <a:sym typeface="Courier New"/>
              </a:rPr>
              <a:t>(</a:t>
            </a:r>
            <a:r>
              <a:rPr lang="en" sz="1100">
                <a:solidFill>
                  <a:srgbClr val="24292E"/>
                </a:solidFill>
                <a:latin typeface="Courier New"/>
                <a:ea typeface="Courier New"/>
                <a:cs typeface="Courier New"/>
                <a:sym typeface="Courier New"/>
              </a:rPr>
              <a:t>DBConnectionInterface</a:t>
            </a:r>
            <a:r>
              <a:rPr lang="en" sz="1100">
                <a:solidFill>
                  <a:srgbClr val="333333"/>
                </a:solidFill>
                <a:latin typeface="Courier New"/>
                <a:ea typeface="Courier New"/>
                <a:cs typeface="Courier New"/>
                <a:sym typeface="Courier New"/>
              </a:rPr>
              <a:t> </a:t>
            </a:r>
            <a:r>
              <a:rPr lang="en" sz="1100">
                <a:solidFill>
                  <a:srgbClr val="005CC5"/>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dbConnection) {</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005CC5"/>
                </a:solidFill>
                <a:latin typeface="Courier New"/>
                <a:ea typeface="Courier New"/>
                <a:cs typeface="Courier New"/>
                <a:sym typeface="Courier New"/>
              </a:rPr>
              <a:t>$</a:t>
            </a:r>
            <a:r>
              <a:rPr lang="en" sz="1100">
                <a:solidFill>
                  <a:srgbClr val="24292E"/>
                </a:solidFill>
                <a:latin typeface="Courier New"/>
                <a:ea typeface="Courier New"/>
                <a:cs typeface="Courier New"/>
                <a:sym typeface="Courier New"/>
              </a:rPr>
              <a:t>this</a:t>
            </a:r>
            <a:r>
              <a:rPr lang="en" sz="1100">
                <a:solidFill>
                  <a:srgbClr val="333333"/>
                </a:solidFill>
                <a:latin typeface="Courier New"/>
                <a:ea typeface="Courier New"/>
                <a:cs typeface="Courier New"/>
                <a:sym typeface="Courier New"/>
              </a:rPr>
              <a:t>-&gt;</a:t>
            </a:r>
            <a:r>
              <a:rPr lang="en" sz="1100">
                <a:solidFill>
                  <a:srgbClr val="005CC5"/>
                </a:solidFill>
                <a:latin typeface="Courier New"/>
                <a:ea typeface="Courier New"/>
                <a:cs typeface="Courier New"/>
                <a:sym typeface="Courier New"/>
              </a:rPr>
              <a:t>dbConnection</a:t>
            </a:r>
            <a:r>
              <a:rPr lang="en" sz="1100">
                <a:solidFill>
                  <a:srgbClr val="333333"/>
                </a:solidFill>
                <a:latin typeface="Courier New"/>
                <a:ea typeface="Courier New"/>
                <a:cs typeface="Courier New"/>
                <a:sym typeface="Courier New"/>
              </a:rPr>
              <a:t> = </a:t>
            </a:r>
            <a:r>
              <a:rPr lang="en" sz="1100">
                <a:solidFill>
                  <a:srgbClr val="005CC5"/>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dbConnection;</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6A737D"/>
                </a:solidFill>
                <a:latin typeface="Courier New"/>
                <a:ea typeface="Courier New"/>
                <a:cs typeface="Courier New"/>
                <a:sym typeface="Courier New"/>
              </a:rPr>
              <a:t>// Faz alguma coisa</a:t>
            </a:r>
            <a:endParaRPr sz="11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a:t>
            </a:r>
            <a:endParaRPr sz="1100">
              <a:solidFill>
                <a:srgbClr val="22863A"/>
              </a:solidFill>
              <a:latin typeface="Courier New"/>
              <a:ea typeface="Courier New"/>
              <a:cs typeface="Courier New"/>
              <a:sym typeface="Courier New"/>
            </a:endParaRPr>
          </a:p>
        </p:txBody>
      </p:sp>
      <p:cxnSp>
        <p:nvCxnSpPr>
          <p:cNvPr id="165" name="Google Shape;165;p29"/>
          <p:cNvCxnSpPr/>
          <p:nvPr/>
        </p:nvCxnSpPr>
        <p:spPr>
          <a:xfrm>
            <a:off x="-26100" y="2911175"/>
            <a:ext cx="9190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SOLID</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b="1" lang="en" sz="2600"/>
              <a:t>Single responsibility;</a:t>
            </a:r>
            <a:endParaRPr b="1" sz="2600"/>
          </a:p>
          <a:p>
            <a:pPr indent="-393700" lvl="0" marL="457200" rtl="0" algn="l">
              <a:spcBef>
                <a:spcPts val="0"/>
              </a:spcBef>
              <a:spcAft>
                <a:spcPts val="0"/>
              </a:spcAft>
              <a:buSzPts val="2600"/>
              <a:buChar char="➢"/>
            </a:pPr>
            <a:r>
              <a:rPr b="1" lang="en" sz="2600"/>
              <a:t>Open/Closed;</a:t>
            </a:r>
            <a:endParaRPr b="1" sz="2600"/>
          </a:p>
          <a:p>
            <a:pPr indent="-393700" lvl="0" marL="457200" rtl="0" algn="l">
              <a:spcBef>
                <a:spcPts val="0"/>
              </a:spcBef>
              <a:spcAft>
                <a:spcPts val="0"/>
              </a:spcAft>
              <a:buSzPts val="2600"/>
              <a:buChar char="➢"/>
            </a:pPr>
            <a:r>
              <a:rPr b="1" lang="en" sz="2600"/>
              <a:t>Liskov substitution;</a:t>
            </a:r>
            <a:endParaRPr b="1" sz="2600"/>
          </a:p>
          <a:p>
            <a:pPr indent="-393700" lvl="0" marL="457200" rtl="0" algn="l">
              <a:spcBef>
                <a:spcPts val="0"/>
              </a:spcBef>
              <a:spcAft>
                <a:spcPts val="0"/>
              </a:spcAft>
              <a:buSzPts val="2600"/>
              <a:buChar char="➢"/>
            </a:pPr>
            <a:r>
              <a:rPr b="1" lang="en" sz="2600"/>
              <a:t>Interface segregation;</a:t>
            </a:r>
            <a:endParaRPr b="1" sz="2600"/>
          </a:p>
          <a:p>
            <a:pPr indent="-393700" lvl="0" marL="457200" rtl="0" algn="l">
              <a:spcBef>
                <a:spcPts val="0"/>
              </a:spcBef>
              <a:spcAft>
                <a:spcPts val="0"/>
              </a:spcAft>
              <a:buSzPts val="2600"/>
              <a:buChar char="➢"/>
            </a:pPr>
            <a:r>
              <a:rPr b="1" lang="en" sz="2600"/>
              <a:t>Dependency inversion.</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responsibility </a:t>
            </a:r>
            <a:endParaRPr/>
          </a:p>
          <a:p>
            <a:pPr indent="0" lvl="0" marL="0" rtl="0" algn="l">
              <a:spcBef>
                <a:spcPts val="0"/>
              </a:spcBef>
              <a:spcAft>
                <a:spcPts val="0"/>
              </a:spcAft>
              <a:buNone/>
            </a:pPr>
            <a:r>
              <a:rPr lang="en" sz="2222">
                <a:solidFill>
                  <a:srgbClr val="292929"/>
                </a:solidFill>
              </a:rPr>
              <a:t>Responsabilidade </a:t>
            </a:r>
            <a:r>
              <a:rPr lang="en" sz="2222">
                <a:solidFill>
                  <a:srgbClr val="292929"/>
                </a:solidFill>
              </a:rPr>
              <a:t>Única</a:t>
            </a:r>
            <a:endParaRPr sz="2222">
              <a:solidFill>
                <a:srgbClr val="292929"/>
              </a:solidFill>
            </a:endParaRPr>
          </a:p>
        </p:txBody>
      </p:sp>
      <p:sp>
        <p:nvSpPr>
          <p:cNvPr id="69" name="Google Shape;69;p15"/>
          <p:cNvSpPr txBox="1"/>
          <p:nvPr>
            <p:ph idx="1" type="body"/>
          </p:nvPr>
        </p:nvSpPr>
        <p:spPr>
          <a:xfrm>
            <a:off x="311700" y="1488225"/>
            <a:ext cx="8520600" cy="30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O princípio responsabilidade única define que devemos sempre criar nossas classes para fazerem somente aquilo a que se propõem.</a:t>
            </a:r>
            <a:endParaRPr sz="2000"/>
          </a:p>
          <a:p>
            <a:pPr indent="0" lvl="0" marL="0" rtl="0" algn="l">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36495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responsibility</a:t>
            </a:r>
            <a:endParaRPr/>
          </a:p>
        </p:txBody>
      </p:sp>
      <p:sp>
        <p:nvSpPr>
          <p:cNvPr id="75" name="Google Shape;75;p16"/>
          <p:cNvSpPr txBox="1"/>
          <p:nvPr>
            <p:ph idx="1" type="body"/>
          </p:nvPr>
        </p:nvSpPr>
        <p:spPr>
          <a:xfrm>
            <a:off x="311700" y="1098450"/>
            <a:ext cx="8408700" cy="3402900"/>
          </a:xfrm>
          <a:prstGeom prst="rect">
            <a:avLst/>
          </a:prstGeom>
        </p:spPr>
        <p:txBody>
          <a:bodyPr anchorCtr="0" anchor="t" bIns="91425" lIns="91425" spcFirstLastPara="1" rIns="91425" wrap="square" tIns="91425">
            <a:noAutofit/>
          </a:bodyPr>
          <a:lstStyle/>
          <a:p>
            <a:pPr indent="0" lvl="0" marL="0" rtl="0" algn="l">
              <a:lnSpc>
                <a:spcPct val="156666"/>
              </a:lnSpc>
              <a:spcBef>
                <a:spcPts val="0"/>
              </a:spcBef>
              <a:spcAft>
                <a:spcPts val="0"/>
              </a:spcAft>
              <a:buSzPts val="1018"/>
              <a:buNone/>
            </a:pPr>
            <a:r>
              <a:rPr lang="en" sz="1300">
                <a:solidFill>
                  <a:srgbClr val="D73A49"/>
                </a:solidFill>
                <a:latin typeface="Courier New"/>
                <a:ea typeface="Courier New"/>
                <a:cs typeface="Courier New"/>
                <a:sym typeface="Courier New"/>
              </a:rPr>
              <a:t>class</a:t>
            </a:r>
            <a:r>
              <a:rPr lang="en" sz="1300">
                <a:solidFill>
                  <a:srgbClr val="333333"/>
                </a:solidFill>
                <a:latin typeface="Courier New"/>
                <a:ea typeface="Courier New"/>
                <a:cs typeface="Courier New"/>
                <a:sym typeface="Courier New"/>
              </a:rPr>
              <a:t> </a:t>
            </a:r>
            <a:r>
              <a:rPr lang="en" sz="1300">
                <a:solidFill>
                  <a:srgbClr val="E36209"/>
                </a:solidFill>
                <a:latin typeface="Courier New"/>
                <a:ea typeface="Courier New"/>
                <a:cs typeface="Courier New"/>
                <a:sym typeface="Courier New"/>
              </a:rPr>
              <a:t>Pedido</a:t>
            </a:r>
            <a:endParaRPr sz="1300">
              <a:solidFill>
                <a:srgbClr val="E36209"/>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calcularTotalSoma</a:t>
            </a:r>
            <a:r>
              <a:rPr lang="en" sz="1300">
                <a:solidFill>
                  <a:srgbClr val="333333"/>
                </a:solidFill>
                <a:latin typeface="Courier New"/>
                <a:ea typeface="Courier New"/>
                <a:cs typeface="Courier New"/>
                <a:sym typeface="Courier New"/>
              </a:rPr>
              <a:t>(){</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adicionarItem</a:t>
            </a:r>
            <a:r>
              <a:rPr lang="en" sz="1300">
                <a:solidFill>
                  <a:srgbClr val="333333"/>
                </a:solidFill>
                <a:latin typeface="Courier New"/>
                <a:ea typeface="Courier New"/>
                <a:cs typeface="Courier New"/>
                <a:sym typeface="Courier New"/>
              </a:rPr>
              <a:t>(</a:t>
            </a:r>
            <a:r>
              <a:rPr lang="en" sz="1300">
                <a:solidFill>
                  <a:srgbClr val="005CC5"/>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item){</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90000"/>
              </a:lnSpc>
              <a:spcBef>
                <a:spcPts val="0"/>
              </a:spcBef>
              <a:spcAft>
                <a:spcPts val="0"/>
              </a:spcAft>
              <a:buSzPts val="1018"/>
              <a:buNone/>
            </a:pPr>
            <a:r>
              <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imprimirPedido</a:t>
            </a:r>
            <a:r>
              <a:rPr lang="en" sz="1300">
                <a:solidFill>
                  <a:srgbClr val="333333"/>
                </a:solidFill>
                <a:latin typeface="Courier New"/>
                <a:ea typeface="Courier New"/>
                <a:cs typeface="Courier New"/>
                <a:sym typeface="Courier New"/>
              </a:rPr>
              <a:t>(){</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mostrarPedido</a:t>
            </a:r>
            <a:r>
              <a:rPr lang="en" sz="1300">
                <a:solidFill>
                  <a:srgbClr val="333333"/>
                </a:solidFill>
                <a:latin typeface="Courier New"/>
                <a:ea typeface="Courier New"/>
                <a:cs typeface="Courier New"/>
                <a:sym typeface="Courier New"/>
              </a:rPr>
              <a:t>(){</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carregar</a:t>
            </a:r>
            <a:r>
              <a:rPr lang="en" sz="1300">
                <a:solidFill>
                  <a:srgbClr val="333333"/>
                </a:solidFill>
                <a:latin typeface="Courier New"/>
                <a:ea typeface="Courier New"/>
                <a:cs typeface="Courier New"/>
                <a:sym typeface="Courier New"/>
              </a:rPr>
              <a:t>(){</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salvar</a:t>
            </a:r>
            <a:r>
              <a:rPr lang="en" sz="1300">
                <a:solidFill>
                  <a:srgbClr val="333333"/>
                </a:solidFill>
                <a:latin typeface="Courier New"/>
                <a:ea typeface="Courier New"/>
                <a:cs typeface="Courier New"/>
                <a:sym typeface="Courier New"/>
              </a:rPr>
              <a:t>(){</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a:t>
            </a:r>
            <a:endParaRPr sz="1300"/>
          </a:p>
        </p:txBody>
      </p:sp>
      <p:pic>
        <p:nvPicPr>
          <p:cNvPr id="76" name="Google Shape;76;p16"/>
          <p:cNvPicPr preferRelativeResize="0"/>
          <p:nvPr/>
        </p:nvPicPr>
        <p:blipFill>
          <a:blip r:embed="rId3">
            <a:alphaModFix/>
          </a:blip>
          <a:stretch>
            <a:fillRect/>
          </a:stretch>
        </p:blipFill>
        <p:spPr>
          <a:xfrm>
            <a:off x="4348850" y="4723450"/>
            <a:ext cx="334400" cy="33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6495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responsibility</a:t>
            </a:r>
            <a:endParaRPr/>
          </a:p>
        </p:txBody>
      </p:sp>
      <p:sp>
        <p:nvSpPr>
          <p:cNvPr id="82" name="Google Shape;82;p17"/>
          <p:cNvSpPr txBox="1"/>
          <p:nvPr>
            <p:ph idx="1" type="body"/>
          </p:nvPr>
        </p:nvSpPr>
        <p:spPr>
          <a:xfrm>
            <a:off x="456900" y="1314775"/>
            <a:ext cx="8603100" cy="34479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Pedido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calcularTotalSoma</a:t>
            </a:r>
            <a:r>
              <a:rPr lang="en" sz="1200">
                <a:solidFill>
                  <a:srgbClr val="333333"/>
                </a:solidFill>
                <a:latin typeface="Courier New"/>
                <a:ea typeface="Courier New"/>
                <a:cs typeface="Courier New"/>
                <a:sym typeface="Courier New"/>
              </a:rPr>
              <a:t>(){</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adicionarItem</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item){</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PedidoRepository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carregar</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orderID){</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salvar</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order){</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PedidoVizualisar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imprimirPedido</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order){</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mostrarPedido</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order){</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t/>
            </a:r>
            <a:endParaRPr sz="1200">
              <a:solidFill>
                <a:srgbClr val="333333"/>
              </a:solidFill>
              <a:latin typeface="Courier New"/>
              <a:ea typeface="Courier New"/>
              <a:cs typeface="Courier New"/>
              <a:sym typeface="Courier New"/>
            </a:endParaRPr>
          </a:p>
        </p:txBody>
      </p:sp>
      <p:pic>
        <p:nvPicPr>
          <p:cNvPr id="83" name="Google Shape;83;p17"/>
          <p:cNvPicPr preferRelativeResize="0"/>
          <p:nvPr/>
        </p:nvPicPr>
        <p:blipFill>
          <a:blip r:embed="rId3">
            <a:alphaModFix/>
          </a:blip>
          <a:stretch>
            <a:fillRect/>
          </a:stretch>
        </p:blipFill>
        <p:spPr>
          <a:xfrm>
            <a:off x="4591247" y="4762663"/>
            <a:ext cx="334400" cy="3348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Open/Closed</a:t>
            </a:r>
            <a:endParaRPr/>
          </a:p>
          <a:p>
            <a:pPr indent="0" lvl="0" marL="0" rtl="0" algn="l">
              <a:spcBef>
                <a:spcPts val="0"/>
              </a:spcBef>
              <a:spcAft>
                <a:spcPts val="0"/>
              </a:spcAft>
              <a:buNone/>
            </a:pPr>
            <a:r>
              <a:rPr lang="en" sz="2200">
                <a:solidFill>
                  <a:srgbClr val="292929"/>
                </a:solidFill>
              </a:rPr>
              <a:t>Aberto/Fechado</a:t>
            </a:r>
            <a:endParaRPr sz="2200">
              <a:solidFill>
                <a:srgbClr val="292929"/>
              </a:solidFill>
            </a:endParaRPr>
          </a:p>
        </p:txBody>
      </p:sp>
      <p:sp>
        <p:nvSpPr>
          <p:cNvPr id="89" name="Google Shape;89;p18"/>
          <p:cNvSpPr txBox="1"/>
          <p:nvPr>
            <p:ph idx="1" type="body"/>
          </p:nvPr>
        </p:nvSpPr>
        <p:spPr>
          <a:xfrm>
            <a:off x="311700" y="1544100"/>
            <a:ext cx="8520600" cy="14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O princípio aberto/fechado diz que seus componentes devem ser abertos para extensão e fechados para modificação.</a:t>
            </a:r>
            <a:endParaRPr sz="2000"/>
          </a:p>
          <a:p>
            <a:pPr indent="0" lvl="0" marL="0" rtl="0" algn="l">
              <a:spcBef>
                <a:spcPts val="1200"/>
              </a:spcBef>
              <a:spcAft>
                <a:spcPts val="12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Open/Closed</a:t>
            </a:r>
            <a:endParaRPr/>
          </a:p>
        </p:txBody>
      </p:sp>
      <p:sp>
        <p:nvSpPr>
          <p:cNvPr id="95" name="Google Shape;95;p19"/>
          <p:cNvSpPr txBox="1"/>
          <p:nvPr>
            <p:ph idx="1" type="body"/>
          </p:nvPr>
        </p:nvSpPr>
        <p:spPr>
          <a:xfrm>
            <a:off x="311700" y="859225"/>
            <a:ext cx="8448000" cy="390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ContratoClt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salario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Estagio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bolsaAuxilio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FolhaDePagamento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protected</a:t>
            </a: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$saldo</a:t>
            </a: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calcular</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 instanceof </a:t>
            </a:r>
            <a:r>
              <a:rPr lang="en" sz="1200">
                <a:solidFill>
                  <a:srgbClr val="E36209"/>
                </a:solidFill>
                <a:latin typeface="Courier New"/>
                <a:ea typeface="Courier New"/>
                <a:cs typeface="Courier New"/>
                <a:sym typeface="Courier New"/>
              </a:rPr>
              <a:t>ContratoClt</a:t>
            </a:r>
            <a:r>
              <a:rPr lang="en" sz="1200">
                <a:solidFill>
                  <a:srgbClr val="333333"/>
                </a:solidFill>
                <a:latin typeface="Courier New"/>
                <a:ea typeface="Courier New"/>
                <a:cs typeface="Courier New"/>
                <a:sym typeface="Courier New"/>
              </a:rPr>
              <a:t> )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24292E"/>
                </a:solidFill>
                <a:latin typeface="Courier New"/>
                <a:ea typeface="Courier New"/>
                <a:cs typeface="Courier New"/>
                <a:sym typeface="Courier New"/>
              </a:rPr>
              <a:t>this</a:t>
            </a:r>
            <a:r>
              <a:rPr lang="en" sz="1200">
                <a:solidFill>
                  <a:srgbClr val="333333"/>
                </a:solidFill>
                <a:latin typeface="Courier New"/>
                <a:ea typeface="Courier New"/>
                <a:cs typeface="Courier New"/>
                <a:sym typeface="Courier New"/>
              </a:rPr>
              <a:t>-&gt;</a:t>
            </a:r>
            <a:r>
              <a:rPr lang="en" sz="1200">
                <a:solidFill>
                  <a:srgbClr val="005CC5"/>
                </a:solidFill>
                <a:latin typeface="Courier New"/>
                <a:ea typeface="Courier New"/>
                <a:cs typeface="Courier New"/>
                <a:sym typeface="Courier New"/>
              </a:rPr>
              <a:t>saldo</a:t>
            </a:r>
            <a:r>
              <a:rPr lang="en" sz="1200">
                <a:solidFill>
                  <a:srgbClr val="333333"/>
                </a:solidFill>
                <a:latin typeface="Courier New"/>
                <a:ea typeface="Courier New"/>
                <a:cs typeface="Courier New"/>
                <a:sym typeface="Courier New"/>
              </a:rPr>
              <a:t> =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funcionario-&gt;</a:t>
            </a:r>
            <a:r>
              <a:rPr lang="en" sz="1200">
                <a:solidFill>
                  <a:srgbClr val="6F42C1"/>
                </a:solidFill>
                <a:latin typeface="Courier New"/>
                <a:ea typeface="Courier New"/>
                <a:cs typeface="Courier New"/>
                <a:sym typeface="Courier New"/>
              </a:rPr>
              <a:t>salario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 </a:t>
            </a:r>
            <a:r>
              <a:rPr lang="en" sz="1200">
                <a:solidFill>
                  <a:srgbClr val="D73A49"/>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 instanceof </a:t>
            </a:r>
            <a:r>
              <a:rPr lang="en" sz="1200">
                <a:solidFill>
                  <a:srgbClr val="E36209"/>
                </a:solidFill>
                <a:latin typeface="Courier New"/>
                <a:ea typeface="Courier New"/>
                <a:cs typeface="Courier New"/>
                <a:sym typeface="Courier New"/>
              </a:rPr>
              <a:t>Estagio</a:t>
            </a: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24292E"/>
                </a:solidFill>
                <a:latin typeface="Courier New"/>
                <a:ea typeface="Courier New"/>
                <a:cs typeface="Courier New"/>
                <a:sym typeface="Courier New"/>
              </a:rPr>
              <a:t>this</a:t>
            </a:r>
            <a:r>
              <a:rPr lang="en" sz="1200">
                <a:solidFill>
                  <a:srgbClr val="333333"/>
                </a:solidFill>
                <a:latin typeface="Courier New"/>
                <a:ea typeface="Courier New"/>
                <a:cs typeface="Courier New"/>
                <a:sym typeface="Courier New"/>
              </a:rPr>
              <a:t>-&gt;</a:t>
            </a:r>
            <a:r>
              <a:rPr lang="en" sz="1200">
                <a:solidFill>
                  <a:srgbClr val="005CC5"/>
                </a:solidFill>
                <a:latin typeface="Courier New"/>
                <a:ea typeface="Courier New"/>
                <a:cs typeface="Courier New"/>
                <a:sym typeface="Courier New"/>
              </a:rPr>
              <a:t>saldo</a:t>
            </a:r>
            <a:r>
              <a:rPr lang="en" sz="1200">
                <a:solidFill>
                  <a:srgbClr val="333333"/>
                </a:solidFill>
                <a:latin typeface="Courier New"/>
                <a:ea typeface="Courier New"/>
                <a:cs typeface="Courier New"/>
                <a:sym typeface="Courier New"/>
              </a:rPr>
              <a:t> =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funcionario-&gt;</a:t>
            </a:r>
            <a:r>
              <a:rPr lang="en" sz="1200">
                <a:solidFill>
                  <a:srgbClr val="6F42C1"/>
                </a:solidFill>
                <a:latin typeface="Courier New"/>
                <a:ea typeface="Courier New"/>
                <a:cs typeface="Courier New"/>
                <a:sym typeface="Courier New"/>
              </a:rPr>
              <a:t>bolsaAuxilio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p>
        </p:txBody>
      </p:sp>
      <p:pic>
        <p:nvPicPr>
          <p:cNvPr id="96" name="Google Shape;96;p19"/>
          <p:cNvPicPr preferRelativeResize="0"/>
          <p:nvPr/>
        </p:nvPicPr>
        <p:blipFill>
          <a:blip r:embed="rId3">
            <a:alphaModFix/>
          </a:blip>
          <a:stretch>
            <a:fillRect/>
          </a:stretch>
        </p:blipFill>
        <p:spPr>
          <a:xfrm>
            <a:off x="4368500" y="4762525"/>
            <a:ext cx="334400" cy="33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Open/Closed</a:t>
            </a:r>
            <a:endParaRPr/>
          </a:p>
        </p:txBody>
      </p:sp>
      <p:sp>
        <p:nvSpPr>
          <p:cNvPr id="102" name="Google Shape;102;p20"/>
          <p:cNvSpPr txBox="1"/>
          <p:nvPr>
            <p:ph idx="1" type="body"/>
          </p:nvPr>
        </p:nvSpPr>
        <p:spPr>
          <a:xfrm>
            <a:off x="417750" y="859225"/>
            <a:ext cx="8414700" cy="36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interface</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Remuneravel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remuneracao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ContratoClt</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implements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Remuneravel</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remuneracao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Estagio</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implements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Remuneravel</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remuneracao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FolhaDePagamento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protected</a:t>
            </a: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$saldo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calcular</a:t>
            </a:r>
            <a:r>
              <a:rPr lang="en" sz="1200">
                <a:solidFill>
                  <a:srgbClr val="333333"/>
                </a:solidFill>
                <a:latin typeface="Courier New"/>
                <a:ea typeface="Courier New"/>
                <a:cs typeface="Courier New"/>
                <a:sym typeface="Courier New"/>
              </a:rPr>
              <a:t>(</a:t>
            </a:r>
            <a:r>
              <a:rPr lang="en" sz="1200">
                <a:solidFill>
                  <a:srgbClr val="24292E"/>
                </a:solidFill>
                <a:latin typeface="Courier New"/>
                <a:ea typeface="Courier New"/>
                <a:cs typeface="Courier New"/>
                <a:sym typeface="Courier New"/>
              </a:rPr>
              <a:t>Remuneravel</a:t>
            </a: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24292E"/>
                </a:solidFill>
                <a:latin typeface="Courier New"/>
                <a:ea typeface="Courier New"/>
                <a:cs typeface="Courier New"/>
                <a:sym typeface="Courier New"/>
              </a:rPr>
              <a:t>this</a:t>
            </a:r>
            <a:r>
              <a:rPr lang="en" sz="1200">
                <a:solidFill>
                  <a:srgbClr val="333333"/>
                </a:solidFill>
                <a:latin typeface="Courier New"/>
                <a:ea typeface="Courier New"/>
                <a:cs typeface="Courier New"/>
                <a:sym typeface="Courier New"/>
              </a:rPr>
              <a:t>-&gt;</a:t>
            </a:r>
            <a:r>
              <a:rPr lang="en" sz="1200">
                <a:solidFill>
                  <a:srgbClr val="005CC5"/>
                </a:solidFill>
                <a:latin typeface="Courier New"/>
                <a:ea typeface="Courier New"/>
                <a:cs typeface="Courier New"/>
                <a:sym typeface="Courier New"/>
              </a:rPr>
              <a:t>saldo</a:t>
            </a:r>
            <a:r>
              <a:rPr lang="en" sz="1200">
                <a:solidFill>
                  <a:srgbClr val="333333"/>
                </a:solidFill>
                <a:latin typeface="Courier New"/>
                <a:ea typeface="Courier New"/>
                <a:cs typeface="Courier New"/>
                <a:sym typeface="Courier New"/>
              </a:rPr>
              <a:t> =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funcionario-&gt;</a:t>
            </a:r>
            <a:r>
              <a:rPr lang="en" sz="1200">
                <a:solidFill>
                  <a:srgbClr val="6F42C1"/>
                </a:solidFill>
                <a:latin typeface="Courier New"/>
                <a:ea typeface="Courier New"/>
                <a:cs typeface="Courier New"/>
                <a:sym typeface="Courier New"/>
              </a:rPr>
              <a:t>remuneracao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D73A49"/>
              </a:solidFill>
              <a:latin typeface="Courier New"/>
              <a:ea typeface="Courier New"/>
              <a:cs typeface="Courier New"/>
              <a:sym typeface="Courier New"/>
            </a:endParaRPr>
          </a:p>
        </p:txBody>
      </p:sp>
      <p:pic>
        <p:nvPicPr>
          <p:cNvPr id="103" name="Google Shape;103;p20"/>
          <p:cNvPicPr preferRelativeResize="0"/>
          <p:nvPr/>
        </p:nvPicPr>
        <p:blipFill>
          <a:blip r:embed="rId3">
            <a:alphaModFix/>
          </a:blip>
          <a:stretch>
            <a:fillRect/>
          </a:stretch>
        </p:blipFill>
        <p:spPr>
          <a:xfrm>
            <a:off x="4404797" y="4605713"/>
            <a:ext cx="334400" cy="3348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Liskov substitution </a:t>
            </a:r>
            <a:endParaRPr/>
          </a:p>
          <a:p>
            <a:pPr indent="0" lvl="0" marL="0" rtl="0" algn="l">
              <a:spcBef>
                <a:spcPts val="0"/>
              </a:spcBef>
              <a:spcAft>
                <a:spcPts val="0"/>
              </a:spcAft>
              <a:buNone/>
            </a:pPr>
            <a:r>
              <a:rPr lang="en" sz="2200">
                <a:solidFill>
                  <a:srgbClr val="292929"/>
                </a:solidFill>
              </a:rPr>
              <a:t>Substituição de Liskov</a:t>
            </a:r>
            <a:endParaRPr sz="2200">
              <a:solidFill>
                <a:srgbClr val="292929"/>
              </a:solidFill>
            </a:endParaRPr>
          </a:p>
        </p:txBody>
      </p:sp>
      <p:sp>
        <p:nvSpPr>
          <p:cNvPr id="109" name="Google Shape;109;p21"/>
          <p:cNvSpPr txBox="1"/>
          <p:nvPr>
            <p:ph idx="1" type="body"/>
          </p:nvPr>
        </p:nvSpPr>
        <p:spPr>
          <a:xfrm>
            <a:off x="311700" y="1514325"/>
            <a:ext cx="8520600" cy="30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2000"/>
              <a:t>Com o uso do princípio Open/Closed, na hora de usarmos as classes, vamos precisar aplicar o princípio Liskov substitution (substituição de Liskov), nome dado por Robert C. Martin ao se inspirar no princípio identificado pela programadora Barbara Liskov. Esse princípio diz que devemos poder substituir um objeto por outro sem precisarmos alterar o componente que os utiliza.</a:t>
            </a:r>
            <a:endParaRPr sz="2000"/>
          </a:p>
          <a:p>
            <a:pPr indent="0" lvl="0" marL="0" rtl="0" algn="l">
              <a:spcBef>
                <a:spcPts val="1200"/>
              </a:spcBef>
              <a:spcAft>
                <a:spcPts val="1200"/>
              </a:spcAft>
              <a:buSzPts val="852"/>
              <a:buNone/>
            </a:pPr>
            <a:r>
              <a:t/>
            </a:r>
            <a:endParaRPr sz="1595"/>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