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71" r:id="rId115"/>
    <p:sldId id="372" r:id="rId116"/>
    <p:sldId id="373" r:id="rId117"/>
    <p:sldId id="374" r:id="rId118"/>
    <p:sldId id="369" r:id="rId119"/>
    <p:sldId id="370"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2" r:id="rId137"/>
    <p:sldId id="393" r:id="rId138"/>
    <p:sldId id="394" r:id="rId139"/>
    <p:sldId id="395" r:id="rId140"/>
    <p:sldId id="391" r:id="rId1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0F3B7-CE5F-46EE-A1C1-A569A6F23C27}" type="doc">
      <dgm:prSet loTypeId="urn:microsoft.com/office/officeart/2005/8/layout/hChevron3" loCatId="process" qsTypeId="urn:microsoft.com/office/officeart/2005/8/quickstyle/simple1" qsCatId="simple" csTypeId="urn:microsoft.com/office/officeart/2005/8/colors/accent1_2" csCatId="accent1" phldr="1"/>
      <dgm:spPr/>
    </dgm:pt>
    <dgm:pt modelId="{AC3E5959-D461-441E-94A6-5622EE1C94DC}">
      <dgm:prSet phldrT="[Texto]"/>
      <dgm:spPr/>
      <dgm:t>
        <a:bodyPr/>
        <a:lstStyle/>
        <a:p>
          <a:r>
            <a:rPr lang="pt-BR" dirty="0"/>
            <a:t>Esboçar requisitos de sistema</a:t>
          </a:r>
        </a:p>
      </dgm:t>
    </dgm:pt>
    <dgm:pt modelId="{D0635829-F9D5-4861-B317-CC0EEC338303}" type="parTrans" cxnId="{F8B1FA65-11BB-47B9-9157-83D883FF6EFD}">
      <dgm:prSet/>
      <dgm:spPr/>
      <dgm:t>
        <a:bodyPr/>
        <a:lstStyle/>
        <a:p>
          <a:endParaRPr lang="pt-BR"/>
        </a:p>
      </dgm:t>
    </dgm:pt>
    <dgm:pt modelId="{72546D54-B328-4D4C-9C82-924AFD3D272E}" type="sibTrans" cxnId="{F8B1FA65-11BB-47B9-9157-83D883FF6EFD}">
      <dgm:prSet/>
      <dgm:spPr/>
      <dgm:t>
        <a:bodyPr/>
        <a:lstStyle/>
        <a:p>
          <a:endParaRPr lang="pt-BR"/>
        </a:p>
      </dgm:t>
    </dgm:pt>
    <dgm:pt modelId="{628E3592-CD56-4303-BD4E-774020B30490}">
      <dgm:prSet phldrT="[Texto]"/>
      <dgm:spPr/>
      <dgm:t>
        <a:bodyPr/>
        <a:lstStyle/>
        <a:p>
          <a:r>
            <a:rPr lang="pt-BR" dirty="0"/>
            <a:t>Modificar requisitos</a:t>
          </a:r>
        </a:p>
      </dgm:t>
    </dgm:pt>
    <dgm:pt modelId="{C523BB52-0C8C-4B4A-AE6B-9190F6044E61}" type="parTrans" cxnId="{47D4900A-B935-45CE-837D-C3A190640BE7}">
      <dgm:prSet/>
      <dgm:spPr/>
      <dgm:t>
        <a:bodyPr/>
        <a:lstStyle/>
        <a:p>
          <a:endParaRPr lang="pt-BR"/>
        </a:p>
      </dgm:t>
    </dgm:pt>
    <dgm:pt modelId="{86970C24-A594-40DD-8305-4A52E483C134}" type="sibTrans" cxnId="{47D4900A-B935-45CE-837D-C3A190640BE7}">
      <dgm:prSet/>
      <dgm:spPr/>
      <dgm:t>
        <a:bodyPr/>
        <a:lstStyle/>
        <a:p>
          <a:endParaRPr lang="pt-BR"/>
        </a:p>
      </dgm:t>
    </dgm:pt>
    <dgm:pt modelId="{EEC89168-52F1-4747-B959-CE60B37235B1}">
      <dgm:prSet phldrT="[Texto]"/>
      <dgm:spPr/>
      <dgm:t>
        <a:bodyPr/>
        <a:lstStyle/>
        <a:p>
          <a:r>
            <a:rPr lang="pt-BR" dirty="0"/>
            <a:t>Projetar arquitetura</a:t>
          </a:r>
        </a:p>
      </dgm:t>
    </dgm:pt>
    <dgm:pt modelId="{39F8D559-7F4D-4032-8051-0734C57E06F8}" type="parTrans" cxnId="{CE1EE638-86F8-41CF-B49B-50290F0FE84A}">
      <dgm:prSet/>
      <dgm:spPr/>
      <dgm:t>
        <a:bodyPr/>
        <a:lstStyle/>
        <a:p>
          <a:endParaRPr lang="pt-BR"/>
        </a:p>
      </dgm:t>
    </dgm:pt>
    <dgm:pt modelId="{EA8E1B4E-C96A-4EB4-BA91-61DAC124A262}" type="sibTrans" cxnId="{CE1EE638-86F8-41CF-B49B-50290F0FE84A}">
      <dgm:prSet/>
      <dgm:spPr/>
      <dgm:t>
        <a:bodyPr/>
        <a:lstStyle/>
        <a:p>
          <a:endParaRPr lang="pt-BR"/>
        </a:p>
      </dgm:t>
    </dgm:pt>
    <dgm:pt modelId="{89EE55FC-6900-4B68-B707-F059355880BE}">
      <dgm:prSet phldrT="[Texto]"/>
      <dgm:spPr/>
      <dgm:t>
        <a:bodyPr/>
        <a:lstStyle/>
        <a:p>
          <a:r>
            <a:rPr lang="pt-BR" dirty="0"/>
            <a:t>Identificar componentes candidatos</a:t>
          </a:r>
        </a:p>
      </dgm:t>
    </dgm:pt>
    <dgm:pt modelId="{2A1C7FD7-BAC3-4EF3-B440-90C321B00ED6}" type="parTrans" cxnId="{CD15404F-5EAC-41A4-AC33-BF4B13825515}">
      <dgm:prSet/>
      <dgm:spPr/>
      <dgm:t>
        <a:bodyPr/>
        <a:lstStyle/>
        <a:p>
          <a:endParaRPr lang="pt-BR"/>
        </a:p>
      </dgm:t>
    </dgm:pt>
    <dgm:pt modelId="{0C377DBB-768D-4427-B2E9-D7DC4FA3DE32}" type="sibTrans" cxnId="{CD15404F-5EAC-41A4-AC33-BF4B13825515}">
      <dgm:prSet/>
      <dgm:spPr/>
      <dgm:t>
        <a:bodyPr/>
        <a:lstStyle/>
        <a:p>
          <a:endParaRPr lang="pt-BR"/>
        </a:p>
      </dgm:t>
    </dgm:pt>
    <dgm:pt modelId="{56EB6013-566A-42D9-A58D-0521799CD698}">
      <dgm:prSet phldrT="[Texto]"/>
      <dgm:spPr/>
      <dgm:t>
        <a:bodyPr/>
        <a:lstStyle/>
        <a:p>
          <a:r>
            <a:rPr lang="pt-BR" dirty="0"/>
            <a:t>Identificar componentes candidatos</a:t>
          </a:r>
        </a:p>
      </dgm:t>
    </dgm:pt>
    <dgm:pt modelId="{D2397FE2-CF26-4784-8572-48AAA307CA75}" type="parTrans" cxnId="{DE0E3D29-34A8-4783-A638-FC1C69B50079}">
      <dgm:prSet/>
      <dgm:spPr/>
      <dgm:t>
        <a:bodyPr/>
        <a:lstStyle/>
        <a:p>
          <a:endParaRPr lang="pt-BR"/>
        </a:p>
      </dgm:t>
    </dgm:pt>
    <dgm:pt modelId="{20A26F6F-8A45-4F8C-BF57-C253EF14E64E}" type="sibTrans" cxnId="{DE0E3D29-34A8-4783-A638-FC1C69B50079}">
      <dgm:prSet/>
      <dgm:spPr/>
      <dgm:t>
        <a:bodyPr/>
        <a:lstStyle/>
        <a:p>
          <a:endParaRPr lang="pt-BR"/>
        </a:p>
      </dgm:t>
    </dgm:pt>
    <dgm:pt modelId="{0819EE6E-498F-4BE0-B0DC-0E8A30975733}">
      <dgm:prSet phldrT="[Texto]"/>
      <dgm:spPr/>
      <dgm:t>
        <a:bodyPr/>
        <a:lstStyle/>
        <a:p>
          <a:r>
            <a:rPr lang="pt-BR" dirty="0"/>
            <a:t>Compor componentes para criar sistemas</a:t>
          </a:r>
        </a:p>
      </dgm:t>
    </dgm:pt>
    <dgm:pt modelId="{8E82BF16-EEF8-468B-B510-CCDE7041D112}" type="parTrans" cxnId="{FD9BD91C-4F58-4EB1-9DF2-14E5F850AB58}">
      <dgm:prSet/>
      <dgm:spPr/>
      <dgm:t>
        <a:bodyPr/>
        <a:lstStyle/>
        <a:p>
          <a:endParaRPr lang="pt-BR"/>
        </a:p>
      </dgm:t>
    </dgm:pt>
    <dgm:pt modelId="{CB6D6509-36EC-48B2-8217-4F8B59BFE288}" type="sibTrans" cxnId="{FD9BD91C-4F58-4EB1-9DF2-14E5F850AB58}">
      <dgm:prSet/>
      <dgm:spPr/>
      <dgm:t>
        <a:bodyPr/>
        <a:lstStyle/>
        <a:p>
          <a:endParaRPr lang="pt-BR"/>
        </a:p>
      </dgm:t>
    </dgm:pt>
    <dgm:pt modelId="{80A3F06D-C350-491B-9D27-95C45C653C60}" type="pres">
      <dgm:prSet presAssocID="{D260F3B7-CE5F-46EE-A1C1-A569A6F23C27}" presName="Name0" presStyleCnt="0">
        <dgm:presLayoutVars>
          <dgm:dir/>
          <dgm:resizeHandles val="exact"/>
        </dgm:presLayoutVars>
      </dgm:prSet>
      <dgm:spPr/>
    </dgm:pt>
    <dgm:pt modelId="{85F56F38-1537-4ED2-B55C-A0E295D854D8}" type="pres">
      <dgm:prSet presAssocID="{AC3E5959-D461-441E-94A6-5622EE1C94DC}" presName="parTxOnly" presStyleLbl="node1" presStyleIdx="0" presStyleCnt="6">
        <dgm:presLayoutVars>
          <dgm:bulletEnabled val="1"/>
        </dgm:presLayoutVars>
      </dgm:prSet>
      <dgm:spPr/>
    </dgm:pt>
    <dgm:pt modelId="{15238541-E0FA-477C-9295-5CAE4A715688}" type="pres">
      <dgm:prSet presAssocID="{72546D54-B328-4D4C-9C82-924AFD3D272E}" presName="parSpace" presStyleCnt="0"/>
      <dgm:spPr/>
    </dgm:pt>
    <dgm:pt modelId="{A3EE42C0-4393-496A-90EE-6401F0C864CA}" type="pres">
      <dgm:prSet presAssocID="{89EE55FC-6900-4B68-B707-F059355880BE}" presName="parTxOnly" presStyleLbl="node1" presStyleIdx="1" presStyleCnt="6">
        <dgm:presLayoutVars>
          <dgm:bulletEnabled val="1"/>
        </dgm:presLayoutVars>
      </dgm:prSet>
      <dgm:spPr/>
    </dgm:pt>
    <dgm:pt modelId="{5BC6C07C-10F9-45DB-839E-651253567573}" type="pres">
      <dgm:prSet presAssocID="{0C377DBB-768D-4427-B2E9-D7DC4FA3DE32}" presName="parSpace" presStyleCnt="0"/>
      <dgm:spPr/>
    </dgm:pt>
    <dgm:pt modelId="{B2E6C600-B714-44BB-B534-31BFEFC39C8F}" type="pres">
      <dgm:prSet presAssocID="{628E3592-CD56-4303-BD4E-774020B30490}" presName="parTxOnly" presStyleLbl="node1" presStyleIdx="2" presStyleCnt="6">
        <dgm:presLayoutVars>
          <dgm:bulletEnabled val="1"/>
        </dgm:presLayoutVars>
      </dgm:prSet>
      <dgm:spPr/>
    </dgm:pt>
    <dgm:pt modelId="{16DF78C5-47DF-4B9B-B9C1-BF8F4BDDF7A0}" type="pres">
      <dgm:prSet presAssocID="{86970C24-A594-40DD-8305-4A52E483C134}" presName="parSpace" presStyleCnt="0"/>
      <dgm:spPr/>
    </dgm:pt>
    <dgm:pt modelId="{7A568CCD-8655-4131-871F-06DDB5457609}" type="pres">
      <dgm:prSet presAssocID="{EEC89168-52F1-4747-B959-CE60B37235B1}" presName="parTxOnly" presStyleLbl="node1" presStyleIdx="3" presStyleCnt="6">
        <dgm:presLayoutVars>
          <dgm:bulletEnabled val="1"/>
        </dgm:presLayoutVars>
      </dgm:prSet>
      <dgm:spPr/>
    </dgm:pt>
    <dgm:pt modelId="{B93EC024-0F2B-4748-89CE-EF0150E8FDE2}" type="pres">
      <dgm:prSet presAssocID="{EA8E1B4E-C96A-4EB4-BA91-61DAC124A262}" presName="parSpace" presStyleCnt="0"/>
      <dgm:spPr/>
    </dgm:pt>
    <dgm:pt modelId="{9A29AC12-5F53-461C-848A-74948E90AD03}" type="pres">
      <dgm:prSet presAssocID="{56EB6013-566A-42D9-A58D-0521799CD698}" presName="parTxOnly" presStyleLbl="node1" presStyleIdx="4" presStyleCnt="6">
        <dgm:presLayoutVars>
          <dgm:bulletEnabled val="1"/>
        </dgm:presLayoutVars>
      </dgm:prSet>
      <dgm:spPr/>
    </dgm:pt>
    <dgm:pt modelId="{ED696532-1E86-472E-940A-2BC46AF6AAAF}" type="pres">
      <dgm:prSet presAssocID="{20A26F6F-8A45-4F8C-BF57-C253EF14E64E}" presName="parSpace" presStyleCnt="0"/>
      <dgm:spPr/>
    </dgm:pt>
    <dgm:pt modelId="{22D9F407-D1FD-4FE4-88C0-B0361FF194F4}" type="pres">
      <dgm:prSet presAssocID="{0819EE6E-498F-4BE0-B0DC-0E8A30975733}" presName="parTxOnly" presStyleLbl="node1" presStyleIdx="5" presStyleCnt="6">
        <dgm:presLayoutVars>
          <dgm:bulletEnabled val="1"/>
        </dgm:presLayoutVars>
      </dgm:prSet>
      <dgm:spPr/>
    </dgm:pt>
  </dgm:ptLst>
  <dgm:cxnLst>
    <dgm:cxn modelId="{47D4900A-B935-45CE-837D-C3A190640BE7}" srcId="{D260F3B7-CE5F-46EE-A1C1-A569A6F23C27}" destId="{628E3592-CD56-4303-BD4E-774020B30490}" srcOrd="2" destOrd="0" parTransId="{C523BB52-0C8C-4B4A-AE6B-9190F6044E61}" sibTransId="{86970C24-A594-40DD-8305-4A52E483C134}"/>
    <dgm:cxn modelId="{6CE80E1B-4DA9-4CDF-9900-59EE45CEB39E}" type="presOf" srcId="{EEC89168-52F1-4747-B959-CE60B37235B1}" destId="{7A568CCD-8655-4131-871F-06DDB5457609}" srcOrd="0" destOrd="0" presId="urn:microsoft.com/office/officeart/2005/8/layout/hChevron3"/>
    <dgm:cxn modelId="{FD9BD91C-4F58-4EB1-9DF2-14E5F850AB58}" srcId="{D260F3B7-CE5F-46EE-A1C1-A569A6F23C27}" destId="{0819EE6E-498F-4BE0-B0DC-0E8A30975733}" srcOrd="5" destOrd="0" parTransId="{8E82BF16-EEF8-468B-B510-CCDE7041D112}" sibTransId="{CB6D6509-36EC-48B2-8217-4F8B59BFE288}"/>
    <dgm:cxn modelId="{DE0E3D29-34A8-4783-A638-FC1C69B50079}" srcId="{D260F3B7-CE5F-46EE-A1C1-A569A6F23C27}" destId="{56EB6013-566A-42D9-A58D-0521799CD698}" srcOrd="4" destOrd="0" parTransId="{D2397FE2-CF26-4784-8572-48AAA307CA75}" sibTransId="{20A26F6F-8A45-4F8C-BF57-C253EF14E64E}"/>
    <dgm:cxn modelId="{CE1EE638-86F8-41CF-B49B-50290F0FE84A}" srcId="{D260F3B7-CE5F-46EE-A1C1-A569A6F23C27}" destId="{EEC89168-52F1-4747-B959-CE60B37235B1}" srcOrd="3" destOrd="0" parTransId="{39F8D559-7F4D-4032-8051-0734C57E06F8}" sibTransId="{EA8E1B4E-C96A-4EB4-BA91-61DAC124A262}"/>
    <dgm:cxn modelId="{99FF233A-39DC-42B9-96D3-3C5E65C09E9F}" type="presOf" srcId="{628E3592-CD56-4303-BD4E-774020B30490}" destId="{B2E6C600-B714-44BB-B534-31BFEFC39C8F}" srcOrd="0" destOrd="0" presId="urn:microsoft.com/office/officeart/2005/8/layout/hChevron3"/>
    <dgm:cxn modelId="{87287341-AD08-4F69-99E6-093CDE4CDD4E}" type="presOf" srcId="{AC3E5959-D461-441E-94A6-5622EE1C94DC}" destId="{85F56F38-1537-4ED2-B55C-A0E295D854D8}" srcOrd="0" destOrd="0" presId="urn:microsoft.com/office/officeart/2005/8/layout/hChevron3"/>
    <dgm:cxn modelId="{F8B1FA65-11BB-47B9-9157-83D883FF6EFD}" srcId="{D260F3B7-CE5F-46EE-A1C1-A569A6F23C27}" destId="{AC3E5959-D461-441E-94A6-5622EE1C94DC}" srcOrd="0" destOrd="0" parTransId="{D0635829-F9D5-4861-B317-CC0EEC338303}" sibTransId="{72546D54-B328-4D4C-9C82-924AFD3D272E}"/>
    <dgm:cxn modelId="{CD15404F-5EAC-41A4-AC33-BF4B13825515}" srcId="{D260F3B7-CE5F-46EE-A1C1-A569A6F23C27}" destId="{89EE55FC-6900-4B68-B707-F059355880BE}" srcOrd="1" destOrd="0" parTransId="{2A1C7FD7-BAC3-4EF3-B440-90C321B00ED6}" sibTransId="{0C377DBB-768D-4427-B2E9-D7DC4FA3DE32}"/>
    <dgm:cxn modelId="{40C68674-CA3B-4B6D-B6CC-662A8F494EAA}" type="presOf" srcId="{89EE55FC-6900-4B68-B707-F059355880BE}" destId="{A3EE42C0-4393-496A-90EE-6401F0C864CA}" srcOrd="0" destOrd="0" presId="urn:microsoft.com/office/officeart/2005/8/layout/hChevron3"/>
    <dgm:cxn modelId="{51502C8C-4444-4998-871F-97BCBA56815B}" type="presOf" srcId="{0819EE6E-498F-4BE0-B0DC-0E8A30975733}" destId="{22D9F407-D1FD-4FE4-88C0-B0361FF194F4}" srcOrd="0" destOrd="0" presId="urn:microsoft.com/office/officeart/2005/8/layout/hChevron3"/>
    <dgm:cxn modelId="{D8267E9C-7050-4D69-B698-E84B7AA5B431}" type="presOf" srcId="{56EB6013-566A-42D9-A58D-0521799CD698}" destId="{9A29AC12-5F53-461C-848A-74948E90AD03}" srcOrd="0" destOrd="0" presId="urn:microsoft.com/office/officeart/2005/8/layout/hChevron3"/>
    <dgm:cxn modelId="{964404E9-338C-4F3D-ADF4-B4ED306E24AE}" type="presOf" srcId="{D260F3B7-CE5F-46EE-A1C1-A569A6F23C27}" destId="{80A3F06D-C350-491B-9D27-95C45C653C60}" srcOrd="0" destOrd="0" presId="urn:microsoft.com/office/officeart/2005/8/layout/hChevron3"/>
    <dgm:cxn modelId="{7C2904A6-6919-4C2A-8A47-74315100717A}" type="presParOf" srcId="{80A3F06D-C350-491B-9D27-95C45C653C60}" destId="{85F56F38-1537-4ED2-B55C-A0E295D854D8}" srcOrd="0" destOrd="0" presId="urn:microsoft.com/office/officeart/2005/8/layout/hChevron3"/>
    <dgm:cxn modelId="{B37537EF-23FB-4599-BC50-29D7DC58227F}" type="presParOf" srcId="{80A3F06D-C350-491B-9D27-95C45C653C60}" destId="{15238541-E0FA-477C-9295-5CAE4A715688}" srcOrd="1" destOrd="0" presId="urn:microsoft.com/office/officeart/2005/8/layout/hChevron3"/>
    <dgm:cxn modelId="{BB1F9C3C-1AF5-43F8-812A-9BC746B33493}" type="presParOf" srcId="{80A3F06D-C350-491B-9D27-95C45C653C60}" destId="{A3EE42C0-4393-496A-90EE-6401F0C864CA}" srcOrd="2" destOrd="0" presId="urn:microsoft.com/office/officeart/2005/8/layout/hChevron3"/>
    <dgm:cxn modelId="{8A9A6A0A-E078-4E34-91DB-B3EEE4284B2A}" type="presParOf" srcId="{80A3F06D-C350-491B-9D27-95C45C653C60}" destId="{5BC6C07C-10F9-45DB-839E-651253567573}" srcOrd="3" destOrd="0" presId="urn:microsoft.com/office/officeart/2005/8/layout/hChevron3"/>
    <dgm:cxn modelId="{0AE869F2-7B15-476E-B840-47057525C139}" type="presParOf" srcId="{80A3F06D-C350-491B-9D27-95C45C653C60}" destId="{B2E6C600-B714-44BB-B534-31BFEFC39C8F}" srcOrd="4" destOrd="0" presId="urn:microsoft.com/office/officeart/2005/8/layout/hChevron3"/>
    <dgm:cxn modelId="{01D2E4BD-59E5-4309-A535-5595CC181068}" type="presParOf" srcId="{80A3F06D-C350-491B-9D27-95C45C653C60}" destId="{16DF78C5-47DF-4B9B-B9C1-BF8F4BDDF7A0}" srcOrd="5" destOrd="0" presId="urn:microsoft.com/office/officeart/2005/8/layout/hChevron3"/>
    <dgm:cxn modelId="{57C6A391-8A07-475A-AD22-98417134E9AA}" type="presParOf" srcId="{80A3F06D-C350-491B-9D27-95C45C653C60}" destId="{7A568CCD-8655-4131-871F-06DDB5457609}" srcOrd="6" destOrd="0" presId="urn:microsoft.com/office/officeart/2005/8/layout/hChevron3"/>
    <dgm:cxn modelId="{C3C5E4A9-7A68-45BA-B3C9-BEDECD44FEE7}" type="presParOf" srcId="{80A3F06D-C350-491B-9D27-95C45C653C60}" destId="{B93EC024-0F2B-4748-89CE-EF0150E8FDE2}" srcOrd="7" destOrd="0" presId="urn:microsoft.com/office/officeart/2005/8/layout/hChevron3"/>
    <dgm:cxn modelId="{DB49A7FD-442A-44B4-8D08-C2D2E62D307B}" type="presParOf" srcId="{80A3F06D-C350-491B-9D27-95C45C653C60}" destId="{9A29AC12-5F53-461C-848A-74948E90AD03}" srcOrd="8" destOrd="0" presId="urn:microsoft.com/office/officeart/2005/8/layout/hChevron3"/>
    <dgm:cxn modelId="{C8F051CE-2A17-4EEC-B57A-18232BFFF3E1}" type="presParOf" srcId="{80A3F06D-C350-491B-9D27-95C45C653C60}" destId="{ED696532-1E86-472E-940A-2BC46AF6AAAF}" srcOrd="9" destOrd="0" presId="urn:microsoft.com/office/officeart/2005/8/layout/hChevron3"/>
    <dgm:cxn modelId="{60BC8B04-568F-4EAC-87A3-CF89834C0DAF}" type="presParOf" srcId="{80A3F06D-C350-491B-9D27-95C45C653C60}" destId="{22D9F407-D1FD-4FE4-88C0-B0361FF194F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56F38-1537-4ED2-B55C-A0E295D854D8}">
      <dsp:nvSpPr>
        <dsp:cNvPr id="0" name=""/>
        <dsp:cNvSpPr/>
      </dsp:nvSpPr>
      <dsp:spPr>
        <a:xfrm>
          <a:off x="1395" y="1905575"/>
          <a:ext cx="2286280" cy="91451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Esboçar requisitos de sistema</a:t>
          </a:r>
        </a:p>
      </dsp:txBody>
      <dsp:txXfrm>
        <a:off x="1395" y="1905575"/>
        <a:ext cx="2057652" cy="914512"/>
      </dsp:txXfrm>
    </dsp:sp>
    <dsp:sp modelId="{A3EE42C0-4393-496A-90EE-6401F0C864CA}">
      <dsp:nvSpPr>
        <dsp:cNvPr id="0" name=""/>
        <dsp:cNvSpPr/>
      </dsp:nvSpPr>
      <dsp:spPr>
        <a:xfrm>
          <a:off x="1830420" y="1905575"/>
          <a:ext cx="2286280" cy="9145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Identificar componentes candidatos</a:t>
          </a:r>
        </a:p>
      </dsp:txBody>
      <dsp:txXfrm>
        <a:off x="2287676" y="1905575"/>
        <a:ext cx="1371768" cy="914512"/>
      </dsp:txXfrm>
    </dsp:sp>
    <dsp:sp modelId="{B2E6C600-B714-44BB-B534-31BFEFC39C8F}">
      <dsp:nvSpPr>
        <dsp:cNvPr id="0" name=""/>
        <dsp:cNvSpPr/>
      </dsp:nvSpPr>
      <dsp:spPr>
        <a:xfrm>
          <a:off x="3659444" y="1905575"/>
          <a:ext cx="2286280" cy="9145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Modificar requisitos</a:t>
          </a:r>
        </a:p>
      </dsp:txBody>
      <dsp:txXfrm>
        <a:off x="4116700" y="1905575"/>
        <a:ext cx="1371768" cy="914512"/>
      </dsp:txXfrm>
    </dsp:sp>
    <dsp:sp modelId="{7A568CCD-8655-4131-871F-06DDB5457609}">
      <dsp:nvSpPr>
        <dsp:cNvPr id="0" name=""/>
        <dsp:cNvSpPr/>
      </dsp:nvSpPr>
      <dsp:spPr>
        <a:xfrm>
          <a:off x="5488469" y="1905575"/>
          <a:ext cx="2286280" cy="9145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Projetar arquitetura</a:t>
          </a:r>
        </a:p>
      </dsp:txBody>
      <dsp:txXfrm>
        <a:off x="5945725" y="1905575"/>
        <a:ext cx="1371768" cy="914512"/>
      </dsp:txXfrm>
    </dsp:sp>
    <dsp:sp modelId="{9A29AC12-5F53-461C-848A-74948E90AD03}">
      <dsp:nvSpPr>
        <dsp:cNvPr id="0" name=""/>
        <dsp:cNvSpPr/>
      </dsp:nvSpPr>
      <dsp:spPr>
        <a:xfrm>
          <a:off x="7317493" y="1905575"/>
          <a:ext cx="2286280" cy="9145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Identificar componentes candidatos</a:t>
          </a:r>
        </a:p>
      </dsp:txBody>
      <dsp:txXfrm>
        <a:off x="7774749" y="1905575"/>
        <a:ext cx="1371768" cy="914512"/>
      </dsp:txXfrm>
    </dsp:sp>
    <dsp:sp modelId="{22D9F407-D1FD-4FE4-88C0-B0361FF194F4}">
      <dsp:nvSpPr>
        <dsp:cNvPr id="0" name=""/>
        <dsp:cNvSpPr/>
      </dsp:nvSpPr>
      <dsp:spPr>
        <a:xfrm>
          <a:off x="9146518" y="1905575"/>
          <a:ext cx="2286280" cy="9145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pt-BR" sz="1400" kern="1200" dirty="0"/>
            <a:t>Compor componentes para criar sistemas</a:t>
          </a:r>
        </a:p>
      </dsp:txBody>
      <dsp:txXfrm>
        <a:off x="9603774" y="1905575"/>
        <a:ext cx="1371768" cy="91451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09/02/2020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75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09/02/2020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34170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09/02/2020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6419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09/02/2020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347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2BAC8DE-2358-43B6-A698-F3A3425B1C6C}" type="datetimeFigureOut">
              <a:rPr lang="pt-BR" smtClean="0"/>
              <a:t>09/02/2020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2BAC8DE-2358-43B6-A698-F3A3425B1C6C}" type="datetimeFigureOut">
              <a:rPr lang="pt-BR" smtClean="0"/>
              <a:t>09/02/2020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485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2BAC8DE-2358-43B6-A698-F3A3425B1C6C}" type="datetimeFigureOut">
              <a:rPr lang="pt-BR" smtClean="0"/>
              <a:t>09/02/2020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2976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2BAC8DE-2358-43B6-A698-F3A3425B1C6C}" type="datetimeFigureOut">
              <a:rPr lang="pt-BR" smtClean="0"/>
              <a:t>09/02/2020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51921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BAC8DE-2358-43B6-A698-F3A3425B1C6C}" type="datetimeFigureOut">
              <a:rPr lang="pt-BR" smtClean="0"/>
              <a:t>09/02/2020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7305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BAC8DE-2358-43B6-A698-F3A3425B1C6C}" type="datetimeFigureOut">
              <a:rPr lang="pt-BR" smtClean="0"/>
              <a:t>09/02/2020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A6836-F67E-4249-B695-563745C1E7FE}" type="slidenum">
              <a:rPr lang="pt-BR" smtClean="0"/>
              <a:t>‹nº›</a:t>
            </a:fld>
            <a:endParaRPr lang="pt-BR"/>
          </a:p>
        </p:txBody>
      </p:sp>
    </p:spTree>
    <p:extLst>
      <p:ext uri="{BB962C8B-B14F-4D97-AF65-F5344CB8AC3E}">
        <p14:creationId xmlns:p14="http://schemas.microsoft.com/office/powerpoint/2010/main" val="356087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2BAC8DE-2358-43B6-A698-F3A3425B1C6C}" type="datetimeFigureOut">
              <a:rPr lang="pt-BR" smtClean="0"/>
              <a:t>09/02/2020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9544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BAC8DE-2358-43B6-A698-F3A3425B1C6C}" type="datetimeFigureOut">
              <a:rPr lang="pt-BR" smtClean="0"/>
              <a:t>09/02/2020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A6836-F67E-4249-B695-563745C1E7FE}"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03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B351C5-8967-4419-B826-8547764D0AF0}"/>
              </a:ext>
            </a:extLst>
          </p:cNvPr>
          <p:cNvSpPr>
            <a:spLocks noGrp="1"/>
          </p:cNvSpPr>
          <p:nvPr>
            <p:ph type="ctrTitle"/>
          </p:nvPr>
        </p:nvSpPr>
        <p:spPr>
          <a:xfrm>
            <a:off x="5220928" y="965200"/>
            <a:ext cx="5999002" cy="4927600"/>
          </a:xfrm>
        </p:spPr>
        <p:txBody>
          <a:bodyPr anchor="ctr">
            <a:normAutofit/>
          </a:bodyPr>
          <a:lstStyle/>
          <a:p>
            <a:r>
              <a:rPr lang="pt-BR" dirty="0">
                <a:solidFill>
                  <a:schemeClr val="tx2"/>
                </a:solidFill>
              </a:rPr>
              <a:t>Reuso de Software e Componentes</a:t>
            </a:r>
          </a:p>
        </p:txBody>
      </p:sp>
      <p:sp>
        <p:nvSpPr>
          <p:cNvPr id="15"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0575020D-8422-4079-A47C-FA0F87B28617}"/>
              </a:ext>
            </a:extLst>
          </p:cNvPr>
          <p:cNvSpPr>
            <a:spLocks noGrp="1"/>
          </p:cNvSpPr>
          <p:nvPr>
            <p:ph type="subTitle" idx="1"/>
          </p:nvPr>
        </p:nvSpPr>
        <p:spPr>
          <a:xfrm>
            <a:off x="823356" y="1159565"/>
            <a:ext cx="2938022" cy="4439055"/>
          </a:xfrm>
        </p:spPr>
        <p:txBody>
          <a:bodyPr anchor="ctr">
            <a:normAutofit/>
          </a:bodyPr>
          <a:lstStyle/>
          <a:p>
            <a:r>
              <a:rPr lang="pt-BR" b="1" dirty="0">
                <a:solidFill>
                  <a:srgbClr val="FFFFFF"/>
                </a:solidFill>
              </a:rPr>
              <a:t>Prof. Celso M. Furtado</a:t>
            </a:r>
          </a:p>
        </p:txBody>
      </p:sp>
      <p:sp>
        <p:nvSpPr>
          <p:cNvPr id="16"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ixaDeTexto 3">
            <a:extLst>
              <a:ext uri="{FF2B5EF4-FFF2-40B4-BE49-F238E27FC236}">
                <a16:creationId xmlns:a16="http://schemas.microsoft.com/office/drawing/2014/main" id="{9659A2DF-8F4E-48A7-8112-BD0A0ED9F69A}"/>
              </a:ext>
            </a:extLst>
          </p:cNvPr>
          <p:cNvSpPr txBox="1"/>
          <p:nvPr/>
        </p:nvSpPr>
        <p:spPr>
          <a:xfrm>
            <a:off x="1788090" y="6061466"/>
            <a:ext cx="2779866" cy="738664"/>
          </a:xfrm>
          <a:prstGeom prst="rect">
            <a:avLst/>
          </a:prstGeom>
          <a:noFill/>
        </p:spPr>
        <p:txBody>
          <a:bodyPr wrap="square" rtlCol="0">
            <a:spAutoFit/>
          </a:bodyPr>
          <a:lstStyle/>
          <a:p>
            <a:pPr algn="r"/>
            <a:r>
              <a:rPr lang="pt-BR" sz="1400" b="1" dirty="0">
                <a:solidFill>
                  <a:schemeClr val="bg1"/>
                </a:solidFill>
              </a:rPr>
              <a:t>Bibliografia</a:t>
            </a:r>
          </a:p>
          <a:p>
            <a:pPr algn="r"/>
            <a:r>
              <a:rPr lang="pt-BR" sz="1400" dirty="0">
                <a:solidFill>
                  <a:schemeClr val="bg1"/>
                </a:solidFill>
              </a:rPr>
              <a:t>Engenharia de Software</a:t>
            </a:r>
          </a:p>
          <a:p>
            <a:pPr algn="r"/>
            <a:r>
              <a:rPr lang="pt-BR" sz="1400" dirty="0">
                <a:solidFill>
                  <a:schemeClr val="bg1"/>
                </a:solidFill>
              </a:rPr>
              <a:t>Ian Sommerville – 9ª Edição</a:t>
            </a:r>
          </a:p>
        </p:txBody>
      </p:sp>
    </p:spTree>
    <p:extLst>
      <p:ext uri="{BB962C8B-B14F-4D97-AF65-F5344CB8AC3E}">
        <p14:creationId xmlns:p14="http://schemas.microsoft.com/office/powerpoint/2010/main" val="101338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normAutofit/>
          </a:bodyPr>
          <a:lstStyle/>
          <a:p>
            <a:r>
              <a:rPr lang="pt-BR" b="1" dirty="0"/>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9598682" cy="4023360"/>
          </a:xfrm>
        </p:spPr>
        <p:txBody>
          <a:bodyPr>
            <a:normAutofit/>
          </a:bodyPr>
          <a:lstStyle/>
          <a:p>
            <a:r>
              <a:rPr lang="pt-BR" sz="2600" b="1" dirty="0">
                <a:solidFill>
                  <a:srgbClr val="C00000"/>
                </a:solidFill>
              </a:rPr>
              <a:t>3 – Reuso de objetos e funções</a:t>
            </a:r>
          </a:p>
          <a:p>
            <a:endParaRPr lang="pt-BR" dirty="0"/>
          </a:p>
          <a:p>
            <a:r>
              <a:rPr lang="pt-BR" dirty="0"/>
              <a:t>Um componente que implementa uma única função, como o cálculo de juros ou uma classe de objeto podem ser reusados;</a:t>
            </a:r>
          </a:p>
          <a:p>
            <a:r>
              <a:rPr lang="pt-BR" dirty="0"/>
              <a:t>É uma forma de reuso bastante comum nos últimos 40 anos;</a:t>
            </a:r>
          </a:p>
          <a:p>
            <a:r>
              <a:rPr lang="pt-BR" dirty="0"/>
              <a:t>Muitas bibliotecas de funções e classes estão disponíveis gratuitamente.</a:t>
            </a:r>
          </a:p>
        </p:txBody>
      </p:sp>
    </p:spTree>
    <p:extLst>
      <p:ext uri="{BB962C8B-B14F-4D97-AF65-F5344CB8AC3E}">
        <p14:creationId xmlns:p14="http://schemas.microsoft.com/office/powerpoint/2010/main" val="2339967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2701100"/>
          </a:xfrm>
        </p:spPr>
        <p:txBody>
          <a:bodyPr>
            <a:normAutofit/>
          </a:bodyPr>
          <a:lstStyle/>
          <a:p>
            <a:pPr marL="749808" lvl="1" indent="-457200"/>
            <a:r>
              <a:rPr lang="pt-BR" sz="2800" dirty="0"/>
              <a:t>Precisamos de um processo de desenvolvimento que permita que os requisitos evoluam, dependendo da funcionalidade dos componentes disponíveis.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4</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Um processo de desenvolvimento de software baseada em componentes</a:t>
            </a:r>
          </a:p>
        </p:txBody>
      </p:sp>
    </p:spTree>
    <p:extLst>
      <p:ext uri="{BB962C8B-B14F-4D97-AF65-F5344CB8AC3E}">
        <p14:creationId xmlns:p14="http://schemas.microsoft.com/office/powerpoint/2010/main" val="28043018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cliente de software&quot;">
            <a:extLst>
              <a:ext uri="{FF2B5EF4-FFF2-40B4-BE49-F238E27FC236}">
                <a16:creationId xmlns:a16="http://schemas.microsoft.com/office/drawing/2014/main" id="{802EB82A-09FD-4E88-B554-FD7165F11BF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834755" y="0"/>
            <a:ext cx="9357245" cy="63287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CBSE encarna as boas práticas da engenharia de software;</a:t>
            </a:r>
          </a:p>
          <a:p>
            <a:pPr marL="0" indent="0">
              <a:buNone/>
            </a:pPr>
            <a:r>
              <a:rPr lang="pt-BR" sz="3000" dirty="0"/>
              <a:t>Faz sentido projetar um sistema usando componentes, mesmo que seja necessário desenvolver, em vez de reusar esses componentes;</a:t>
            </a:r>
          </a:p>
          <a:p>
            <a:pPr marL="0" indent="0">
              <a:buNone/>
            </a:pPr>
            <a:r>
              <a:rPr lang="pt-BR" sz="3000" dirty="0"/>
              <a:t>A CBSE está apoiada em um dos princípios de projeto na construção de softwares compreensíveis e passíveis de manutenção.</a:t>
            </a:r>
          </a:p>
        </p:txBody>
      </p:sp>
    </p:spTree>
    <p:extLst>
      <p:ext uri="{BB962C8B-B14F-4D97-AF65-F5344CB8AC3E}">
        <p14:creationId xmlns:p14="http://schemas.microsoft.com/office/powerpoint/2010/main" val="3352125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Detalhes de implementação são ocultados;</a:t>
            </a:r>
          </a:p>
          <a:p>
            <a:pPr marL="749808" lvl="1" indent="-457200"/>
            <a:r>
              <a:rPr lang="pt-BR" sz="2800" dirty="0"/>
              <a:t>Implementação dos componentes pode ser alterada sem afetar o restante do sistema.</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1</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Componentes são independentes</a:t>
            </a:r>
          </a:p>
          <a:p>
            <a:r>
              <a:rPr lang="pt-BR" sz="2800" b="1" dirty="0"/>
              <a:t>Um componente não interfere na operação uns dos outros</a:t>
            </a:r>
          </a:p>
        </p:txBody>
      </p:sp>
    </p:spTree>
    <p:extLst>
      <p:ext uri="{BB962C8B-B14F-4D97-AF65-F5344CB8AC3E}">
        <p14:creationId xmlns:p14="http://schemas.microsoft.com/office/powerpoint/2010/main" val="28939558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Se as interfaces forem mantidas, um componente poderá ser substituído por outro, fornecendo funcionalidades adicionais ou aumentadas.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2</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Comunicação </a:t>
            </a:r>
          </a:p>
          <a:p>
            <a:r>
              <a:rPr lang="pt-BR" sz="2800" b="1" dirty="0"/>
              <a:t>Os componentes se comunicam por interfaces bem definidas</a:t>
            </a:r>
          </a:p>
        </p:txBody>
      </p:sp>
    </p:spTree>
    <p:extLst>
      <p:ext uri="{BB962C8B-B14F-4D97-AF65-F5344CB8AC3E}">
        <p14:creationId xmlns:p14="http://schemas.microsoft.com/office/powerpoint/2010/main" val="20478284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Os componentes devem oferecer um conjunto de serviços padrão que podem ser usados em sistemas e aplicações, o que reduz a quantidade de códigos novos a serem desenvolvidos.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3</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Variedade de serviços </a:t>
            </a:r>
          </a:p>
          <a:p>
            <a:r>
              <a:rPr lang="pt-BR" sz="2800" b="1" dirty="0"/>
              <a:t>Os componentes oferecem uma gama de serviços padrão</a:t>
            </a:r>
          </a:p>
        </p:txBody>
      </p:sp>
    </p:spTree>
    <p:extLst>
      <p:ext uri="{BB962C8B-B14F-4D97-AF65-F5344CB8AC3E}">
        <p14:creationId xmlns:p14="http://schemas.microsoft.com/office/powerpoint/2010/main" val="33460864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engenharia de software baseada em componentes é focada na decomposição dos sistemas;</a:t>
            </a:r>
          </a:p>
          <a:p>
            <a:pPr marL="0" indent="0">
              <a:buNone/>
            </a:pPr>
            <a:r>
              <a:rPr lang="pt-BR" sz="3000" dirty="0"/>
              <a:t>Os componentes são funcionais e lógicos com interfaces bem definidas, usadas para comunicação entre os próprios componentes;</a:t>
            </a:r>
          </a:p>
          <a:p>
            <a:pPr marL="0" indent="0">
              <a:buNone/>
            </a:pPr>
            <a:r>
              <a:rPr lang="pt-BR" sz="3000" dirty="0"/>
              <a:t>Os componentes estão em um nível de abstração mais elevado do que os objetos, então, a comunicação se dá através de mensagens.</a:t>
            </a:r>
          </a:p>
        </p:txBody>
      </p:sp>
    </p:spTree>
    <p:extLst>
      <p:ext uri="{BB962C8B-B14F-4D97-AF65-F5344CB8AC3E}">
        <p14:creationId xmlns:p14="http://schemas.microsoft.com/office/powerpoint/2010/main" val="37126772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É um processo que enfatiza o projeto e a construção de sistemas usando componentes de software reutilizáveis (PRESMMAN, 2002);</a:t>
            </a:r>
          </a:p>
          <a:p>
            <a:pPr marL="0" indent="0">
              <a:buNone/>
            </a:pPr>
            <a:r>
              <a:rPr lang="pt-BR" sz="3000" dirty="0"/>
              <a:t>Esta prática leva a redução de tempo de desenvolvimento e facilita as mudanças e a implantação de novas funcionalidades;</a:t>
            </a:r>
          </a:p>
          <a:p>
            <a:pPr marL="0" indent="0">
              <a:buNone/>
            </a:pPr>
            <a:r>
              <a:rPr lang="pt-BR" sz="3000" dirty="0"/>
              <a:t>O processo de engenharia de software baseada em componentes mudou o modo de desenvolver sistemas, pois o foco é no desenvolvimento dos componentes.</a:t>
            </a:r>
          </a:p>
        </p:txBody>
      </p:sp>
    </p:spTree>
    <p:extLst>
      <p:ext uri="{BB962C8B-B14F-4D97-AF65-F5344CB8AC3E}">
        <p14:creationId xmlns:p14="http://schemas.microsoft.com/office/powerpoint/2010/main" val="36032553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b="1" dirty="0">
                <a:solidFill>
                  <a:srgbClr val="FF0000"/>
                </a:solidFill>
              </a:rPr>
              <a:t>Histórico</a:t>
            </a:r>
          </a:p>
          <a:p>
            <a:pPr marL="0" indent="0">
              <a:buNone/>
            </a:pPr>
            <a:r>
              <a:rPr lang="pt-BR" sz="3000" dirty="0"/>
              <a:t>McIlroy expôs a ideia de que o desenvolvimento de software deveria se empenhar em desenvolver componentes reusáveis, o que permitiria aos desenvolvedores escolher quais componentes utilizar;</a:t>
            </a:r>
          </a:p>
          <a:p>
            <a:pPr marL="0" indent="0">
              <a:buNone/>
            </a:pPr>
            <a:r>
              <a:rPr lang="pt-BR" sz="3000" dirty="0"/>
              <a:t>Sua ideia foi apresentada em 1968 durante a Conferência de Engenharia de Software da OTAN, sob o titulo “</a:t>
            </a:r>
            <a:r>
              <a:rPr lang="pt-BR" sz="3000" b="1" i="1" dirty="0"/>
              <a:t>Mass produced software componentes</a:t>
            </a:r>
            <a:r>
              <a:rPr lang="pt-BR" sz="3000" dirty="0"/>
              <a:t>”.</a:t>
            </a:r>
          </a:p>
        </p:txBody>
      </p:sp>
    </p:spTree>
    <p:extLst>
      <p:ext uri="{BB962C8B-B14F-4D97-AF65-F5344CB8AC3E}">
        <p14:creationId xmlns:p14="http://schemas.microsoft.com/office/powerpoint/2010/main" val="31169049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563456"/>
          </a:xfrm>
        </p:spPr>
        <p:txBody>
          <a:bodyPr>
            <a:normAutofit lnSpcReduction="10000"/>
          </a:bodyPr>
          <a:lstStyle/>
          <a:p>
            <a:pPr marL="0" indent="0">
              <a:buNone/>
            </a:pPr>
            <a:r>
              <a:rPr lang="pt-BR" sz="3000" b="1" dirty="0">
                <a:solidFill>
                  <a:srgbClr val="FF0000"/>
                </a:solidFill>
              </a:rPr>
              <a:t>Histórico</a:t>
            </a:r>
          </a:p>
          <a:p>
            <a:pPr marL="0" indent="0">
              <a:buNone/>
            </a:pPr>
            <a:r>
              <a:rPr lang="pt-BR" sz="3000" dirty="0"/>
              <a:t>Das suas ideias nasce o interesse em desenvolver software através da integração de componentes de software;</a:t>
            </a:r>
          </a:p>
          <a:p>
            <a:pPr marL="0" indent="0">
              <a:buNone/>
            </a:pPr>
            <a:r>
              <a:rPr lang="pt-BR" sz="3000" dirty="0"/>
              <a:t>Como primeira implementação da infraestrutura de sua ideia foi a inclusão de pipes* (para comunicação entre processos) e filtros no Unix.</a:t>
            </a:r>
          </a:p>
          <a:p>
            <a:pPr marL="0" indent="0">
              <a:buNone/>
            </a:pPr>
            <a:endParaRPr lang="pt-BR" sz="3000" dirty="0"/>
          </a:p>
          <a:p>
            <a:pPr marL="0" indent="0" algn="r">
              <a:buNone/>
            </a:pPr>
            <a:r>
              <a:rPr lang="pt-BR" sz="2400" dirty="0"/>
              <a:t>* “</a:t>
            </a:r>
            <a:r>
              <a:rPr lang="pt-BR" sz="2400" b="1" dirty="0"/>
              <a:t>Pipes</a:t>
            </a:r>
            <a:r>
              <a:rPr lang="pt-BR" sz="2400" dirty="0"/>
              <a:t>” são canais de comunicação unidirecional entre processos com ascendente comum. Uma vez estabelecido o “</a:t>
            </a:r>
            <a:r>
              <a:rPr lang="pt-BR" sz="2400" i="1" dirty="0"/>
              <a:t>pipe</a:t>
            </a:r>
            <a:r>
              <a:rPr lang="pt-BR" sz="2400" dirty="0"/>
              <a:t>” entre os processos, um deles pode enviar mensagens para o outro.</a:t>
            </a:r>
          </a:p>
        </p:txBody>
      </p:sp>
    </p:spTree>
    <p:extLst>
      <p:ext uri="{BB962C8B-B14F-4D97-AF65-F5344CB8AC3E}">
        <p14:creationId xmlns:p14="http://schemas.microsoft.com/office/powerpoint/2010/main" val="42701798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b="1" dirty="0">
                <a:solidFill>
                  <a:srgbClr val="FF0000"/>
                </a:solidFill>
              </a:rPr>
              <a:t>Histórico</a:t>
            </a:r>
          </a:p>
          <a:p>
            <a:pPr marL="0" indent="0">
              <a:buNone/>
            </a:pPr>
            <a:r>
              <a:rPr lang="pt-BR" sz="3000" dirty="0"/>
              <a:t>Em 1976, DeRemer propôs um paradigma de desenvolvimento, onde um sistema deveria ser construído  como um conjunto de módulos independentes e depois interligados;</a:t>
            </a:r>
          </a:p>
          <a:p>
            <a:pPr marL="0" indent="0">
              <a:buNone/>
            </a:pPr>
            <a:r>
              <a:rPr lang="pt-BR" sz="3000" dirty="0"/>
              <a:t>Na década de 1980, o surgimento da POO e a possiblidade de reutilização, fortaleceu ainda mais a proposta de desenvolvimento de componentes.</a:t>
            </a:r>
          </a:p>
        </p:txBody>
      </p:sp>
    </p:spTree>
    <p:extLst>
      <p:ext uri="{BB962C8B-B14F-4D97-AF65-F5344CB8AC3E}">
        <p14:creationId xmlns:p14="http://schemas.microsoft.com/office/powerpoint/2010/main" val="406897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Os componentes e os sistemas de software são potencialmente reutilizáveis, mas, algumas vezes, a sua natureza específica significa que é caro modifica-los para uma nova situação;</a:t>
            </a:r>
          </a:p>
          <a:p>
            <a:r>
              <a:rPr lang="pt-BR" sz="2800" dirty="0"/>
              <a:t>Outra forma, complementar de reuso é o </a:t>
            </a:r>
            <a:r>
              <a:rPr lang="pt-BR" sz="2800" b="1" dirty="0">
                <a:solidFill>
                  <a:srgbClr val="C00000"/>
                </a:solidFill>
              </a:rPr>
              <a:t>reuso de conceito</a:t>
            </a:r>
            <a:r>
              <a:rPr lang="pt-BR" sz="2800" dirty="0"/>
              <a:t>, em que, em vez de reusar um componente de software, você reusa uma ideia, uma forma, um trabalho ou um algoritmo;</a:t>
            </a:r>
          </a:p>
          <a:p>
            <a:r>
              <a:rPr lang="pt-BR" sz="2800" dirty="0"/>
              <a:t>O conceito de reuso pode ser incorporado em abordagens como padrões de projeto, produtos configuráveis de sistema e geradores de programa.</a:t>
            </a:r>
          </a:p>
        </p:txBody>
      </p:sp>
    </p:spTree>
    <p:extLst>
      <p:ext uri="{BB962C8B-B14F-4D97-AF65-F5344CB8AC3E}">
        <p14:creationId xmlns:p14="http://schemas.microsoft.com/office/powerpoint/2010/main" val="15259104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b="1" dirty="0">
                <a:solidFill>
                  <a:srgbClr val="FF0000"/>
                </a:solidFill>
              </a:rPr>
              <a:t>Histórico</a:t>
            </a:r>
          </a:p>
          <a:p>
            <a:pPr marL="0" indent="0">
              <a:buNone/>
            </a:pPr>
            <a:r>
              <a:rPr lang="pt-BR" sz="3000" dirty="0"/>
              <a:t>Alguns componentes bastante conhecidos são:</a:t>
            </a:r>
          </a:p>
          <a:p>
            <a:pPr marL="0" indent="0">
              <a:buNone/>
            </a:pPr>
            <a:r>
              <a:rPr lang="pt-BR" sz="3000" b="1" dirty="0">
                <a:solidFill>
                  <a:srgbClr val="0070C0"/>
                </a:solidFill>
              </a:rPr>
              <a:t>CMM (CORBA </a:t>
            </a:r>
            <a:r>
              <a:rPr lang="pt-BR" sz="3000" b="1" dirty="0" err="1">
                <a:solidFill>
                  <a:srgbClr val="0070C0"/>
                </a:solidFill>
              </a:rPr>
              <a:t>Component</a:t>
            </a:r>
            <a:r>
              <a:rPr lang="pt-BR" sz="3000" b="1" dirty="0">
                <a:solidFill>
                  <a:srgbClr val="0070C0"/>
                </a:solidFill>
              </a:rPr>
              <a:t> </a:t>
            </a:r>
            <a:r>
              <a:rPr lang="pt-BR" sz="3000" b="1" dirty="0" err="1">
                <a:solidFill>
                  <a:srgbClr val="0070C0"/>
                </a:solidFill>
              </a:rPr>
              <a:t>Model</a:t>
            </a:r>
            <a:r>
              <a:rPr lang="pt-BR" sz="3000" b="1" dirty="0">
                <a:solidFill>
                  <a:srgbClr val="0070C0"/>
                </a:solidFill>
              </a:rPr>
              <a:t>) </a:t>
            </a:r>
            <a:r>
              <a:rPr lang="pt-BR" sz="3000" dirty="0"/>
              <a:t>do OMG (</a:t>
            </a:r>
            <a:r>
              <a:rPr lang="pt-BR" sz="3000" dirty="0" err="1"/>
              <a:t>Object</a:t>
            </a:r>
            <a:r>
              <a:rPr lang="pt-BR" sz="3000" dirty="0"/>
              <a:t> Management Group);</a:t>
            </a:r>
          </a:p>
          <a:p>
            <a:pPr marL="0" indent="0">
              <a:buNone/>
            </a:pPr>
            <a:r>
              <a:rPr lang="pt-BR" sz="3000" b="1" dirty="0">
                <a:solidFill>
                  <a:srgbClr val="0070C0"/>
                </a:solidFill>
              </a:rPr>
              <a:t>COM/COM+ (</a:t>
            </a:r>
            <a:r>
              <a:rPr lang="pt-BR" sz="3000" b="1" dirty="0" err="1">
                <a:solidFill>
                  <a:srgbClr val="0070C0"/>
                </a:solidFill>
              </a:rPr>
              <a:t>Component</a:t>
            </a:r>
            <a:r>
              <a:rPr lang="pt-BR" sz="3000" b="1" dirty="0">
                <a:solidFill>
                  <a:srgbClr val="0070C0"/>
                </a:solidFill>
              </a:rPr>
              <a:t> </a:t>
            </a:r>
            <a:r>
              <a:rPr lang="pt-BR" sz="3000" b="1" dirty="0" err="1">
                <a:solidFill>
                  <a:srgbClr val="0070C0"/>
                </a:solidFill>
              </a:rPr>
              <a:t>Object</a:t>
            </a:r>
            <a:r>
              <a:rPr lang="pt-BR" sz="3000" b="1" dirty="0">
                <a:solidFill>
                  <a:srgbClr val="0070C0"/>
                </a:solidFill>
              </a:rPr>
              <a:t> </a:t>
            </a:r>
            <a:r>
              <a:rPr lang="pt-BR" sz="3000" b="1" dirty="0" err="1">
                <a:solidFill>
                  <a:srgbClr val="0070C0"/>
                </a:solidFill>
              </a:rPr>
              <a:t>Model</a:t>
            </a:r>
            <a:r>
              <a:rPr lang="pt-BR" sz="3000" b="1" dirty="0">
                <a:solidFill>
                  <a:srgbClr val="0070C0"/>
                </a:solidFill>
              </a:rPr>
              <a:t>) </a:t>
            </a:r>
            <a:r>
              <a:rPr lang="pt-BR" sz="3000" dirty="0"/>
              <a:t>da Microsoft;</a:t>
            </a:r>
          </a:p>
          <a:p>
            <a:pPr marL="0" indent="0">
              <a:buNone/>
            </a:pPr>
            <a:r>
              <a:rPr lang="pt-BR" sz="3000" b="1" dirty="0">
                <a:solidFill>
                  <a:srgbClr val="0070C0"/>
                </a:solidFill>
              </a:rPr>
              <a:t>EJB (Enterprise Java Beans) </a:t>
            </a:r>
            <a:r>
              <a:rPr lang="pt-BR" sz="3000" dirty="0"/>
              <a:t>da Sun.</a:t>
            </a:r>
          </a:p>
        </p:txBody>
      </p:sp>
    </p:spTree>
    <p:extLst>
      <p:ext uri="{BB962C8B-B14F-4D97-AF65-F5344CB8AC3E}">
        <p14:creationId xmlns:p14="http://schemas.microsoft.com/office/powerpoint/2010/main" val="5718024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Possui etapas de coleta de requisitos que é transformado em um projeto arquitetural, assim como na engenharia de software tradicional;</a:t>
            </a:r>
          </a:p>
          <a:p>
            <a:pPr marL="0" indent="0">
              <a:buNone/>
            </a:pPr>
            <a:r>
              <a:rPr lang="pt-BR" sz="3000" dirty="0"/>
              <a:t>A coleta de requisitos é analisada com o objetivo de buscar módulos que sejam mais adequados a composição;</a:t>
            </a:r>
          </a:p>
          <a:p>
            <a:pPr marL="0" indent="0">
              <a:buNone/>
            </a:pPr>
            <a:r>
              <a:rPr lang="pt-BR" sz="3000" dirty="0"/>
              <a:t>Com essa análise podemos fazer uso de componentes já existentes, sendo próprios ou de terceiros (comerciais, inclusive).</a:t>
            </a:r>
          </a:p>
        </p:txBody>
      </p:sp>
    </p:spTree>
    <p:extLst>
      <p:ext uri="{BB962C8B-B14F-4D97-AF65-F5344CB8AC3E}">
        <p14:creationId xmlns:p14="http://schemas.microsoft.com/office/powerpoint/2010/main" val="37279098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Segundo Desmond D’Sousa, 1998, um componente é um </a:t>
            </a:r>
            <a:r>
              <a:rPr lang="pt-BR" sz="3000" b="1" dirty="0"/>
              <a:t>pacote</a:t>
            </a:r>
            <a:r>
              <a:rPr lang="pt-BR" sz="3000" dirty="0"/>
              <a:t> coerente de artefatos que pode ser desenvolvido </a:t>
            </a:r>
            <a:r>
              <a:rPr lang="pt-BR" sz="3000" b="1" dirty="0"/>
              <a:t>independentemente</a:t>
            </a:r>
            <a:r>
              <a:rPr lang="pt-BR" sz="3000" dirty="0"/>
              <a:t> e entregue como </a:t>
            </a:r>
            <a:r>
              <a:rPr lang="pt-BR" sz="3000" b="1" dirty="0"/>
              <a:t>unidade</a:t>
            </a:r>
            <a:r>
              <a:rPr lang="pt-BR" sz="3000" dirty="0"/>
              <a:t> e que pode ser </a:t>
            </a:r>
            <a:r>
              <a:rPr lang="pt-BR" sz="3000" b="1" dirty="0"/>
              <a:t>composto</a:t>
            </a:r>
            <a:r>
              <a:rPr lang="pt-BR" sz="3000" dirty="0"/>
              <a:t>, </a:t>
            </a:r>
            <a:r>
              <a:rPr lang="pt-BR" sz="3000" b="1" dirty="0">
                <a:solidFill>
                  <a:srgbClr val="C00000"/>
                </a:solidFill>
              </a:rPr>
              <a:t>sem mudança</a:t>
            </a:r>
            <a:r>
              <a:rPr lang="pt-BR" sz="3000" dirty="0"/>
              <a:t>, com outros componentes para construir </a:t>
            </a:r>
            <a:r>
              <a:rPr lang="pt-BR" sz="3000" b="1" dirty="0"/>
              <a:t>algo maior</a:t>
            </a:r>
            <a:r>
              <a:rPr lang="pt-BR" sz="3000" dirty="0"/>
              <a:t>.</a:t>
            </a:r>
          </a:p>
        </p:txBody>
      </p:sp>
    </p:spTree>
    <p:extLst>
      <p:ext uri="{BB962C8B-B14F-4D97-AF65-F5344CB8AC3E}">
        <p14:creationId xmlns:p14="http://schemas.microsoft.com/office/powerpoint/2010/main" val="37655727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
        <p:nvSpPr>
          <p:cNvPr id="4" name="Elipse 3">
            <a:extLst>
              <a:ext uri="{FF2B5EF4-FFF2-40B4-BE49-F238E27FC236}">
                <a16:creationId xmlns:a16="http://schemas.microsoft.com/office/drawing/2014/main" id="{17D2BEEA-DF7F-48C1-938F-2E1982D8F96B}"/>
              </a:ext>
            </a:extLst>
          </p:cNvPr>
          <p:cNvSpPr/>
          <p:nvPr/>
        </p:nvSpPr>
        <p:spPr>
          <a:xfrm>
            <a:off x="1258349" y="2030136"/>
            <a:ext cx="9664117" cy="3825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600" dirty="0"/>
              <a:t>Tem como objetivo fundamental o reuso, não se trata apenas de reuso de código, mas também dos artefatos envolvidos durante todas as etapas de desenvolvimento.</a:t>
            </a:r>
          </a:p>
        </p:txBody>
      </p:sp>
    </p:spTree>
    <p:extLst>
      <p:ext uri="{BB962C8B-B14F-4D97-AF65-F5344CB8AC3E}">
        <p14:creationId xmlns:p14="http://schemas.microsoft.com/office/powerpoint/2010/main" val="17320168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O reuso ocorre, mas provavelmente, em uma organização que tenha o compromisso de usar engenharia de software orientada a reuso;</a:t>
            </a:r>
          </a:p>
          <a:p>
            <a:pPr marL="0" indent="0">
              <a:buNone/>
            </a:pPr>
            <a:r>
              <a:rPr lang="pt-BR" sz="3000" dirty="0"/>
              <a:t>Podemos explorar os componentes de software que foram desenvolvidos em diferentes partes da empresa;</a:t>
            </a:r>
          </a:p>
          <a:p>
            <a:pPr marL="0" indent="0">
              <a:buNone/>
            </a:pPr>
            <a:r>
              <a:rPr lang="pt-BR" sz="3000" dirty="0"/>
              <a:t>Infelizmente, os componentes desenvolvidos internamente, geralmente, não podem ser reutilizados sem alterações, já que foram construídos com recursos muito específicos.</a:t>
            </a:r>
          </a:p>
        </p:txBody>
      </p:sp>
      <p:sp>
        <p:nvSpPr>
          <p:cNvPr id="6" name="Título 1">
            <a:extLst>
              <a:ext uri="{FF2B5EF4-FFF2-40B4-BE49-F238E27FC236}">
                <a16:creationId xmlns:a16="http://schemas.microsoft.com/office/drawing/2014/main" id="{5FA9E4D0-93F1-4B79-9CCF-1E70D947237F}"/>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959194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Para termos componentes reusáveis é necessário se adaptar e estender os componentes específicos da aplicação para criar versões mais genéricas, mais reusáveis;</a:t>
            </a:r>
          </a:p>
          <a:p>
            <a:pPr marL="0" indent="0">
              <a:spcBef>
                <a:spcPts val="0"/>
              </a:spcBef>
              <a:buNone/>
            </a:pPr>
            <a:endParaRPr lang="pt-BR" sz="900" dirty="0"/>
          </a:p>
          <a:p>
            <a:pPr marL="0" indent="0">
              <a:buNone/>
            </a:pPr>
            <a:r>
              <a:rPr lang="pt-BR" sz="3000" b="1" dirty="0"/>
              <a:t>Essa adaptação tem custo associado, portanto, é necessário:</a:t>
            </a:r>
          </a:p>
          <a:p>
            <a:pPr marL="0" indent="0">
              <a:spcBef>
                <a:spcPts val="0"/>
              </a:spcBef>
              <a:buNone/>
            </a:pPr>
            <a:endParaRPr lang="pt-BR" sz="3000" dirty="0"/>
          </a:p>
          <a:p>
            <a:pPr lvl="1"/>
            <a:r>
              <a:rPr lang="pt-BR" sz="2800" dirty="0"/>
              <a:t>Definir se o componente é suscetível a reuso;</a:t>
            </a:r>
          </a:p>
          <a:p>
            <a:pPr lvl="1"/>
            <a:r>
              <a:rPr lang="pt-BR" sz="2800" dirty="0"/>
              <a:t>Determinar se a economia de custos em reuso futuro justifica o custo de tornar o componente reutilizável.</a:t>
            </a:r>
          </a:p>
        </p:txBody>
      </p:sp>
      <p:sp>
        <p:nvSpPr>
          <p:cNvPr id="6" name="Título 1">
            <a:extLst>
              <a:ext uri="{FF2B5EF4-FFF2-40B4-BE49-F238E27FC236}">
                <a16:creationId xmlns:a16="http://schemas.microsoft.com/office/drawing/2014/main" id="{5FA9E4D0-93F1-4B79-9CCF-1E70D947237F}"/>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29439653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O sucesso de um componente reutilizável se dará se o componente implementa uma ou mais abstrações estáveis, ou seja, a funções que não mudam muito;</a:t>
            </a:r>
          </a:p>
          <a:p>
            <a:pPr marL="0" indent="0">
              <a:buNone/>
            </a:pPr>
            <a:r>
              <a:rPr lang="pt-BR" sz="3000" dirty="0"/>
              <a:t>Se o componente é uma implementação de uma abstração de domínio usada com frequência, ele provavelmente poderá ser reusado;</a:t>
            </a:r>
          </a:p>
          <a:p>
            <a:pPr marL="0" indent="0">
              <a:buNone/>
            </a:pPr>
            <a:endParaRPr lang="pt-BR" sz="3000" dirty="0"/>
          </a:p>
        </p:txBody>
      </p:sp>
      <p:sp>
        <p:nvSpPr>
          <p:cNvPr id="6" name="Título 1">
            <a:extLst>
              <a:ext uri="{FF2B5EF4-FFF2-40B4-BE49-F238E27FC236}">
                <a16:creationId xmlns:a16="http://schemas.microsoft.com/office/drawing/2014/main" id="{5FA9E4D0-93F1-4B79-9CCF-1E70D947237F}"/>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29828881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b="1" dirty="0"/>
              <a:t>Alguns ajustes necessários para tornar um componente reutilizável inclui:</a:t>
            </a:r>
          </a:p>
          <a:p>
            <a:pPr lvl="1"/>
            <a:r>
              <a:rPr lang="pt-BR" sz="2800" dirty="0"/>
              <a:t>Remoção de métodos específicos de aplicação;</a:t>
            </a:r>
          </a:p>
          <a:p>
            <a:pPr lvl="1"/>
            <a:r>
              <a:rPr lang="pt-BR" sz="2800" dirty="0"/>
              <a:t>Alteração de nomes para torná-los mais genéricos;</a:t>
            </a:r>
          </a:p>
          <a:p>
            <a:pPr lvl="1"/>
            <a:r>
              <a:rPr lang="pt-BR" sz="2800" dirty="0"/>
              <a:t>Adicionar métodos que forneçam cobertura funcional mais completa;</a:t>
            </a:r>
          </a:p>
          <a:p>
            <a:pPr lvl="1"/>
            <a:r>
              <a:rPr lang="pt-BR" sz="2800" dirty="0"/>
              <a:t>Tornar o tratamento de exceções consistente para todos os métodos;</a:t>
            </a:r>
          </a:p>
          <a:p>
            <a:pPr lvl="1"/>
            <a:r>
              <a:rPr lang="pt-BR" sz="2800" dirty="0"/>
              <a:t>Adicionar uma interface de configuração para permitir a adaptação do componente em diferentes situações.</a:t>
            </a:r>
          </a:p>
          <a:p>
            <a:pPr marL="0" indent="0">
              <a:buNone/>
            </a:pPr>
            <a:endParaRPr lang="pt-BR" sz="3000" dirty="0"/>
          </a:p>
        </p:txBody>
      </p:sp>
      <p:sp>
        <p:nvSpPr>
          <p:cNvPr id="6" name="Título 1">
            <a:extLst>
              <a:ext uri="{FF2B5EF4-FFF2-40B4-BE49-F238E27FC236}">
                <a16:creationId xmlns:a16="http://schemas.microsoft.com/office/drawing/2014/main" id="{5FA9E4D0-93F1-4B79-9CCF-1E70D947237F}"/>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9677953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b="1" dirty="0"/>
              <a:t>Vantagens do reuso de componentes:</a:t>
            </a:r>
          </a:p>
          <a:p>
            <a:pPr marL="0" indent="0">
              <a:buNone/>
            </a:pPr>
            <a:endParaRPr lang="pt-BR" sz="1200" dirty="0"/>
          </a:p>
          <a:p>
            <a:pPr lvl="1">
              <a:spcAft>
                <a:spcPts val="1200"/>
              </a:spcAft>
            </a:pPr>
            <a:r>
              <a:rPr lang="pt-BR" sz="3200" dirty="0"/>
              <a:t>Os riscos de usar um componente existente é menor do que construir do zero;</a:t>
            </a:r>
          </a:p>
          <a:p>
            <a:pPr lvl="1">
              <a:spcAft>
                <a:spcPts val="1200"/>
              </a:spcAft>
            </a:pPr>
            <a:r>
              <a:rPr lang="pt-BR" sz="3200" dirty="0"/>
              <a:t>Aumento de produtividade, usando a ideia de “Crie uma vez, use onde quiser”;</a:t>
            </a:r>
          </a:p>
          <a:p>
            <a:pPr lvl="1">
              <a:spcAft>
                <a:spcPts val="1200"/>
              </a:spcAft>
            </a:pPr>
            <a:r>
              <a:rPr lang="pt-BR" sz="3200" dirty="0"/>
              <a:t>Confiabilidade e qualidade, pois já foi testado e aprovado.</a:t>
            </a:r>
          </a:p>
        </p:txBody>
      </p:sp>
      <p:sp>
        <p:nvSpPr>
          <p:cNvPr id="8" name="Título 1">
            <a:extLst>
              <a:ext uri="{FF2B5EF4-FFF2-40B4-BE49-F238E27FC236}">
                <a16:creationId xmlns:a16="http://schemas.microsoft.com/office/drawing/2014/main" id="{D5383618-03FE-4C03-B152-69232DC710A8}"/>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41851076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lnSpcReduction="10000"/>
          </a:bodyPr>
          <a:lstStyle/>
          <a:p>
            <a:pPr marL="0" indent="0">
              <a:buNone/>
            </a:pPr>
            <a:r>
              <a:rPr lang="pt-BR" sz="3200" b="1" dirty="0"/>
              <a:t>Desvantagens do reuso de componentes:</a:t>
            </a:r>
          </a:p>
          <a:p>
            <a:pPr marL="0" indent="0">
              <a:buNone/>
            </a:pPr>
            <a:endParaRPr lang="pt-BR" sz="1200" dirty="0"/>
          </a:p>
          <a:p>
            <a:pPr lvl="1">
              <a:spcAft>
                <a:spcPts val="1200"/>
              </a:spcAft>
            </a:pPr>
            <a:r>
              <a:rPr lang="pt-BR" sz="3200" dirty="0"/>
              <a:t>Quando utilizamos componentes comerciais não temos acesso ao código fonte, ou ficamos dependentes de direitos autorais e licenças;</a:t>
            </a:r>
          </a:p>
          <a:p>
            <a:pPr lvl="1">
              <a:spcAft>
                <a:spcPts val="1200"/>
              </a:spcAft>
            </a:pPr>
            <a:r>
              <a:rPr lang="pt-BR" sz="3200" dirty="0"/>
              <a:t>Pode haver resistência por parte da equipe de desenvolvedores, pois exige padronização mais forte e documentação;</a:t>
            </a:r>
          </a:p>
          <a:p>
            <a:pPr lvl="1">
              <a:spcAft>
                <a:spcPts val="1200"/>
              </a:spcAft>
            </a:pPr>
            <a:r>
              <a:rPr lang="pt-BR" sz="3200" dirty="0"/>
              <a:t>A equipe pode resistir a adoção de novas práticas de desenvolvimento.</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415364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redução de custos é apenas uma das vantagens do reuso de software. Há outras vantagens;</a:t>
            </a:r>
          </a:p>
          <a:p>
            <a:r>
              <a:rPr lang="pt-BR" sz="2800" dirty="0"/>
              <a:t>Mas, há custos e problemas associados ao reuso. Existe um custo significativo associado ao processo de compreender se, em determinada situação, um componente é adequado para reuso;</a:t>
            </a:r>
          </a:p>
          <a:p>
            <a:r>
              <a:rPr lang="pt-BR" sz="2800" dirty="0"/>
              <a:t>É necessário garantir que a reutilização do componente é confiável, portanto, serão necessários testes que gerarão custos;</a:t>
            </a:r>
          </a:p>
          <a:p>
            <a:r>
              <a:rPr lang="pt-BR" sz="2800" dirty="0"/>
              <a:t>Ou seja, </a:t>
            </a:r>
            <a:r>
              <a:rPr lang="pt-BR" sz="2800" b="1" dirty="0">
                <a:solidFill>
                  <a:srgbClr val="FF0000"/>
                </a:solidFill>
              </a:rPr>
              <a:t>a redução de custos pode ser menor do que a prevista!</a:t>
            </a:r>
          </a:p>
        </p:txBody>
      </p:sp>
    </p:spTree>
    <p:extLst>
      <p:ext uri="{BB962C8B-B14F-4D97-AF65-F5344CB8AC3E}">
        <p14:creationId xmlns:p14="http://schemas.microsoft.com/office/powerpoint/2010/main" val="20006997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A possibilidade de reuso depende de seu domínio de aplicação e funcionalidade;</a:t>
            </a:r>
          </a:p>
          <a:p>
            <a:pPr marL="0" indent="0">
              <a:buNone/>
            </a:pPr>
            <a:r>
              <a:rPr lang="pt-BR" sz="3200" dirty="0"/>
              <a:t>Quanto mais generalidades existir em um componente, maior a possibilidade de reuso;</a:t>
            </a:r>
          </a:p>
          <a:p>
            <a:pPr marL="0" indent="0">
              <a:buNone/>
            </a:pPr>
            <a:r>
              <a:rPr lang="pt-BR" sz="3200" dirty="0"/>
              <a:t>Por outro lado, para atender diversas situações de uso o componente possuirá muitas operações, que o torna mais difícil de ser entendido e usado.</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9985368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Uma fonte potencial de componente é a existência de sistemas legados:</a:t>
            </a:r>
          </a:p>
          <a:p>
            <a:pPr marL="0" indent="0">
              <a:buNone/>
            </a:pPr>
            <a:endParaRPr lang="pt-BR" sz="3200" dirty="0"/>
          </a:p>
          <a:p>
            <a:pPr marL="749808" lvl="1" indent="-457200"/>
            <a:r>
              <a:rPr lang="pt-BR" sz="3000" dirty="0"/>
              <a:t>Geralmente é difícil utilizá-los com novos sistemas;</a:t>
            </a:r>
          </a:p>
          <a:p>
            <a:pPr marL="749808" lvl="1" indent="-457200"/>
            <a:r>
              <a:rPr lang="pt-BR" sz="3000" dirty="0"/>
              <a:t>Mas, podemos convertê-los para componentes;</a:t>
            </a:r>
          </a:p>
          <a:p>
            <a:pPr marL="749808" lvl="1" indent="-457200"/>
            <a:r>
              <a:rPr lang="pt-BR" sz="3000" dirty="0"/>
              <a:t>Sua funcionalidade será reusada em novas aplicações.</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16172726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Sistemas legados geralmente não definem interfaces “</a:t>
            </a:r>
            <a:r>
              <a:rPr lang="pt-BR" sz="3200" b="1" dirty="0"/>
              <a:t>requires</a:t>
            </a:r>
            <a:r>
              <a:rPr lang="pt-BR" sz="3200" dirty="0"/>
              <a:t>” e “</a:t>
            </a:r>
            <a:r>
              <a:rPr lang="pt-BR" sz="3200" b="1" dirty="0"/>
              <a:t>provides</a:t>
            </a:r>
            <a:r>
              <a:rPr lang="pt-BR" sz="3200" dirty="0"/>
              <a:t>”;</a:t>
            </a:r>
          </a:p>
          <a:p>
            <a:pPr marL="0" indent="0">
              <a:buNone/>
            </a:pPr>
            <a:r>
              <a:rPr lang="pt-BR" sz="3200" dirty="0"/>
              <a:t>Você deverá criar um empacotador que defina as interfaces do componente;</a:t>
            </a:r>
          </a:p>
          <a:p>
            <a:pPr marL="0" indent="0">
              <a:buNone/>
            </a:pPr>
            <a:r>
              <a:rPr lang="pt-BR" sz="3200" dirty="0"/>
              <a:t>Este empacotador oculta a complexidade do código e fornece uma interface para componentes externos acessarem os serviços fornecidos.</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9688314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
        <p:nvSpPr>
          <p:cNvPr id="2" name="Elipse 1">
            <a:extLst>
              <a:ext uri="{FF2B5EF4-FFF2-40B4-BE49-F238E27FC236}">
                <a16:creationId xmlns:a16="http://schemas.microsoft.com/office/drawing/2014/main" id="{82D61600-8094-49FB-B160-C37D6C44D40B}"/>
              </a:ext>
            </a:extLst>
          </p:cNvPr>
          <p:cNvSpPr/>
          <p:nvPr/>
        </p:nvSpPr>
        <p:spPr>
          <a:xfrm>
            <a:off x="1216404" y="2046914"/>
            <a:ext cx="9939276" cy="3900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4000"/>
              <a:t>Embora o empacotador seja um código, muitas vezes, complexo, é mais barato do que a reconstrução do sistema legado.</a:t>
            </a:r>
            <a:endParaRPr lang="pt-BR" sz="4000" dirty="0"/>
          </a:p>
        </p:txBody>
      </p:sp>
    </p:spTree>
    <p:extLst>
      <p:ext uri="{BB962C8B-B14F-4D97-AF65-F5344CB8AC3E}">
        <p14:creationId xmlns:p14="http://schemas.microsoft.com/office/powerpoint/2010/main" val="1106352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Depois de desenvolvido e testado o componente deve ser gerenciado para reuso futuro;</a:t>
            </a:r>
          </a:p>
          <a:p>
            <a:pPr marL="0" indent="0">
              <a:buNone/>
            </a:pPr>
            <a:r>
              <a:rPr lang="pt-BR" sz="3200" dirty="0"/>
              <a:t>Este gerenciamento consiste na sua classificação para que ele possa ser descoberto;</a:t>
            </a:r>
          </a:p>
          <a:p>
            <a:pPr marL="0" indent="0">
              <a:buNone/>
            </a:pPr>
            <a:r>
              <a:rPr lang="pt-BR" sz="3200" dirty="0"/>
              <a:t>Devemos mantê-lo disponível em um repositório ou serviço para que seja acessível;</a:t>
            </a:r>
          </a:p>
          <a:p>
            <a:pPr marL="0" indent="0">
              <a:buNone/>
            </a:pPr>
            <a:r>
              <a:rPr lang="pt-BR" sz="3200" dirty="0"/>
              <a:t>Há a necessidade de manter informações sobre o uso e versões devem ser preservadas.</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24654701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
        <p:nvSpPr>
          <p:cNvPr id="2" name="Elipse 1">
            <a:extLst>
              <a:ext uri="{FF2B5EF4-FFF2-40B4-BE49-F238E27FC236}">
                <a16:creationId xmlns:a16="http://schemas.microsoft.com/office/drawing/2014/main" id="{16794E65-C1AC-48EA-8F02-A7C66147E763}"/>
              </a:ext>
            </a:extLst>
          </p:cNvPr>
          <p:cNvSpPr/>
          <p:nvPr/>
        </p:nvSpPr>
        <p:spPr>
          <a:xfrm>
            <a:off x="1199626" y="2038525"/>
            <a:ext cx="9689284" cy="3741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600"/>
              <a:t>O reuso bem sucedido requer um processo de desenvolvimento sobe medida e deve incluir atividades que encontrem e integrem componentes reusáveis.</a:t>
            </a:r>
            <a:endParaRPr lang="pt-BR" sz="3600" dirty="0"/>
          </a:p>
        </p:txBody>
      </p:sp>
    </p:spTree>
    <p:extLst>
      <p:ext uri="{BB962C8B-B14F-4D97-AF65-F5344CB8AC3E}">
        <p14:creationId xmlns:p14="http://schemas.microsoft.com/office/powerpoint/2010/main" val="28914863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As principais atividades dentro desse processo são:</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graphicFrame>
        <p:nvGraphicFramePr>
          <p:cNvPr id="4" name="Diagrama 3">
            <a:extLst>
              <a:ext uri="{FF2B5EF4-FFF2-40B4-BE49-F238E27FC236}">
                <a16:creationId xmlns:a16="http://schemas.microsoft.com/office/drawing/2014/main" id="{BA0D94C5-BF0C-4ED3-B6BC-60A2E7C74951}"/>
              </a:ext>
            </a:extLst>
          </p:cNvPr>
          <p:cNvGraphicFramePr/>
          <p:nvPr>
            <p:extLst>
              <p:ext uri="{D42A27DB-BD31-4B8C-83A1-F6EECF244321}">
                <p14:modId xmlns:p14="http://schemas.microsoft.com/office/powerpoint/2010/main" val="4011770048"/>
              </p:ext>
            </p:extLst>
          </p:nvPr>
        </p:nvGraphicFramePr>
        <p:xfrm>
          <a:off x="486561" y="1412669"/>
          <a:ext cx="11434195" cy="4725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750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As atividades envolvidas no processo de reuso são executadas da mesma forma como em outros processos de software;</a:t>
            </a:r>
          </a:p>
          <a:p>
            <a:pPr marL="0" indent="0">
              <a:buNone/>
            </a:pPr>
            <a:r>
              <a:rPr lang="pt-BR" sz="3200" dirty="0"/>
              <a:t>No entanto, as diferenças essenciais entre ESBC e processos de software original são um pouco diferentes.</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9304671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b="1" dirty="0">
                <a:solidFill>
                  <a:srgbClr val="C00000"/>
                </a:solidFill>
              </a:rPr>
              <a:t>As principais diferenças são:</a:t>
            </a:r>
          </a:p>
          <a:p>
            <a:pPr marL="0" indent="0">
              <a:buNone/>
            </a:pPr>
            <a:endParaRPr lang="pt-BR" sz="3200" dirty="0"/>
          </a:p>
          <a:p>
            <a:pPr marL="0" indent="0">
              <a:buNone/>
            </a:pPr>
            <a:r>
              <a:rPr lang="pt-BR" sz="3200" dirty="0"/>
              <a:t>Os requisitos de usuário são inicialmente desenvolvidos em alto nível, em vez de detalhes. Os stakeholders são incentivados a serem mais flexíveis.</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8836358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b="1" dirty="0">
                <a:solidFill>
                  <a:srgbClr val="C00000"/>
                </a:solidFill>
              </a:rPr>
              <a:t>As principais diferenças são:</a:t>
            </a:r>
          </a:p>
          <a:p>
            <a:pPr marL="0" indent="0">
              <a:buNone/>
            </a:pPr>
            <a:endParaRPr lang="pt-BR" sz="3200" dirty="0"/>
          </a:p>
          <a:p>
            <a:pPr marL="0" indent="0">
              <a:buNone/>
            </a:pPr>
            <a:r>
              <a:rPr lang="pt-BR" sz="3200" dirty="0"/>
              <a:t>Os requisitos são refinados no processo de acordo com os componentes disponíveis. Se não atenderem os requisitos do usuário deve-se discutir os requisitos suportados e o usuário pode estar disposto a mudar de opinião para uma entrega mais rápida e barata.</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272004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00B050"/>
                </a:solidFill>
              </a:rPr>
              <a:t>Benefícios</a:t>
            </a:r>
            <a:r>
              <a:rPr lang="pt-BR" sz="2800" b="1" dirty="0"/>
              <a:t> do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780082939"/>
              </p:ext>
            </p:extLst>
          </p:nvPr>
        </p:nvGraphicFramePr>
        <p:xfrm>
          <a:off x="242597" y="2281806"/>
          <a:ext cx="11756570" cy="4308494"/>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741191">
                <a:tc>
                  <a:txBody>
                    <a:bodyPr/>
                    <a:lstStyle/>
                    <a:p>
                      <a:r>
                        <a:rPr lang="pt-BR" dirty="0"/>
                        <a:t>BENEFÍCIO</a:t>
                      </a:r>
                    </a:p>
                  </a:txBody>
                  <a:tcPr/>
                </a:tc>
                <a:tc>
                  <a:txBody>
                    <a:bodyPr/>
                    <a:lstStyle/>
                    <a:p>
                      <a:r>
                        <a:rPr lang="pt-BR" dirty="0"/>
                        <a:t>EXPLICAÇÃO</a:t>
                      </a:r>
                    </a:p>
                  </a:txBody>
                  <a:tcPr/>
                </a:tc>
                <a:extLst>
                  <a:ext uri="{0D108BD9-81ED-4DB2-BD59-A6C34878D82A}">
                    <a16:rowId xmlns:a16="http://schemas.microsoft.com/office/drawing/2014/main" val="2730187512"/>
                  </a:ext>
                </a:extLst>
              </a:tr>
              <a:tr h="429330">
                <a:tc>
                  <a:txBody>
                    <a:bodyPr/>
                    <a:lstStyle/>
                    <a:p>
                      <a:r>
                        <a:rPr lang="pt-BR" b="1" dirty="0"/>
                        <a:t>Confiança aumentada</a:t>
                      </a:r>
                    </a:p>
                  </a:txBody>
                  <a:tcPr anchor="ctr"/>
                </a:tc>
                <a:tc>
                  <a:txBody>
                    <a:bodyPr/>
                    <a:lstStyle/>
                    <a:p>
                      <a:r>
                        <a:rPr lang="pt-BR" dirty="0"/>
                        <a:t>Já foram testados em sistemas em funcionamento.</a:t>
                      </a:r>
                    </a:p>
                  </a:txBody>
                  <a:tcPr/>
                </a:tc>
                <a:extLst>
                  <a:ext uri="{0D108BD9-81ED-4DB2-BD59-A6C34878D82A}">
                    <a16:rowId xmlns:a16="http://schemas.microsoft.com/office/drawing/2014/main" val="2517434431"/>
                  </a:ext>
                </a:extLst>
              </a:tr>
              <a:tr h="741191">
                <a:tc>
                  <a:txBody>
                    <a:bodyPr/>
                    <a:lstStyle/>
                    <a:p>
                      <a:r>
                        <a:rPr lang="pt-BR" b="1" dirty="0"/>
                        <a:t>Risco de processo reduzido</a:t>
                      </a:r>
                    </a:p>
                  </a:txBody>
                  <a:tcPr anchor="ctr"/>
                </a:tc>
                <a:tc>
                  <a:txBody>
                    <a:bodyPr/>
                    <a:lstStyle/>
                    <a:p>
                      <a:r>
                        <a:rPr lang="pt-BR" dirty="0"/>
                        <a:t>O custo do software existente já é conhecido. Os custos de desenvolvimento envolve julgamento. Assim reduz a margem de erro.</a:t>
                      </a:r>
                    </a:p>
                  </a:txBody>
                  <a:tcPr/>
                </a:tc>
                <a:extLst>
                  <a:ext uri="{0D108BD9-81ED-4DB2-BD59-A6C34878D82A}">
                    <a16:rowId xmlns:a16="http://schemas.microsoft.com/office/drawing/2014/main" val="671153912"/>
                  </a:ext>
                </a:extLst>
              </a:tr>
              <a:tr h="741191">
                <a:tc>
                  <a:txBody>
                    <a:bodyPr/>
                    <a:lstStyle/>
                    <a:p>
                      <a:r>
                        <a:rPr lang="pt-BR" b="1" dirty="0"/>
                        <a:t>Uso eficaz de especialistas</a:t>
                      </a:r>
                    </a:p>
                  </a:txBody>
                  <a:tcPr anchor="ctr"/>
                </a:tc>
                <a:tc>
                  <a:txBody>
                    <a:bodyPr/>
                    <a:lstStyle/>
                    <a:p>
                      <a:r>
                        <a:rPr lang="pt-BR" dirty="0"/>
                        <a:t>Em vez de repetir o mesmo trabalho, os especialistas podem desenvolver softwares reutilizáveis que encapsulem seu conhecimento.</a:t>
                      </a:r>
                    </a:p>
                  </a:txBody>
                  <a:tcPr/>
                </a:tc>
                <a:extLst>
                  <a:ext uri="{0D108BD9-81ED-4DB2-BD59-A6C34878D82A}">
                    <a16:rowId xmlns:a16="http://schemas.microsoft.com/office/drawing/2014/main" val="1086638735"/>
                  </a:ext>
                </a:extLst>
              </a:tr>
              <a:tr h="741191">
                <a:tc>
                  <a:txBody>
                    <a:bodyPr/>
                    <a:lstStyle/>
                    <a:p>
                      <a:r>
                        <a:rPr lang="pt-BR" b="1" dirty="0"/>
                        <a:t>Conformidade com padrões</a:t>
                      </a:r>
                    </a:p>
                  </a:txBody>
                  <a:tcPr anchor="ctr"/>
                </a:tc>
                <a:tc>
                  <a:txBody>
                    <a:bodyPr/>
                    <a:lstStyle/>
                    <a:p>
                      <a:r>
                        <a:rPr lang="pt-BR" dirty="0"/>
                        <a:t>Componentes como interface de usuário podem ser implementados como componentes reutilizáveis. Assim, todas as interfaces de usuário apresentaram os mesmos formatos e são familiares aos usuários.</a:t>
                      </a:r>
                    </a:p>
                  </a:txBody>
                  <a:tcPr/>
                </a:tc>
                <a:extLst>
                  <a:ext uri="{0D108BD9-81ED-4DB2-BD59-A6C34878D82A}">
                    <a16:rowId xmlns:a16="http://schemas.microsoft.com/office/drawing/2014/main" val="1845763771"/>
                  </a:ext>
                </a:extLst>
              </a:tr>
              <a:tr h="741191">
                <a:tc>
                  <a:txBody>
                    <a:bodyPr/>
                    <a:lstStyle/>
                    <a:p>
                      <a:r>
                        <a:rPr lang="pt-BR" b="1" dirty="0"/>
                        <a:t>Desenvolvimento acelerado</a:t>
                      </a:r>
                    </a:p>
                  </a:txBody>
                  <a:tcPr anchor="ctr"/>
                </a:tc>
                <a:tc>
                  <a:txBody>
                    <a:bodyPr/>
                    <a:lstStyle/>
                    <a:p>
                      <a:r>
                        <a:rPr lang="pt-BR" dirty="0"/>
                        <a:t>Os custos gerais de desenvolvimento, muitas vezes, não são tão importantes quanto entregar um sistema o mais rápido possível. O reuso diminui o tempo.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12397583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b="1" dirty="0">
                <a:solidFill>
                  <a:srgbClr val="C00000"/>
                </a:solidFill>
              </a:rPr>
              <a:t>As principais diferenças são:</a:t>
            </a:r>
          </a:p>
          <a:p>
            <a:pPr marL="0" indent="0">
              <a:buNone/>
            </a:pPr>
            <a:endParaRPr lang="pt-BR" sz="3200" dirty="0"/>
          </a:p>
          <a:p>
            <a:pPr marL="0" indent="0">
              <a:buNone/>
            </a:pPr>
            <a:r>
              <a:rPr lang="pt-BR" sz="3200" dirty="0"/>
              <a:t>Após a arquitetura do sistema ser projetada, existe o refinamento dos requisitos e projeto do componente. Alguns componentes utilizados podem não funcionar com outros componentes. Talvez mudanças nos requisitos devam ser efetuadas.</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41942987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b="1" dirty="0">
                <a:solidFill>
                  <a:srgbClr val="C00000"/>
                </a:solidFill>
              </a:rPr>
              <a:t>As principais diferenças são:</a:t>
            </a:r>
          </a:p>
          <a:p>
            <a:pPr marL="0" indent="0">
              <a:buNone/>
            </a:pPr>
            <a:endParaRPr lang="pt-BR" sz="3200" dirty="0"/>
          </a:p>
          <a:p>
            <a:pPr marL="0" indent="0">
              <a:buNone/>
            </a:pPr>
            <a:r>
              <a:rPr lang="pt-BR" sz="3200" dirty="0"/>
              <a:t>O desenvolvimento é um processo de composição em que os componentes descobertos são integrados. Algumas vezes deveremos desenvolver adaptadores que conciliem interfaces incompatíveis.</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30435035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O estágio de projeto de arquitetura é particularmente importante, já que isso é crítico para reuso com êxito;</a:t>
            </a:r>
          </a:p>
          <a:p>
            <a:pPr marL="0" indent="0">
              <a:buNone/>
            </a:pPr>
            <a:r>
              <a:rPr lang="pt-BR" sz="3200" dirty="0"/>
              <a:t>Uma atividade exclusiva para o processo é identificar componentes ou serviços candidatos ao reuso, que envolve:</a:t>
            </a:r>
          </a:p>
          <a:p>
            <a:pPr marL="0" indent="0">
              <a:buNone/>
            </a:pPr>
            <a:endParaRPr lang="pt-BR" sz="1400" dirty="0"/>
          </a:p>
          <a:p>
            <a:pPr marL="749808" lvl="1" indent="-457200"/>
            <a:r>
              <a:rPr lang="pt-BR" sz="3000" b="1" dirty="0"/>
              <a:t>Busca de componentes;</a:t>
            </a:r>
          </a:p>
          <a:p>
            <a:pPr marL="749808" lvl="1" indent="-457200"/>
            <a:r>
              <a:rPr lang="pt-BR" sz="3000" b="1" dirty="0"/>
              <a:t>Seleção de componentes;</a:t>
            </a:r>
          </a:p>
          <a:p>
            <a:pPr marL="749808" lvl="1" indent="-457200"/>
            <a:r>
              <a:rPr lang="pt-BR" sz="3000" b="1" dirty="0"/>
              <a:t>Validação de componentes;</a:t>
            </a:r>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17768780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A identificação de componentes deve levar em conta os componentes ou fornecedores confiáveis disponíveis localmente;</a:t>
            </a:r>
          </a:p>
          <a:p>
            <a:pPr marL="0" indent="0">
              <a:buNone/>
            </a:pPr>
            <a:r>
              <a:rPr lang="pt-BR" sz="3200" dirty="0"/>
              <a:t>Uma vez que a busca tenha identificado possíveis componentes eles devem ser selecionados para avaliação. Em alguns casos essa tarefa é simples;</a:t>
            </a:r>
          </a:p>
          <a:p>
            <a:pPr marL="0" indent="0">
              <a:buNone/>
            </a:pPr>
            <a:r>
              <a:rPr lang="pt-BR" sz="3200" dirty="0"/>
              <a:t>E, finalmente deve-se validar todos os componentes, para verificar se eles se comportam como o esperado.</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6585091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lnSpcReduction="10000"/>
          </a:bodyPr>
          <a:lstStyle/>
          <a:p>
            <a:pPr marL="0" indent="0">
              <a:buNone/>
            </a:pPr>
            <a:r>
              <a:rPr lang="pt-BR" sz="3200" dirty="0"/>
              <a:t>A validação de componente envolve o desenvolvimento de um conjunto de casos de teste. Às vezes os testes são fornecidos com o componente;</a:t>
            </a:r>
          </a:p>
          <a:p>
            <a:pPr marL="0" indent="0">
              <a:buNone/>
            </a:pPr>
            <a:r>
              <a:rPr lang="pt-BR" sz="3200" dirty="0"/>
              <a:t>Não podemos esquecer de verificar se o componente não implementa qualquer tipo de código malicioso ou funcionalidade de que não precisa;</a:t>
            </a:r>
          </a:p>
          <a:p>
            <a:pPr marL="0" indent="0">
              <a:buNone/>
            </a:pPr>
            <a:r>
              <a:rPr lang="pt-BR" sz="3200" dirty="0"/>
              <a:t>Se o componente vem de uma fonte desconhecida é melhor não usar sem testar exaustivamente. Uma funcionalidade que não precisamos pode ser ativada pelo próprio componente e causar comportamento inesperado.</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REUSO</a:t>
            </a:r>
          </a:p>
        </p:txBody>
      </p:sp>
    </p:spTree>
    <p:extLst>
      <p:ext uri="{BB962C8B-B14F-4D97-AF65-F5344CB8AC3E}">
        <p14:creationId xmlns:p14="http://schemas.microsoft.com/office/powerpoint/2010/main" val="19387076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528351"/>
          </a:xfrm>
        </p:spPr>
        <p:txBody>
          <a:bodyPr>
            <a:normAutofit lnSpcReduction="10000"/>
          </a:bodyPr>
          <a:lstStyle/>
          <a:p>
            <a:pPr marL="0" indent="0">
              <a:buNone/>
            </a:pPr>
            <a:r>
              <a:rPr lang="pt-BR" sz="3200" b="1">
                <a:solidFill>
                  <a:srgbClr val="C00000"/>
                </a:solidFill>
              </a:rPr>
              <a:t>Exemplo de falha na validação com software reusado</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a:solidFill>
                  <a:schemeClr val="accent2">
                    <a:lumMod val="75000"/>
                  </a:schemeClr>
                </a:solidFill>
              </a:rPr>
              <a:t>Engenharia de Software baseada em componentes - </a:t>
            </a:r>
            <a:r>
              <a:rPr lang="pt-BR" b="1">
                <a:solidFill>
                  <a:srgbClr val="C00000"/>
                </a:solidFill>
              </a:rPr>
              <a:t>REUSO</a:t>
            </a:r>
            <a:endParaRPr lang="pt-BR" b="1" dirty="0">
              <a:solidFill>
                <a:srgbClr val="C00000"/>
              </a:solidFill>
            </a:endParaRPr>
          </a:p>
        </p:txBody>
      </p:sp>
      <p:pic>
        <p:nvPicPr>
          <p:cNvPr id="2" name="Imagem 1">
            <a:extLst>
              <a:ext uri="{FF2B5EF4-FFF2-40B4-BE49-F238E27FC236}">
                <a16:creationId xmlns:a16="http://schemas.microsoft.com/office/drawing/2014/main" id="{5D84F4B0-0AA8-43C6-8E95-0BB22488EFA6}"/>
              </a:ext>
            </a:extLst>
          </p:cNvPr>
          <p:cNvPicPr>
            <a:picLocks noChangeAspect="1"/>
          </p:cNvPicPr>
          <p:nvPr/>
        </p:nvPicPr>
        <p:blipFill>
          <a:blip r:embed="rId2"/>
          <a:stretch>
            <a:fillRect/>
          </a:stretch>
        </p:blipFill>
        <p:spPr>
          <a:xfrm>
            <a:off x="121497" y="2482457"/>
            <a:ext cx="11949005" cy="3596511"/>
          </a:xfrm>
          <a:prstGeom prst="rect">
            <a:avLst/>
          </a:prstGeom>
        </p:spPr>
      </p:pic>
    </p:spTree>
    <p:extLst>
      <p:ext uri="{BB962C8B-B14F-4D97-AF65-F5344CB8AC3E}">
        <p14:creationId xmlns:p14="http://schemas.microsoft.com/office/powerpoint/2010/main" val="322911793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200" dirty="0"/>
              <a:t>A composição de componentes é processo de integração de componentes uns com os outros e com o componente denominado “</a:t>
            </a:r>
            <a:r>
              <a:rPr lang="pt-BR" sz="3200" b="1" dirty="0"/>
              <a:t>glue code</a:t>
            </a:r>
            <a:r>
              <a:rPr lang="pt-BR" sz="3200" dirty="0"/>
              <a:t>” para criar um sistema ou outro componente;</a:t>
            </a:r>
          </a:p>
          <a:p>
            <a:pPr marL="0" indent="0">
              <a:buNone/>
            </a:pPr>
            <a:r>
              <a:rPr lang="pt-BR" sz="3200" dirty="0"/>
              <a:t>Existem várias maneiras pelas quais você pode compor componentes: </a:t>
            </a:r>
            <a:r>
              <a:rPr lang="pt-BR" sz="3200" b="1" dirty="0"/>
              <a:t>composição sequencial, hierárquica e aditiva</a:t>
            </a:r>
            <a:r>
              <a:rPr lang="pt-BR" sz="3200" dirty="0"/>
              <a:t>.</a:t>
            </a:r>
          </a:p>
          <a:p>
            <a:pPr marL="0" indent="0">
              <a:buNone/>
            </a:pPr>
            <a:endParaRPr lang="pt-BR" sz="32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Composição de componentes</a:t>
            </a:r>
            <a:endParaRPr lang="pt-BR" b="1" dirty="0">
              <a:solidFill>
                <a:srgbClr val="C00000"/>
              </a:solidFill>
            </a:endParaRPr>
          </a:p>
        </p:txBody>
      </p:sp>
    </p:spTree>
    <p:extLst>
      <p:ext uri="{BB962C8B-B14F-4D97-AF65-F5344CB8AC3E}">
        <p14:creationId xmlns:p14="http://schemas.microsoft.com/office/powerpoint/2010/main" val="28051587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1052400"/>
          </a:xfrm>
        </p:spPr>
        <p:txBody>
          <a:bodyPr>
            <a:normAutofit/>
          </a:bodyPr>
          <a:lstStyle/>
          <a:p>
            <a:pPr marL="0" indent="0">
              <a:buNone/>
            </a:pPr>
            <a:r>
              <a:rPr lang="pt-BR" sz="2400" b="1" dirty="0"/>
              <a:t>Vamos imaginar a criação de um novo componente a partir da composição de 2 componentes A e B utilizando a Composição Sequencial:</a:t>
            </a:r>
          </a:p>
          <a:p>
            <a:pPr marL="0" indent="0">
              <a:buNone/>
            </a:pPr>
            <a:endParaRPr lang="pt-BR" sz="24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Composição de componentes</a:t>
            </a:r>
            <a:endParaRPr lang="pt-BR" b="1" dirty="0">
              <a:solidFill>
                <a:srgbClr val="C00000"/>
              </a:solidFill>
            </a:endParaRPr>
          </a:p>
        </p:txBody>
      </p:sp>
      <p:pic>
        <p:nvPicPr>
          <p:cNvPr id="2" name="Imagem 1">
            <a:extLst>
              <a:ext uri="{FF2B5EF4-FFF2-40B4-BE49-F238E27FC236}">
                <a16:creationId xmlns:a16="http://schemas.microsoft.com/office/drawing/2014/main" id="{382B043C-C9BF-4FFD-B3B9-1A132E6C3F66}"/>
              </a:ext>
            </a:extLst>
          </p:cNvPr>
          <p:cNvPicPr>
            <a:picLocks noChangeAspect="1"/>
          </p:cNvPicPr>
          <p:nvPr/>
        </p:nvPicPr>
        <p:blipFill>
          <a:blip r:embed="rId2"/>
          <a:stretch>
            <a:fillRect/>
          </a:stretch>
        </p:blipFill>
        <p:spPr>
          <a:xfrm>
            <a:off x="101830" y="2596758"/>
            <a:ext cx="1761688" cy="3446781"/>
          </a:xfrm>
          <a:prstGeom prst="rect">
            <a:avLst/>
          </a:prstGeom>
        </p:spPr>
      </p:pic>
      <p:sp>
        <p:nvSpPr>
          <p:cNvPr id="4" name="CaixaDeTexto 3">
            <a:extLst>
              <a:ext uri="{FF2B5EF4-FFF2-40B4-BE49-F238E27FC236}">
                <a16:creationId xmlns:a16="http://schemas.microsoft.com/office/drawing/2014/main" id="{66885738-EE1E-4053-8333-B81DFE0F3B3D}"/>
              </a:ext>
            </a:extLst>
          </p:cNvPr>
          <p:cNvSpPr txBox="1"/>
          <p:nvPr/>
        </p:nvSpPr>
        <p:spPr>
          <a:xfrm>
            <a:off x="318229" y="5784109"/>
            <a:ext cx="1328890" cy="646331"/>
          </a:xfrm>
          <a:prstGeom prst="rect">
            <a:avLst/>
          </a:prstGeom>
          <a:noFill/>
        </p:spPr>
        <p:txBody>
          <a:bodyPr wrap="none" rtlCol="0">
            <a:spAutoFit/>
          </a:bodyPr>
          <a:lstStyle/>
          <a:p>
            <a:pPr algn="ctr"/>
            <a:r>
              <a:rPr lang="pt-BR" dirty="0"/>
              <a:t>Composição</a:t>
            </a:r>
          </a:p>
          <a:p>
            <a:pPr algn="ctr"/>
            <a:r>
              <a:rPr lang="pt-BR" dirty="0"/>
              <a:t>Sequencial</a:t>
            </a:r>
          </a:p>
        </p:txBody>
      </p:sp>
      <p:sp>
        <p:nvSpPr>
          <p:cNvPr id="7" name="Espaço Reservado para Conteúdo 2">
            <a:extLst>
              <a:ext uri="{FF2B5EF4-FFF2-40B4-BE49-F238E27FC236}">
                <a16:creationId xmlns:a16="http://schemas.microsoft.com/office/drawing/2014/main" id="{827CB424-CCC0-4427-AEAF-C3353ED6838C}"/>
              </a:ext>
            </a:extLst>
          </p:cNvPr>
          <p:cNvSpPr txBox="1">
            <a:spLocks/>
          </p:cNvSpPr>
          <p:nvPr/>
        </p:nvSpPr>
        <p:spPr>
          <a:xfrm>
            <a:off x="1946246" y="2625753"/>
            <a:ext cx="10058400" cy="36995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Na composição sequencial apresentada. Você cria um novo componente a partir de dois componentes existentes, por chamar os componentes existentes em sequencia. Você pode pensar a composição como uma composição de </a:t>
            </a:r>
            <a:r>
              <a:rPr lang="pt-BR" b="1" dirty="0"/>
              <a:t>'interfaces provides'. </a:t>
            </a:r>
            <a:r>
              <a:rPr lang="pt-BR" dirty="0"/>
              <a:t>Ou seja, os serviços oferecidos pelo componente A são chamados e os resultados retornados por A são usados na chamada para os serviços oferecidos pelo componente B. Os componentes não chamam uns aos outros na composição sequencial. Algum ‘glue code’ extra é necessário para chamar os serviços de componente na ordem certa e garantir que os resultados entregues por componente sejam compatíveis com as entradas esperadas pelo componente B.</a:t>
            </a:r>
          </a:p>
          <a:p>
            <a:r>
              <a:rPr lang="pt-BR" dirty="0"/>
              <a:t>A interface 'provides’ da composição depende da funcionalidade combinada de A e B, mas, normalmente, essa não será uma composição de suas interfaces 'provides'. Esse tipo de composição pode ser usado com componentes que são elementos de programa ou componentes que são serviços.</a:t>
            </a:r>
            <a:endParaRPr lang="pt-BR" sz="2400" dirty="0"/>
          </a:p>
        </p:txBody>
      </p:sp>
    </p:spTree>
    <p:extLst>
      <p:ext uri="{BB962C8B-B14F-4D97-AF65-F5344CB8AC3E}">
        <p14:creationId xmlns:p14="http://schemas.microsoft.com/office/powerpoint/2010/main" val="8511183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1052400"/>
          </a:xfrm>
        </p:spPr>
        <p:txBody>
          <a:bodyPr>
            <a:normAutofit/>
          </a:bodyPr>
          <a:lstStyle/>
          <a:p>
            <a:pPr marL="0" indent="0">
              <a:buNone/>
            </a:pPr>
            <a:r>
              <a:rPr lang="pt-BR" sz="2400" b="1" dirty="0"/>
              <a:t>Vamos imaginar a criação de um novo componente a partir da composição de 2 componentes A e B utilizando a Composição Sequencial:</a:t>
            </a:r>
          </a:p>
          <a:p>
            <a:pPr marL="0" indent="0">
              <a:buNone/>
            </a:pPr>
            <a:endParaRPr lang="pt-BR" sz="24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Composição de componentes</a:t>
            </a:r>
            <a:endParaRPr lang="pt-BR" b="1" dirty="0">
              <a:solidFill>
                <a:srgbClr val="C00000"/>
              </a:solidFill>
            </a:endParaRPr>
          </a:p>
        </p:txBody>
      </p:sp>
      <p:sp>
        <p:nvSpPr>
          <p:cNvPr id="4" name="CaixaDeTexto 3">
            <a:extLst>
              <a:ext uri="{FF2B5EF4-FFF2-40B4-BE49-F238E27FC236}">
                <a16:creationId xmlns:a16="http://schemas.microsoft.com/office/drawing/2014/main" id="{66885738-EE1E-4053-8333-B81DFE0F3B3D}"/>
              </a:ext>
            </a:extLst>
          </p:cNvPr>
          <p:cNvSpPr txBox="1"/>
          <p:nvPr/>
        </p:nvSpPr>
        <p:spPr>
          <a:xfrm>
            <a:off x="376952" y="5750553"/>
            <a:ext cx="1328890" cy="646331"/>
          </a:xfrm>
          <a:prstGeom prst="rect">
            <a:avLst/>
          </a:prstGeom>
          <a:noFill/>
        </p:spPr>
        <p:txBody>
          <a:bodyPr wrap="none" rtlCol="0">
            <a:spAutoFit/>
          </a:bodyPr>
          <a:lstStyle/>
          <a:p>
            <a:pPr algn="ctr"/>
            <a:r>
              <a:rPr lang="pt-BR" dirty="0"/>
              <a:t>Composição</a:t>
            </a:r>
          </a:p>
          <a:p>
            <a:pPr algn="ctr"/>
            <a:r>
              <a:rPr lang="pt-BR" dirty="0"/>
              <a:t>Hierárquica</a:t>
            </a:r>
          </a:p>
        </p:txBody>
      </p:sp>
      <p:sp>
        <p:nvSpPr>
          <p:cNvPr id="7" name="Espaço Reservado para Conteúdo 2">
            <a:extLst>
              <a:ext uri="{FF2B5EF4-FFF2-40B4-BE49-F238E27FC236}">
                <a16:creationId xmlns:a16="http://schemas.microsoft.com/office/drawing/2014/main" id="{827CB424-CCC0-4427-AEAF-C3353ED6838C}"/>
              </a:ext>
            </a:extLst>
          </p:cNvPr>
          <p:cNvSpPr txBox="1">
            <a:spLocks/>
          </p:cNvSpPr>
          <p:nvPr/>
        </p:nvSpPr>
        <p:spPr>
          <a:xfrm>
            <a:off x="1946245" y="2625753"/>
            <a:ext cx="10133901" cy="36995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Na composição hierárquica a composição ocorre quando um componente chama diretamente os serviços prestados por outro componente. O componente chamado fornece os serviços necessários para o componente chamador. Portanto, a interface 'provides’ do componente chamado deve ser compatível com a interface 'requires’ do componente chamador. O componente A chama diretamente o componente B e, se suas interfaces corresponderem, pode não haver necessidade de código adicional. No entanto, se houver uma incompatibilidade entre a interface 'requires’ de A e a interface 'provides’ de B, então algum código de conversão pode ser necessário. </a:t>
            </a:r>
          </a:p>
          <a:p>
            <a:r>
              <a:rPr lang="pt-BR" dirty="0"/>
              <a:t>Como serviços não tem uma interface 'requires’, esse modo de composição não é usado quando componentes são implementados como web services.</a:t>
            </a:r>
            <a:endParaRPr lang="pt-BR" sz="2400" dirty="0"/>
          </a:p>
        </p:txBody>
      </p:sp>
      <p:pic>
        <p:nvPicPr>
          <p:cNvPr id="5" name="Imagem 4">
            <a:extLst>
              <a:ext uri="{FF2B5EF4-FFF2-40B4-BE49-F238E27FC236}">
                <a16:creationId xmlns:a16="http://schemas.microsoft.com/office/drawing/2014/main" id="{1FAB5DD6-9F33-4BE1-B6F0-293D81B1433E}"/>
              </a:ext>
            </a:extLst>
          </p:cNvPr>
          <p:cNvPicPr>
            <a:picLocks noChangeAspect="1"/>
          </p:cNvPicPr>
          <p:nvPr/>
        </p:nvPicPr>
        <p:blipFill>
          <a:blip r:embed="rId2"/>
          <a:stretch>
            <a:fillRect/>
          </a:stretch>
        </p:blipFill>
        <p:spPr>
          <a:xfrm>
            <a:off x="243589" y="2533145"/>
            <a:ext cx="1585462" cy="3326871"/>
          </a:xfrm>
          <a:prstGeom prst="rect">
            <a:avLst/>
          </a:prstGeom>
        </p:spPr>
      </p:pic>
    </p:spTree>
    <p:extLst>
      <p:ext uri="{BB962C8B-B14F-4D97-AF65-F5344CB8AC3E}">
        <p14:creationId xmlns:p14="http://schemas.microsoft.com/office/powerpoint/2010/main" val="36942454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1052400"/>
          </a:xfrm>
        </p:spPr>
        <p:txBody>
          <a:bodyPr>
            <a:normAutofit/>
          </a:bodyPr>
          <a:lstStyle/>
          <a:p>
            <a:pPr marL="0" indent="0">
              <a:buNone/>
            </a:pPr>
            <a:r>
              <a:rPr lang="pt-BR" sz="2400" b="1" dirty="0"/>
              <a:t>Vamos imaginar a criação de um novo componente a partir da composição de 2 componentes A e B utilizando a Composição Sequencial:</a:t>
            </a:r>
          </a:p>
          <a:p>
            <a:pPr marL="0" indent="0">
              <a:buNone/>
            </a:pPr>
            <a:endParaRPr lang="pt-BR" sz="2400" dirty="0"/>
          </a:p>
        </p:txBody>
      </p:sp>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Composição de componentes</a:t>
            </a:r>
            <a:endParaRPr lang="pt-BR" b="1" dirty="0">
              <a:solidFill>
                <a:srgbClr val="C00000"/>
              </a:solidFill>
            </a:endParaRPr>
          </a:p>
        </p:txBody>
      </p:sp>
      <p:sp>
        <p:nvSpPr>
          <p:cNvPr id="4" name="CaixaDeTexto 3">
            <a:extLst>
              <a:ext uri="{FF2B5EF4-FFF2-40B4-BE49-F238E27FC236}">
                <a16:creationId xmlns:a16="http://schemas.microsoft.com/office/drawing/2014/main" id="{66885738-EE1E-4053-8333-B81DFE0F3B3D}"/>
              </a:ext>
            </a:extLst>
          </p:cNvPr>
          <p:cNvSpPr txBox="1"/>
          <p:nvPr/>
        </p:nvSpPr>
        <p:spPr>
          <a:xfrm>
            <a:off x="788249" y="5557662"/>
            <a:ext cx="1328890" cy="646331"/>
          </a:xfrm>
          <a:prstGeom prst="rect">
            <a:avLst/>
          </a:prstGeom>
          <a:noFill/>
        </p:spPr>
        <p:txBody>
          <a:bodyPr wrap="none" rtlCol="0">
            <a:spAutoFit/>
          </a:bodyPr>
          <a:lstStyle/>
          <a:p>
            <a:pPr algn="ctr"/>
            <a:r>
              <a:rPr lang="pt-BR" dirty="0"/>
              <a:t>Composição</a:t>
            </a:r>
          </a:p>
          <a:p>
            <a:pPr algn="ctr"/>
            <a:r>
              <a:rPr lang="pt-BR" dirty="0"/>
              <a:t>Aditiva</a:t>
            </a:r>
          </a:p>
        </p:txBody>
      </p:sp>
      <p:sp>
        <p:nvSpPr>
          <p:cNvPr id="7" name="Espaço Reservado para Conteúdo 2">
            <a:extLst>
              <a:ext uri="{FF2B5EF4-FFF2-40B4-BE49-F238E27FC236}">
                <a16:creationId xmlns:a16="http://schemas.microsoft.com/office/drawing/2014/main" id="{827CB424-CCC0-4427-AEAF-C3353ED6838C}"/>
              </a:ext>
            </a:extLst>
          </p:cNvPr>
          <p:cNvSpPr txBox="1">
            <a:spLocks/>
          </p:cNvSpPr>
          <p:nvPr/>
        </p:nvSpPr>
        <p:spPr>
          <a:xfrm>
            <a:off x="2793534" y="2810312"/>
            <a:ext cx="9286612" cy="35149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sz="2400" dirty="0"/>
              <a:t>A composição aditiva ocorre quando dois ou mais componentes são colocados juntos (adicionados) para se criar um novo componente, que combina suas funcionalidades. A Interface 'provides’ e a interface 'requires’ do novo componente é uma combinação das interfaces correspondentes nos componentes A e B. Os componentes são chamados separadamente por meio da interface externa do componente composto. A e B não são dependentes e não chamam uns aos outros. Esse tipo de composição pode ser usado com componentes que são unidades de programas ou componentes que são serviços.</a:t>
            </a:r>
            <a:endParaRPr lang="pt-BR" sz="2800" dirty="0"/>
          </a:p>
        </p:txBody>
      </p:sp>
      <p:pic>
        <p:nvPicPr>
          <p:cNvPr id="2" name="Imagem 1">
            <a:extLst>
              <a:ext uri="{FF2B5EF4-FFF2-40B4-BE49-F238E27FC236}">
                <a16:creationId xmlns:a16="http://schemas.microsoft.com/office/drawing/2014/main" id="{2ECB2061-0643-41FE-8992-1AB1A65B9ECD}"/>
              </a:ext>
            </a:extLst>
          </p:cNvPr>
          <p:cNvPicPr>
            <a:picLocks noChangeAspect="1"/>
          </p:cNvPicPr>
          <p:nvPr/>
        </p:nvPicPr>
        <p:blipFill>
          <a:blip r:embed="rId2"/>
          <a:stretch>
            <a:fillRect/>
          </a:stretch>
        </p:blipFill>
        <p:spPr>
          <a:xfrm>
            <a:off x="111854" y="2600587"/>
            <a:ext cx="2762250" cy="2957075"/>
          </a:xfrm>
          <a:prstGeom prst="rect">
            <a:avLst/>
          </a:prstGeom>
        </p:spPr>
      </p:pic>
    </p:spTree>
    <p:extLst>
      <p:ext uri="{BB962C8B-B14F-4D97-AF65-F5344CB8AC3E}">
        <p14:creationId xmlns:p14="http://schemas.microsoft.com/office/powerpoint/2010/main" val="11119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FF0000"/>
                </a:solidFill>
              </a:rPr>
              <a:t>Problemas</a:t>
            </a:r>
            <a:r>
              <a:rPr lang="pt-BR" sz="2800" b="1" dirty="0"/>
              <a:t> com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2916992242"/>
              </p:ext>
            </p:extLst>
          </p:nvPr>
        </p:nvGraphicFramePr>
        <p:xfrm>
          <a:off x="242597" y="2281806"/>
          <a:ext cx="11756570" cy="4219498"/>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302003">
                <a:tc>
                  <a:txBody>
                    <a:bodyPr/>
                    <a:lstStyle/>
                    <a:p>
                      <a:r>
                        <a:rPr lang="pt-BR" sz="1600" dirty="0"/>
                        <a:t>BENEFÍCIO</a:t>
                      </a:r>
                    </a:p>
                  </a:txBody>
                  <a:tcPr/>
                </a:tc>
                <a:tc>
                  <a:txBody>
                    <a:bodyPr/>
                    <a:lstStyle/>
                    <a:p>
                      <a:r>
                        <a:rPr lang="pt-BR" sz="1600" dirty="0"/>
                        <a:t>EXPLICAÇÃO</a:t>
                      </a:r>
                    </a:p>
                  </a:txBody>
                  <a:tcPr/>
                </a:tc>
                <a:extLst>
                  <a:ext uri="{0D108BD9-81ED-4DB2-BD59-A6C34878D82A}">
                    <a16:rowId xmlns:a16="http://schemas.microsoft.com/office/drawing/2014/main" val="2730187512"/>
                  </a:ext>
                </a:extLst>
              </a:tr>
              <a:tr h="429330">
                <a:tc>
                  <a:txBody>
                    <a:bodyPr/>
                    <a:lstStyle/>
                    <a:p>
                      <a:r>
                        <a:rPr lang="pt-BR" sz="1600" b="1" dirty="0"/>
                        <a:t>Maior custo de manutenção</a:t>
                      </a:r>
                    </a:p>
                  </a:txBody>
                  <a:tcPr anchor="ctr"/>
                </a:tc>
                <a:tc>
                  <a:txBody>
                    <a:bodyPr/>
                    <a:lstStyle/>
                    <a:p>
                      <a:r>
                        <a:rPr lang="pt-BR" sz="1600" dirty="0"/>
                        <a:t>Se o código fonte do componente não estiver disponível os elementos reusados podem tornar-se cada vez mais incompatíveis com as alterações do sistema.</a:t>
                      </a:r>
                    </a:p>
                  </a:txBody>
                  <a:tcPr/>
                </a:tc>
                <a:extLst>
                  <a:ext uri="{0D108BD9-81ED-4DB2-BD59-A6C34878D82A}">
                    <a16:rowId xmlns:a16="http://schemas.microsoft.com/office/drawing/2014/main" val="2517434431"/>
                  </a:ext>
                </a:extLst>
              </a:tr>
              <a:tr h="592378">
                <a:tc>
                  <a:txBody>
                    <a:bodyPr/>
                    <a:lstStyle/>
                    <a:p>
                      <a:r>
                        <a:rPr lang="pt-BR" sz="1600" b="1" dirty="0"/>
                        <a:t>Falta de ferramentas de suporte</a:t>
                      </a:r>
                    </a:p>
                  </a:txBody>
                  <a:tcPr anchor="ctr"/>
                </a:tc>
                <a:tc>
                  <a:txBody>
                    <a:bodyPr/>
                    <a:lstStyle/>
                    <a:p>
                      <a:r>
                        <a:rPr lang="pt-BR" sz="1600" dirty="0"/>
                        <a:t>Algumas ferramentas de software não suportam o desenvolvimento com reuso. Pode ser difícil ou impossível integrar essas ferramentas com um sistema de biblioteca de componentes.</a:t>
                      </a:r>
                    </a:p>
                  </a:txBody>
                  <a:tcPr/>
                </a:tc>
                <a:extLst>
                  <a:ext uri="{0D108BD9-81ED-4DB2-BD59-A6C34878D82A}">
                    <a16:rowId xmlns:a16="http://schemas.microsoft.com/office/drawing/2014/main" val="671153912"/>
                  </a:ext>
                </a:extLst>
              </a:tr>
              <a:tr h="741191">
                <a:tc>
                  <a:txBody>
                    <a:bodyPr/>
                    <a:lstStyle/>
                    <a:p>
                      <a:r>
                        <a:rPr lang="pt-BR" sz="1600" b="1" dirty="0"/>
                        <a:t>Síndrome do ‘</a:t>
                      </a:r>
                      <a:r>
                        <a:rPr lang="pt-BR" sz="1600" b="1" dirty="0">
                          <a:solidFill>
                            <a:srgbClr val="FF0000"/>
                          </a:solidFill>
                        </a:rPr>
                        <a:t>não-inventado-aqui</a:t>
                      </a:r>
                      <a:r>
                        <a:rPr lang="pt-BR" sz="1600" b="1" dirty="0"/>
                        <a:t>’</a:t>
                      </a:r>
                    </a:p>
                  </a:txBody>
                  <a:tcPr anchor="ctr"/>
                </a:tc>
                <a:tc>
                  <a:txBody>
                    <a:bodyPr/>
                    <a:lstStyle/>
                    <a:p>
                      <a:r>
                        <a:rPr lang="pt-BR" sz="1600" dirty="0"/>
                        <a:t>Alguns desenvolvedores preferem reescrever componentes, pois acreditam poder melhorá-los. Isso tem a ver, parcialmente, com aumentar a confiança e, parcialmente, com o fato de que escrever softwares originais é considerado mais desafiador do que reusar softwares de outras pessoas.</a:t>
                      </a:r>
                    </a:p>
                  </a:txBody>
                  <a:tcPr/>
                </a:tc>
                <a:extLst>
                  <a:ext uri="{0D108BD9-81ED-4DB2-BD59-A6C34878D82A}">
                    <a16:rowId xmlns:a16="http://schemas.microsoft.com/office/drawing/2014/main" val="1086638735"/>
                  </a:ext>
                </a:extLst>
              </a:tr>
              <a:tr h="741191">
                <a:tc>
                  <a:txBody>
                    <a:bodyPr/>
                    <a:lstStyle/>
                    <a:p>
                      <a:r>
                        <a:rPr lang="pt-BR" sz="1600" b="1" dirty="0"/>
                        <a:t>Criação, manutenção e uso de uma biblioteca de componentes</a:t>
                      </a:r>
                    </a:p>
                  </a:txBody>
                  <a:tcPr anchor="ctr"/>
                </a:tc>
                <a:tc>
                  <a:txBody>
                    <a:bodyPr/>
                    <a:lstStyle/>
                    <a:p>
                      <a:r>
                        <a:rPr lang="pt-BR" sz="1600" dirty="0"/>
                        <a:t>Preencher uma biblioteca de componentes reusáveis e garantir que desenvolvedores de software possam utilizar essas bibliotecas pode ser caro. Processos de software precisam ser adaptados para garantir que a biblioteca possa ser usada.</a:t>
                      </a:r>
                    </a:p>
                  </a:txBody>
                  <a:tcPr/>
                </a:tc>
                <a:extLst>
                  <a:ext uri="{0D108BD9-81ED-4DB2-BD59-A6C34878D82A}">
                    <a16:rowId xmlns:a16="http://schemas.microsoft.com/office/drawing/2014/main" val="1845763771"/>
                  </a:ext>
                </a:extLst>
              </a:tr>
              <a:tr h="741191">
                <a:tc>
                  <a:txBody>
                    <a:bodyPr/>
                    <a:lstStyle/>
                    <a:p>
                      <a:r>
                        <a:rPr lang="pt-BR" sz="1600" b="1" dirty="0"/>
                        <a:t>Encontrar, compreender e adaptar os componentes reutilizáveis</a:t>
                      </a:r>
                    </a:p>
                  </a:txBody>
                  <a:tcPr anchor="ctr"/>
                </a:tc>
                <a:tc>
                  <a:txBody>
                    <a:bodyPr/>
                    <a:lstStyle/>
                    <a:p>
                      <a:r>
                        <a:rPr lang="pt-BR" sz="1600" dirty="0"/>
                        <a:t>Componentes de software precisam ser descobertos em uma biblioteca, compreendidos e, às vezes, adaptados para trabalhar em um novo ambiente. Os engenheiros precisam ser confiantes de que encontrarão na biblioteca um componente, antes de incluírem a pesquisa de componente como parte de seu processo normal de desenvolvimento.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21204408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3643DC7-03DD-48A7-AEC4-1FD79B3877AA}"/>
              </a:ext>
            </a:extLst>
          </p:cNvPr>
          <p:cNvSpPr>
            <a:spLocks noGrp="1"/>
          </p:cNvSpPr>
          <p:nvPr>
            <p:ph type="title"/>
          </p:nvPr>
        </p:nvSpPr>
        <p:spPr>
          <a:xfrm>
            <a:off x="1097280" y="286603"/>
            <a:ext cx="10058400" cy="1450757"/>
          </a:xfrm>
        </p:spPr>
        <p:txBody>
          <a:bodyPr/>
          <a:lstStyle/>
          <a:p>
            <a:r>
              <a:rPr lang="pt-BR" b="1" dirty="0">
                <a:solidFill>
                  <a:schemeClr val="accent2">
                    <a:lumMod val="75000"/>
                  </a:schemeClr>
                </a:solidFill>
              </a:rPr>
              <a:t>Engenharia de Software baseada em componentes - </a:t>
            </a:r>
            <a:r>
              <a:rPr lang="pt-BR" b="1" dirty="0">
                <a:solidFill>
                  <a:srgbClr val="C00000"/>
                </a:solidFill>
              </a:rPr>
              <a:t>EXERCÍCIO</a:t>
            </a:r>
          </a:p>
        </p:txBody>
      </p:sp>
      <p:sp>
        <p:nvSpPr>
          <p:cNvPr id="4" name="Espaço Reservado para Conteúdo 3">
            <a:extLst>
              <a:ext uri="{FF2B5EF4-FFF2-40B4-BE49-F238E27FC236}">
                <a16:creationId xmlns:a16="http://schemas.microsoft.com/office/drawing/2014/main" id="{CB9CA43B-D8C2-488C-9C21-0E732A699E57}"/>
              </a:ext>
            </a:extLst>
          </p:cNvPr>
          <p:cNvSpPr>
            <a:spLocks noGrp="1"/>
          </p:cNvSpPr>
          <p:nvPr>
            <p:ph idx="1"/>
          </p:nvPr>
        </p:nvSpPr>
        <p:spPr/>
        <p:txBody>
          <a:bodyPr>
            <a:normAutofit/>
          </a:bodyPr>
          <a:lstStyle/>
          <a:p>
            <a:pPr marL="457200" indent="-457200">
              <a:buFont typeface="+mj-lt"/>
              <a:buAutoNum type="arabicPeriod"/>
            </a:pPr>
            <a:r>
              <a:rPr lang="pt-BR" sz="2400" dirty="0"/>
              <a:t>Por que é importante que todas as interações de componente sejam definidas por meio das interfaces 'requires’ e 'provides’?</a:t>
            </a:r>
          </a:p>
          <a:p>
            <a:pPr marL="457200" indent="-457200">
              <a:buFont typeface="+mj-lt"/>
              <a:buAutoNum type="arabicPeriod"/>
            </a:pPr>
            <a:r>
              <a:rPr lang="pt-BR" sz="2400" dirty="0"/>
              <a:t>O principio da independência de componentes significa que deveria ser possível substituir um componente por outro, implementado de maneira completamente diferente. Usando um exemplo, explique como tal substituição de componentes poderia ter consequências indesejadas e levar a falha de sistema.</a:t>
            </a:r>
          </a:p>
          <a:p>
            <a:pPr marL="457200" indent="-457200">
              <a:buFont typeface="+mj-lt"/>
              <a:buAutoNum type="arabicPeriod"/>
            </a:pPr>
            <a:r>
              <a:rPr lang="pt-BR" sz="2400" dirty="0"/>
              <a:t>Quais são as diferenças fundamentais entre componentes como elementos de programa e componentes como serviços?</a:t>
            </a:r>
          </a:p>
        </p:txBody>
      </p:sp>
    </p:spTree>
    <p:extLst>
      <p:ext uri="{BB962C8B-B14F-4D97-AF65-F5344CB8AC3E}">
        <p14:creationId xmlns:p14="http://schemas.microsoft.com/office/powerpoint/2010/main" val="240518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processos de desenvolvimento de software precisam ser adaptados para reuso;</a:t>
            </a:r>
          </a:p>
          <a:p>
            <a:r>
              <a:rPr lang="pt-BR" sz="3200" dirty="0"/>
              <a:t>É necessário um estágio de refinamento dos requisitos de sistema para refletir o software reutilizável que esteja disponível;</a:t>
            </a:r>
          </a:p>
          <a:p>
            <a:r>
              <a:rPr lang="pt-BR" sz="3200" dirty="0"/>
              <a:t>Também deverão ser incluídas, nos estágios de projeto, atividades explícitas para procurar e avaliar componentes candidatos ao reuso.</a:t>
            </a:r>
          </a:p>
        </p:txBody>
      </p:sp>
    </p:spTree>
    <p:extLst>
      <p:ext uri="{BB962C8B-B14F-4D97-AF65-F5344CB8AC3E}">
        <p14:creationId xmlns:p14="http://schemas.microsoft.com/office/powerpoint/2010/main" val="63510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a:bodyPr>
          <a:lstStyle/>
          <a:p>
            <a:r>
              <a:rPr lang="pt-BR" sz="3200" dirty="0"/>
              <a:t>O reuso de software é mais eficaz quando está previsto como parte de um programa de reuso de toda a organização;</a:t>
            </a:r>
          </a:p>
          <a:p>
            <a:r>
              <a:rPr lang="pt-BR" sz="3200" dirty="0"/>
              <a:t>Um programa de reuso envolve a criação de ativos reutilizáveis e a adaptação de processos de desenvolvimento para incorporar esses ativos no novo software;</a:t>
            </a:r>
          </a:p>
          <a:p>
            <a:r>
              <a:rPr lang="pt-BR" sz="3200" dirty="0"/>
              <a:t>Este pensamento já é reconhecido por muitos anos no Japão (Matsumoto, 1984), onde o reuso era aplicado na abordagem japonesa de ‘fábrica’ para desenvolvimento de software.</a:t>
            </a:r>
          </a:p>
        </p:txBody>
      </p:sp>
    </p:spTree>
    <p:extLst>
      <p:ext uri="{BB962C8B-B14F-4D97-AF65-F5344CB8AC3E}">
        <p14:creationId xmlns:p14="http://schemas.microsoft.com/office/powerpoint/2010/main" val="88738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Ao longo dos últimos 30 anos, muitas técnicas foram desenvolvidas para oferecer suporte ao reuso de software;</a:t>
            </a:r>
          </a:p>
          <a:p>
            <a:r>
              <a:rPr lang="pt-BR" sz="3200" dirty="0"/>
              <a:t>Essas técnicas exploram o fato de os sistemas, no mesmo domínio de aplicação, serem semelhantes e terem potencial para reuso;</a:t>
            </a:r>
          </a:p>
          <a:p>
            <a:r>
              <a:rPr lang="pt-BR" sz="3200" dirty="0"/>
              <a:t>O reuso é possível em diferentes níveis, desde funções simples, até aplicações completas, e normas para componentes reusáveis facilitam o reuso.</a:t>
            </a:r>
          </a:p>
        </p:txBody>
      </p:sp>
    </p:spTree>
    <p:extLst>
      <p:ext uri="{BB962C8B-B14F-4D97-AF65-F5344CB8AC3E}">
        <p14:creationId xmlns:p14="http://schemas.microsoft.com/office/powerpoint/2010/main" val="42165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dirty="0"/>
              <a:t>1 – </a:t>
            </a:r>
            <a:r>
              <a:rPr lang="pt-BR" sz="3200" b="1" dirty="0">
                <a:solidFill>
                  <a:srgbClr val="FF0000"/>
                </a:solidFill>
              </a:rPr>
              <a:t>Padrões de arquitetura: </a:t>
            </a:r>
            <a:r>
              <a:rPr lang="pt-BR" sz="3200" dirty="0"/>
              <a:t>que é uma forma pré-estabelecida de resolver um problema conhecido. É usar uma solução já estudada e documentada para resolver o problema. Os mais utilizados atualmente são o </a:t>
            </a:r>
            <a:r>
              <a:rPr lang="pt-BR" sz="3200" b="1" dirty="0">
                <a:solidFill>
                  <a:srgbClr val="FF0000"/>
                </a:solidFill>
              </a:rPr>
              <a:t>Monolítico</a:t>
            </a:r>
            <a:r>
              <a:rPr lang="pt-BR" sz="3200" dirty="0"/>
              <a:t> e </a:t>
            </a:r>
            <a:r>
              <a:rPr lang="pt-BR" sz="3200" b="1" dirty="0">
                <a:solidFill>
                  <a:srgbClr val="FF0000"/>
                </a:solidFill>
              </a:rPr>
              <a:t>Micro-serviços</a:t>
            </a:r>
            <a:r>
              <a:rPr lang="pt-BR" sz="3200" dirty="0"/>
              <a:t>;</a:t>
            </a:r>
          </a:p>
        </p:txBody>
      </p:sp>
    </p:spTree>
    <p:extLst>
      <p:ext uri="{BB962C8B-B14F-4D97-AF65-F5344CB8AC3E}">
        <p14:creationId xmlns:p14="http://schemas.microsoft.com/office/powerpoint/2010/main" val="228705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2 – Padrões de projeto</a:t>
            </a:r>
            <a:r>
              <a:rPr lang="pt-BR" sz="3200" dirty="0"/>
              <a:t>: que são soluções que já foram testadas para um problema e utilizadas de maneira sistemática;</a:t>
            </a:r>
          </a:p>
          <a:p>
            <a:r>
              <a:rPr lang="pt-BR" sz="3200" b="1" dirty="0">
                <a:solidFill>
                  <a:srgbClr val="FF0000"/>
                </a:solidFill>
              </a:rPr>
              <a:t>3 – Desenvolvimento baseado </a:t>
            </a:r>
            <a:r>
              <a:rPr lang="pt-BR" sz="3200" dirty="0"/>
              <a:t>em componentes: sistemas são desenvolvidos através da integração de componentes (coleções de objetos);</a:t>
            </a:r>
          </a:p>
        </p:txBody>
      </p:sp>
    </p:spTree>
    <p:extLst>
      <p:ext uri="{BB962C8B-B14F-4D97-AF65-F5344CB8AC3E}">
        <p14:creationId xmlns:p14="http://schemas.microsoft.com/office/powerpoint/2010/main" val="20068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Objetivos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2800" dirty="0"/>
              <a:t>Apresentar o reuso de software e descrever abordagens para o desenvolvimento baseado em reuso de sistemas.</a:t>
            </a:r>
          </a:p>
          <a:p>
            <a:r>
              <a:rPr lang="pt-BR" sz="2800" b="1" dirty="0">
                <a:solidFill>
                  <a:srgbClr val="C00000"/>
                </a:solidFill>
              </a:rPr>
              <a:t>Assuntos abordados:</a:t>
            </a:r>
          </a:p>
          <a:p>
            <a:pPr>
              <a:buFont typeface="Wingdings" panose="05000000000000000000" pitchFamily="2" charset="2"/>
              <a:buChar char="q"/>
            </a:pPr>
            <a:r>
              <a:rPr lang="pt-BR" sz="2800" dirty="0"/>
              <a:t>Entender os benefícios e problemas de reuso de software durante o desenvolvimento de novos sistemas;</a:t>
            </a:r>
          </a:p>
          <a:p>
            <a:pPr>
              <a:buFont typeface="Wingdings" panose="05000000000000000000" pitchFamily="2" charset="2"/>
              <a:buChar char="q"/>
            </a:pPr>
            <a:r>
              <a:rPr lang="pt-BR" sz="2800" dirty="0"/>
              <a:t>Entender o conceito de um framework de aplicações como um conjunto de objetos reusáveis e como frameworks podem ser usados no desenvolvimento de aplicações;</a:t>
            </a:r>
          </a:p>
          <a:p>
            <a:pPr>
              <a:buFont typeface="Wingdings" panose="05000000000000000000" pitchFamily="2" charset="2"/>
              <a:buChar char="q"/>
            </a:pPr>
            <a:r>
              <a:rPr lang="pt-BR" sz="2800" dirty="0"/>
              <a:t>Conhecer linhas de produtos de software que são compostas de uma arquitetura de núcleo comum e componentes configuráveis e reusáveis.</a:t>
            </a:r>
          </a:p>
        </p:txBody>
      </p:sp>
    </p:spTree>
    <p:extLst>
      <p:ext uri="{BB962C8B-B14F-4D97-AF65-F5344CB8AC3E}">
        <p14:creationId xmlns:p14="http://schemas.microsoft.com/office/powerpoint/2010/main" val="535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4 – Framework de aplicações</a:t>
            </a:r>
            <a:r>
              <a:rPr lang="pt-BR" sz="3200" dirty="0"/>
              <a:t>: Coleções de classes abstratas e concretas são adaptadas e estendidas para criar sistemas de aplicação;</a:t>
            </a:r>
          </a:p>
          <a:p>
            <a:r>
              <a:rPr lang="pt-BR" sz="3200" b="1" dirty="0">
                <a:solidFill>
                  <a:srgbClr val="FF0000"/>
                </a:solidFill>
              </a:rPr>
              <a:t>5 – Empacotamento de sistemas legados</a:t>
            </a:r>
            <a:r>
              <a:rPr lang="pt-BR" sz="3200" dirty="0"/>
              <a:t>: sistemas legados são empacotados pela definição de um conjunto de interfaces e acesso a esses sistemas legados por meio dessas interfaces</a:t>
            </a:r>
          </a:p>
        </p:txBody>
      </p:sp>
    </p:spTree>
    <p:extLst>
      <p:ext uri="{BB962C8B-B14F-4D97-AF65-F5344CB8AC3E}">
        <p14:creationId xmlns:p14="http://schemas.microsoft.com/office/powerpoint/2010/main" val="30841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6 – Sistemas orientados a serviços</a:t>
            </a:r>
            <a:r>
              <a:rPr lang="pt-BR" sz="3200" dirty="0"/>
              <a:t>: sistemas são desenvolvidos pela ligação de serviços compartilhados, que podem ser fornecidos externamente;</a:t>
            </a:r>
          </a:p>
          <a:p>
            <a:r>
              <a:rPr lang="pt-BR" sz="3200" b="1" dirty="0">
                <a:solidFill>
                  <a:srgbClr val="FF0000"/>
                </a:solidFill>
              </a:rPr>
              <a:t>7 – Linhas de produtos de software</a:t>
            </a:r>
            <a:r>
              <a:rPr lang="pt-BR" sz="3200" dirty="0"/>
              <a:t>: um tipo de aplicação é generalizado em torno de uma arquitetura comum para que possa ser adaptada a diferentes clientes;</a:t>
            </a:r>
          </a:p>
        </p:txBody>
      </p:sp>
    </p:spTree>
    <p:extLst>
      <p:ext uri="{BB962C8B-B14F-4D97-AF65-F5344CB8AC3E}">
        <p14:creationId xmlns:p14="http://schemas.microsoft.com/office/powerpoint/2010/main" val="246378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8 – Reuso de produtos COTS</a:t>
            </a:r>
            <a:r>
              <a:rPr lang="pt-BR" sz="3200" dirty="0"/>
              <a:t>: sistemas são desenvolvidos pela configuração e integração de sistemas de aplicação existentes;</a:t>
            </a:r>
          </a:p>
          <a:p>
            <a:r>
              <a:rPr lang="pt-BR" sz="3200" b="1" dirty="0">
                <a:solidFill>
                  <a:srgbClr val="FF0000"/>
                </a:solidFill>
              </a:rPr>
              <a:t>9 – Sistemas de ERP</a:t>
            </a:r>
            <a:r>
              <a:rPr lang="pt-BR" sz="3200" dirty="0"/>
              <a:t>: sistemas de grande porte que sintetizam funcionalidades e as regras de negócios genéricos são configurados para uma organização;</a:t>
            </a:r>
          </a:p>
        </p:txBody>
      </p:sp>
    </p:spTree>
    <p:extLst>
      <p:ext uri="{BB962C8B-B14F-4D97-AF65-F5344CB8AC3E}">
        <p14:creationId xmlns:p14="http://schemas.microsoft.com/office/powerpoint/2010/main" val="19783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10 – Aplicações verticais configuráveis</a:t>
            </a:r>
            <a:r>
              <a:rPr lang="pt-BR" sz="3200" dirty="0"/>
              <a:t>: sistemas que podem ser adaptados a realidade do usuário;</a:t>
            </a:r>
          </a:p>
          <a:p>
            <a:r>
              <a:rPr lang="pt-BR" sz="3200" b="1" dirty="0">
                <a:solidFill>
                  <a:srgbClr val="FF0000"/>
                </a:solidFill>
              </a:rPr>
              <a:t>11 – Bibliotecas de programas</a:t>
            </a:r>
            <a:r>
              <a:rPr lang="pt-BR" sz="3200" dirty="0"/>
              <a:t>: bibliotecas de classe e funções que implementas abstrações comumente usadas são disponibilizadas para reuso;</a:t>
            </a:r>
          </a:p>
        </p:txBody>
      </p:sp>
    </p:spTree>
    <p:extLst>
      <p:ext uri="{BB962C8B-B14F-4D97-AF65-F5344CB8AC3E}">
        <p14:creationId xmlns:p14="http://schemas.microsoft.com/office/powerpoint/2010/main" val="373026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12 – Aplicações verticais configuráveis</a:t>
            </a:r>
            <a:r>
              <a:rPr lang="pt-BR" sz="3200" dirty="0"/>
              <a:t>: sistemas que podem ser adaptados a realidade do usuário;</a:t>
            </a:r>
          </a:p>
          <a:p>
            <a:r>
              <a:rPr lang="pt-BR" sz="3200" b="1" dirty="0">
                <a:solidFill>
                  <a:srgbClr val="FF0000"/>
                </a:solidFill>
              </a:rPr>
              <a:t>13 – Bibliotecas de programas</a:t>
            </a:r>
            <a:r>
              <a:rPr lang="pt-BR" sz="3200" dirty="0"/>
              <a:t>: bibliotecas de classe e funções que implementam abstrações comumente usadas são disponibilizadas para reuso;</a:t>
            </a:r>
          </a:p>
        </p:txBody>
      </p:sp>
    </p:spTree>
    <p:extLst>
      <p:ext uri="{BB962C8B-B14F-4D97-AF65-F5344CB8AC3E}">
        <p14:creationId xmlns:p14="http://schemas.microsoft.com/office/powerpoint/2010/main" val="47386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14 – Engenharia dirigida a modelos</a:t>
            </a:r>
            <a:r>
              <a:rPr lang="pt-BR" sz="3200" dirty="0"/>
              <a:t>: o código é gerado a partir de modelos de domínio e modelos de implementação;</a:t>
            </a:r>
          </a:p>
          <a:p>
            <a:r>
              <a:rPr lang="pt-BR" sz="3200" b="1" dirty="0">
                <a:solidFill>
                  <a:srgbClr val="FF0000"/>
                </a:solidFill>
              </a:rPr>
              <a:t>15 – Geradores de programas</a:t>
            </a:r>
            <a:r>
              <a:rPr lang="pt-BR" sz="3200" dirty="0"/>
              <a:t>: um sistema gerador incorpora o conhecimento de um tipo de aplicação, e é usado para gerar sistemas nesse domínio a partir de um modelo de sistema fornecido pelo usuário;</a:t>
            </a:r>
          </a:p>
        </p:txBody>
      </p:sp>
    </p:spTree>
    <p:extLst>
      <p:ext uri="{BB962C8B-B14F-4D97-AF65-F5344CB8AC3E}">
        <p14:creationId xmlns:p14="http://schemas.microsoft.com/office/powerpoint/2010/main" val="379526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3200" dirty="0"/>
              <a:t>Um dos principais benefícios de usar a abordagem de orientação a objeto é que eles podem ser reusados em diferentes sistemas;</a:t>
            </a:r>
          </a:p>
          <a:p>
            <a:r>
              <a:rPr lang="pt-BR" sz="3200" dirty="0"/>
              <a:t>Mas, quase sempre os objetos são muito pequenos e especializados para uma aplicação específica;</a:t>
            </a:r>
          </a:p>
          <a:p>
            <a:r>
              <a:rPr lang="pt-BR" sz="3200" dirty="0"/>
              <a:t>Leva mais tempo entender o objeto do que implementá-lo;</a:t>
            </a:r>
          </a:p>
          <a:p>
            <a:r>
              <a:rPr lang="pt-BR" sz="3200" dirty="0"/>
              <a:t>É claro que o reuso orientado a objetos é melhor suportado em processo de desenvolvimento orientado a objetos por meio das abstrações de alta granularidade, chamadas </a:t>
            </a:r>
            <a:r>
              <a:rPr lang="pt-BR" sz="3200" b="1" i="1" dirty="0">
                <a:solidFill>
                  <a:srgbClr val="FF0000"/>
                </a:solidFill>
              </a:rPr>
              <a:t>frameworks</a:t>
            </a:r>
            <a:r>
              <a:rPr lang="pt-BR" sz="3200" dirty="0"/>
              <a:t>.</a:t>
            </a:r>
          </a:p>
          <a:p>
            <a:endParaRPr lang="pt-BR" sz="3200" dirty="0"/>
          </a:p>
        </p:txBody>
      </p:sp>
    </p:spTree>
    <p:extLst>
      <p:ext uri="{BB962C8B-B14F-4D97-AF65-F5344CB8AC3E}">
        <p14:creationId xmlns:p14="http://schemas.microsoft.com/office/powerpoint/2010/main" val="344030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framework é uma estrutura genérica estendida para se criar uma aplicação ou subsistema mais específico;</a:t>
            </a:r>
          </a:p>
          <a:p>
            <a:r>
              <a:rPr lang="pt-BR" sz="3200" dirty="0"/>
              <a:t>Schimidt et al. (2004) definem um framework como </a:t>
            </a:r>
          </a:p>
          <a:p>
            <a:r>
              <a:rPr lang="pt-BR" sz="3200" i="1" dirty="0"/>
              <a:t>“... um conjunto integrado de artefatos de software (como classes, objetos e componentes) que colaboram para fornecer uma arquitetura reusável para uma família de aplicações relacionadas</a:t>
            </a:r>
            <a:r>
              <a:rPr lang="pt-BR" sz="3200" dirty="0"/>
              <a:t>.”</a:t>
            </a:r>
          </a:p>
          <a:p>
            <a:endParaRPr lang="pt-BR" sz="3200" dirty="0"/>
          </a:p>
        </p:txBody>
      </p:sp>
    </p:spTree>
    <p:extLst>
      <p:ext uri="{BB962C8B-B14F-4D97-AF65-F5344CB8AC3E}">
        <p14:creationId xmlns:p14="http://schemas.microsoft.com/office/powerpoint/2010/main" val="22384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Por exemplo, um framework de interface de usuário fornecerá suporte para tratamento de eventos de interface e incluirá um conjunto de recursos que possam ser usados para construir telas;</a:t>
            </a:r>
          </a:p>
          <a:p>
            <a:r>
              <a:rPr lang="pt-BR" sz="3200" dirty="0"/>
              <a:t>O desenvolvedor ficará responsável por especializá-las, adicionando funcionalidades específicas para uma aplicação específica.</a:t>
            </a:r>
          </a:p>
          <a:p>
            <a:endParaRPr lang="pt-BR" sz="3200" dirty="0"/>
          </a:p>
        </p:txBody>
      </p:sp>
    </p:spTree>
    <p:extLst>
      <p:ext uri="{BB962C8B-B14F-4D97-AF65-F5344CB8AC3E}">
        <p14:creationId xmlns:p14="http://schemas.microsoft.com/office/powerpoint/2010/main" val="180090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frameworks dão suporte ao reuso de projeto, bem como ao reuso de classes específicas de sistema, pois fornecem um esqueleto para a aplicação;</a:t>
            </a:r>
          </a:p>
          <a:p>
            <a:r>
              <a:rPr lang="pt-BR" sz="3200" dirty="0"/>
              <a:t>A arquitetura é definida por classes de objetos e suas interações. As classes são reusadas diretamente e podem ser prorrogadas usando-se recursos, como a herança.</a:t>
            </a:r>
          </a:p>
          <a:p>
            <a:endParaRPr lang="pt-BR" sz="3200" dirty="0"/>
          </a:p>
        </p:txBody>
      </p:sp>
    </p:spTree>
    <p:extLst>
      <p:ext uri="{BB962C8B-B14F-4D97-AF65-F5344CB8AC3E}">
        <p14:creationId xmlns:p14="http://schemas.microsoft.com/office/powerpoint/2010/main" val="1957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estratégia em que o processo de desenvolvimento é orientado para o reuso de softwares existentes;</a:t>
            </a:r>
          </a:p>
          <a:p>
            <a:r>
              <a:rPr lang="pt-BR" sz="2800" dirty="0"/>
              <a:t>É uma proposta apresentada há mais de 40 anos (</a:t>
            </a:r>
            <a:r>
              <a:rPr lang="pt-BR" sz="2400" dirty="0">
                <a:latin typeface="Courier New" panose="02070309020205020404" pitchFamily="49" charset="0"/>
                <a:cs typeface="Courier New" panose="02070309020205020404" pitchFamily="49" charset="0"/>
              </a:rPr>
              <a:t>McIlroy, 1968</a:t>
            </a:r>
            <a:r>
              <a:rPr lang="pt-BR" sz="2800" dirty="0"/>
              <a:t>), mas que só tornou-se a norma para novos sistemas de negócios nos anos 2000;</a:t>
            </a:r>
          </a:p>
          <a:p>
            <a:r>
              <a:rPr lang="pt-BR" sz="2800" dirty="0"/>
              <a:t>O reuso de software foi uma resposta as exigências de menores custos de produção e manutenção de software, entregas rápidas e maior qualidade.</a:t>
            </a:r>
          </a:p>
        </p:txBody>
      </p:sp>
    </p:spTree>
    <p:extLst>
      <p:ext uri="{BB962C8B-B14F-4D97-AF65-F5344CB8AC3E}">
        <p14:creationId xmlns:p14="http://schemas.microsoft.com/office/powerpoint/2010/main" val="347482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lnSpcReduction="10000"/>
          </a:bodyPr>
          <a:lstStyle/>
          <a:p>
            <a:r>
              <a:rPr lang="pt-BR" sz="3200" dirty="0"/>
              <a:t>Os frameworks são implementados como </a:t>
            </a:r>
            <a:r>
              <a:rPr lang="pt-BR" sz="3200" b="1" dirty="0">
                <a:solidFill>
                  <a:srgbClr val="FF0000"/>
                </a:solidFill>
              </a:rPr>
              <a:t>uma coleção de classes de objetos concretos e abstratos</a:t>
            </a:r>
            <a:r>
              <a:rPr lang="pt-BR" sz="3200" b="1" dirty="0"/>
              <a:t> </a:t>
            </a:r>
            <a:r>
              <a:rPr lang="pt-BR" sz="3200" dirty="0"/>
              <a:t>em uma linguagem de programação orientada a objetos;</a:t>
            </a:r>
          </a:p>
          <a:p>
            <a:r>
              <a:rPr lang="pt-BR" sz="3200" dirty="0"/>
              <a:t>Os frameworks são </a:t>
            </a:r>
            <a:r>
              <a:rPr lang="pt-BR" sz="3200" b="1" dirty="0">
                <a:solidFill>
                  <a:srgbClr val="FF0000"/>
                </a:solidFill>
              </a:rPr>
              <a:t>específicos da linguagem</a:t>
            </a:r>
            <a:r>
              <a:rPr lang="pt-BR" sz="3200" dirty="0"/>
              <a:t>. Há frameworks </a:t>
            </a:r>
            <a:r>
              <a:rPr lang="pt-BR" sz="3200" b="1" dirty="0">
                <a:solidFill>
                  <a:srgbClr val="FF0000"/>
                </a:solidFill>
              </a:rPr>
              <a:t>disponíveis em todas as linguagens de programação OOP </a:t>
            </a:r>
            <a:r>
              <a:rPr lang="pt-BR" sz="3200" dirty="0"/>
              <a:t>mais comumente usadas;</a:t>
            </a:r>
          </a:p>
          <a:p>
            <a:r>
              <a:rPr lang="pt-BR" sz="3200" dirty="0"/>
              <a:t>Um framework </a:t>
            </a:r>
            <a:r>
              <a:rPr lang="pt-BR" sz="3200" b="1" dirty="0">
                <a:solidFill>
                  <a:srgbClr val="FF0000"/>
                </a:solidFill>
              </a:rPr>
              <a:t>pode incorporar vários outros</a:t>
            </a:r>
            <a:r>
              <a:rPr lang="pt-BR" sz="3200" dirty="0"/>
              <a:t>, de forma que cada um deles é projetado para suportar o desenvolvimento de parte da aplicação.</a:t>
            </a:r>
          </a:p>
          <a:p>
            <a:endParaRPr lang="pt-BR" sz="3200" dirty="0"/>
          </a:p>
        </p:txBody>
      </p:sp>
    </p:spTree>
    <p:extLst>
      <p:ext uri="{BB962C8B-B14F-4D97-AF65-F5344CB8AC3E}">
        <p14:creationId xmlns:p14="http://schemas.microsoft.com/office/powerpoint/2010/main" val="24671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10664085" cy="4023360"/>
          </a:xfrm>
        </p:spPr>
        <p:txBody>
          <a:bodyPr>
            <a:normAutofit/>
          </a:bodyPr>
          <a:lstStyle/>
          <a:p>
            <a:r>
              <a:rPr lang="pt-BR" sz="3200" b="1" dirty="0" err="1"/>
              <a:t>Fayad</a:t>
            </a:r>
            <a:r>
              <a:rPr lang="pt-BR" sz="3200" b="1" dirty="0"/>
              <a:t> e Schmidt (1997) discutem três classes de frameworks:</a:t>
            </a:r>
          </a:p>
          <a:p>
            <a:endParaRPr lang="pt-BR" sz="3200" dirty="0"/>
          </a:p>
          <a:p>
            <a:r>
              <a:rPr lang="pt-BR" sz="3200" b="1" dirty="0">
                <a:solidFill>
                  <a:srgbClr val="C00000"/>
                </a:solidFill>
              </a:rPr>
              <a:t>1 – Frameworks de Infraestrutura de Sistemas;</a:t>
            </a:r>
          </a:p>
          <a:p>
            <a:r>
              <a:rPr lang="pt-BR" sz="3200" b="1" dirty="0">
                <a:solidFill>
                  <a:srgbClr val="C00000"/>
                </a:solidFill>
              </a:rPr>
              <a:t>2 – Frameworks de Integração de Middleware;</a:t>
            </a:r>
          </a:p>
          <a:p>
            <a:r>
              <a:rPr lang="pt-BR" sz="3200" b="1" dirty="0">
                <a:solidFill>
                  <a:srgbClr val="C00000"/>
                </a:solidFill>
              </a:rPr>
              <a:t>3 – Frameworks de Aplicações Corporativas.</a:t>
            </a:r>
          </a:p>
          <a:p>
            <a:endParaRPr lang="pt-BR" sz="3200" dirty="0"/>
          </a:p>
        </p:txBody>
      </p:sp>
    </p:spTree>
    <p:extLst>
      <p:ext uri="{BB962C8B-B14F-4D97-AF65-F5344CB8AC3E}">
        <p14:creationId xmlns:p14="http://schemas.microsoft.com/office/powerpoint/2010/main" val="205435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939373" cy="4023360"/>
          </a:xfrm>
        </p:spPr>
        <p:txBody>
          <a:bodyPr>
            <a:normAutofit lnSpcReduction="10000"/>
          </a:bodyPr>
          <a:lstStyle/>
          <a:p>
            <a:r>
              <a:rPr lang="pt-BR" sz="3200" b="1" dirty="0"/>
              <a:t>Frameworks de Infraestrutura de Sistemas</a:t>
            </a:r>
          </a:p>
          <a:p>
            <a:endParaRPr lang="pt-BR" sz="1200" dirty="0"/>
          </a:p>
          <a:p>
            <a:r>
              <a:rPr lang="pt-BR" sz="3200" dirty="0"/>
              <a:t>Apoiam o desenvolvimento de infraestruturas de sistemas, como:</a:t>
            </a:r>
          </a:p>
          <a:p>
            <a:r>
              <a:rPr lang="pt-BR" sz="3200" b="1" dirty="0">
                <a:solidFill>
                  <a:srgbClr val="C00000"/>
                </a:solidFill>
              </a:rPr>
              <a:t>- Comunicações</a:t>
            </a:r>
          </a:p>
          <a:p>
            <a:r>
              <a:rPr lang="pt-BR" sz="3200" b="1" dirty="0">
                <a:solidFill>
                  <a:srgbClr val="C00000"/>
                </a:solidFill>
              </a:rPr>
              <a:t>- Interfaces de usuário</a:t>
            </a:r>
          </a:p>
          <a:p>
            <a:r>
              <a:rPr lang="pt-BR" sz="3200" b="1" dirty="0">
                <a:solidFill>
                  <a:srgbClr val="C00000"/>
                </a:solidFill>
              </a:rPr>
              <a:t>- Compiladores</a:t>
            </a:r>
          </a:p>
          <a:p>
            <a:endParaRPr lang="pt-BR" sz="3200" dirty="0"/>
          </a:p>
        </p:txBody>
      </p:sp>
      <p:sp>
        <p:nvSpPr>
          <p:cNvPr id="4" name="Elipse 3">
            <a:extLst>
              <a:ext uri="{FF2B5EF4-FFF2-40B4-BE49-F238E27FC236}">
                <a16:creationId xmlns:a16="http://schemas.microsoft.com/office/drawing/2014/main" id="{1F23EABC-89B0-4A7D-9B37-57345ACC7BA2}"/>
              </a:ext>
            </a:extLst>
          </p:cNvPr>
          <p:cNvSpPr/>
          <p:nvPr/>
        </p:nvSpPr>
        <p:spPr>
          <a:xfrm>
            <a:off x="7046752" y="3120705"/>
            <a:ext cx="4815281" cy="2748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Framework </a:t>
            </a:r>
            <a:r>
              <a:rPr lang="pt-BR" sz="3200" b="1" dirty="0">
                <a:solidFill>
                  <a:srgbClr val="FFFF00"/>
                </a:solidFill>
              </a:rPr>
              <a:t>SWING</a:t>
            </a:r>
            <a:r>
              <a:rPr lang="pt-BR" sz="3200" dirty="0"/>
              <a:t> ou </a:t>
            </a:r>
            <a:r>
              <a:rPr lang="pt-BR" sz="3200" b="1" dirty="0">
                <a:solidFill>
                  <a:srgbClr val="FFFF00"/>
                </a:solidFill>
              </a:rPr>
              <a:t>AWT</a:t>
            </a:r>
            <a:r>
              <a:rPr lang="pt-BR" sz="3200" dirty="0"/>
              <a:t> do Java é considerado um Framework de infraestrutura</a:t>
            </a:r>
          </a:p>
        </p:txBody>
      </p:sp>
    </p:spTree>
    <p:extLst>
      <p:ext uri="{BB962C8B-B14F-4D97-AF65-F5344CB8AC3E}">
        <p14:creationId xmlns:p14="http://schemas.microsoft.com/office/powerpoint/2010/main" val="9801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a:bodyPr>
          <a:lstStyle/>
          <a:p>
            <a:r>
              <a:rPr lang="pt-BR" sz="3200" b="1" dirty="0"/>
              <a:t>Frameworks de Integração de Middleware</a:t>
            </a:r>
          </a:p>
          <a:p>
            <a:endParaRPr lang="pt-BR" sz="1200" dirty="0"/>
          </a:p>
          <a:p>
            <a:r>
              <a:rPr lang="pt-BR" sz="3200" dirty="0"/>
              <a:t>São normas e classes de objetos associados que oferecem suporte a componentes de comunicação e troca de informações.</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a:t>
            </a:r>
            <a:r>
              <a:rPr lang="pt-BR" sz="3200" b="1" dirty="0" err="1">
                <a:solidFill>
                  <a:srgbClr val="FFFF00"/>
                </a:solidFill>
              </a:rPr>
              <a:t>.Net</a:t>
            </a:r>
            <a:r>
              <a:rPr lang="pt-BR" sz="3200" b="1" dirty="0">
                <a:solidFill>
                  <a:srgbClr val="FFFF00"/>
                </a:solidFill>
              </a:rPr>
              <a:t> </a:t>
            </a:r>
            <a:r>
              <a:rPr lang="pt-BR" sz="3200" dirty="0"/>
              <a:t>da Microsoft e o </a:t>
            </a:r>
            <a:r>
              <a:rPr lang="pt-BR" sz="3200" b="1" dirty="0">
                <a:solidFill>
                  <a:srgbClr val="FFFF00"/>
                </a:solidFill>
              </a:rPr>
              <a:t>Enterprise Java Beans </a:t>
            </a:r>
            <a:r>
              <a:rPr lang="pt-BR" sz="3200" dirty="0"/>
              <a:t>(EJB) são frameworks de middleware</a:t>
            </a:r>
          </a:p>
        </p:txBody>
      </p:sp>
    </p:spTree>
    <p:extLst>
      <p:ext uri="{BB962C8B-B14F-4D97-AF65-F5344CB8AC3E}">
        <p14:creationId xmlns:p14="http://schemas.microsoft.com/office/powerpoint/2010/main" val="30689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fontScale="85000" lnSpcReduction="20000"/>
          </a:bodyPr>
          <a:lstStyle/>
          <a:p>
            <a:r>
              <a:rPr lang="pt-BR" sz="3200" b="1" dirty="0"/>
              <a:t>Frameworks de Aplicações Corporativas</a:t>
            </a:r>
          </a:p>
          <a:p>
            <a:endParaRPr lang="pt-BR" sz="1200" dirty="0"/>
          </a:p>
          <a:p>
            <a:r>
              <a:rPr lang="pt-BR" sz="3200" dirty="0"/>
              <a:t>Estão relacionados com domínios de aplicação específicos, como:</a:t>
            </a:r>
          </a:p>
          <a:p>
            <a:endParaRPr lang="pt-BR" sz="3200" dirty="0"/>
          </a:p>
          <a:p>
            <a:r>
              <a:rPr lang="pt-BR" sz="3200" b="1" dirty="0">
                <a:solidFill>
                  <a:srgbClr val="C00000"/>
                </a:solidFill>
              </a:rPr>
              <a:t>- Telecomunicações</a:t>
            </a:r>
          </a:p>
          <a:p>
            <a:r>
              <a:rPr lang="pt-BR" sz="3200" b="1" dirty="0">
                <a:solidFill>
                  <a:srgbClr val="C00000"/>
                </a:solidFill>
              </a:rPr>
              <a:t>- Sistemas financeiros</a:t>
            </a:r>
          </a:p>
          <a:p>
            <a:r>
              <a:rPr lang="pt-BR" sz="3200" b="1" dirty="0">
                <a:solidFill>
                  <a:srgbClr val="C00000"/>
                </a:solidFill>
              </a:rPr>
              <a:t>- Sistemas educacionais</a:t>
            </a:r>
          </a:p>
          <a:p>
            <a:r>
              <a:rPr lang="pt-BR" sz="3200" b="1" dirty="0">
                <a:solidFill>
                  <a:srgbClr val="C00000"/>
                </a:solidFill>
              </a:rPr>
              <a:t>- Etc.</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JSF, HIBERNATE, LARAVEL e o NHIBERNATE são frameworks de aplicação.</a:t>
            </a:r>
          </a:p>
        </p:txBody>
      </p:sp>
    </p:spTree>
    <p:extLst>
      <p:ext uri="{BB962C8B-B14F-4D97-AF65-F5344CB8AC3E}">
        <p14:creationId xmlns:p14="http://schemas.microsoft.com/office/powerpoint/2010/main" val="3691400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3200" b="1" dirty="0"/>
          </a:p>
          <a:p>
            <a:pPr>
              <a:buFont typeface="Wingdings" panose="05000000000000000000" pitchFamily="2" charset="2"/>
              <a:buChar char="§"/>
            </a:pPr>
            <a:r>
              <a:rPr lang="pt-BR" sz="3200" dirty="0"/>
              <a:t>São mais recentes;</a:t>
            </a:r>
          </a:p>
          <a:p>
            <a:pPr>
              <a:buFont typeface="Wingdings" panose="05000000000000000000" pitchFamily="2" charset="2"/>
              <a:buChar char="§"/>
            </a:pPr>
            <a:r>
              <a:rPr lang="pt-BR" sz="3200" dirty="0"/>
              <a:t>Apoiam a construção de sites dinâmicos;</a:t>
            </a:r>
          </a:p>
          <a:p>
            <a:pPr>
              <a:buFont typeface="Wingdings" panose="05000000000000000000" pitchFamily="2" charset="2"/>
              <a:buChar char="§"/>
            </a:pPr>
            <a:r>
              <a:rPr lang="pt-BR" sz="3200" dirty="0"/>
              <a:t>Geralmente é baseada no padrão Composite do MVC (Modelo – Visão – Controlador)</a:t>
            </a:r>
          </a:p>
          <a:p>
            <a:endParaRPr lang="pt-BR" sz="3200" dirty="0"/>
          </a:p>
        </p:txBody>
      </p:sp>
    </p:spTree>
    <p:extLst>
      <p:ext uri="{BB962C8B-B14F-4D97-AF65-F5344CB8AC3E}">
        <p14:creationId xmlns:p14="http://schemas.microsoft.com/office/powerpoint/2010/main" val="152611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2"/>
            <a:ext cx="6068630" cy="4247158"/>
          </a:xfrm>
        </p:spPr>
        <p:txBody>
          <a:bodyPr>
            <a:normAutofit fontScale="92500" lnSpcReduction="20000"/>
          </a:bodyPr>
          <a:lstStyle/>
          <a:p>
            <a:r>
              <a:rPr lang="pt-BR" sz="3200" b="1" dirty="0"/>
              <a:t>Padrão MVC</a:t>
            </a:r>
          </a:p>
          <a:p>
            <a:pPr>
              <a:buFont typeface="Wingdings" panose="05000000000000000000" pitchFamily="2" charset="2"/>
              <a:buChar char="§"/>
            </a:pPr>
            <a:r>
              <a:rPr lang="pt-BR" sz="3200" dirty="0"/>
              <a:t>Foi proposto na década de 1980 como abordagem GUI;</a:t>
            </a:r>
          </a:p>
          <a:p>
            <a:pPr>
              <a:buFont typeface="Wingdings" panose="05000000000000000000" pitchFamily="2" charset="2"/>
              <a:buChar char="§"/>
            </a:pPr>
            <a:r>
              <a:rPr lang="pt-BR" sz="3200" dirty="0"/>
              <a:t>Permite separação entre o estado da aplicação e a interface do usuário da aplicação;</a:t>
            </a:r>
          </a:p>
          <a:p>
            <a:pPr>
              <a:buFont typeface="Wingdings" panose="05000000000000000000" pitchFamily="2" charset="2"/>
              <a:buChar char="§"/>
            </a:pPr>
            <a:r>
              <a:rPr lang="pt-BR" sz="3200" dirty="0"/>
              <a:t>Um framework MVC oferece suporte a apresentação dos dados de maneiras diferentes e permite a interação com cada uma dessas apresentações.</a:t>
            </a:r>
          </a:p>
          <a:p>
            <a:endParaRPr lang="pt-BR" sz="3200" dirty="0"/>
          </a:p>
        </p:txBody>
      </p:sp>
      <p:pic>
        <p:nvPicPr>
          <p:cNvPr id="2052" name="Picture 4" descr="Resultado de imagem para padrão mvc">
            <a:extLst>
              <a:ext uri="{FF2B5EF4-FFF2-40B4-BE49-F238E27FC236}">
                <a16:creationId xmlns:a16="http://schemas.microsoft.com/office/drawing/2014/main" id="{B170BCBF-655A-4951-ABFA-7B5F0FD4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561" y="3429000"/>
            <a:ext cx="5357439" cy="244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Padrão MVC</a:t>
            </a:r>
          </a:p>
          <a:p>
            <a:pPr>
              <a:buFont typeface="Wingdings" panose="05000000000000000000" pitchFamily="2" charset="2"/>
              <a:buChar char="§"/>
            </a:pPr>
            <a:r>
              <a:rPr lang="pt-BR" sz="3200" dirty="0"/>
              <a:t>Quando os dados são modificados por meio de uma das apresentações, o modelo de sistema é alterado e os controladores associados a cada visão atualizam a sua apresentação;</a:t>
            </a:r>
          </a:p>
          <a:p>
            <a:pPr>
              <a:buFont typeface="Wingdings" panose="05000000000000000000" pitchFamily="2" charset="2"/>
              <a:buChar char="§"/>
            </a:pPr>
            <a:r>
              <a:rPr lang="pt-BR" sz="3200" dirty="0"/>
              <a:t>O MVC veio dos padrões </a:t>
            </a:r>
            <a:r>
              <a:rPr lang="pt-BR" sz="3200" b="1" dirty="0">
                <a:solidFill>
                  <a:srgbClr val="C00000"/>
                </a:solidFill>
              </a:rPr>
              <a:t>Observer</a:t>
            </a:r>
            <a:r>
              <a:rPr lang="pt-BR" sz="3200" dirty="0"/>
              <a:t>, </a:t>
            </a:r>
            <a:r>
              <a:rPr lang="pt-BR" sz="3200" b="1" dirty="0">
                <a:solidFill>
                  <a:srgbClr val="C00000"/>
                </a:solidFill>
              </a:rPr>
              <a:t>Strategy</a:t>
            </a:r>
            <a:r>
              <a:rPr lang="pt-BR" sz="3200" dirty="0"/>
              <a:t>, </a:t>
            </a:r>
            <a:r>
              <a:rPr lang="pt-BR" sz="3200" b="1" dirty="0">
                <a:solidFill>
                  <a:srgbClr val="C00000"/>
                </a:solidFill>
              </a:rPr>
              <a:t>Composite</a:t>
            </a:r>
            <a:r>
              <a:rPr lang="pt-BR" sz="3200" dirty="0"/>
              <a:t> dentre outros</a:t>
            </a:r>
          </a:p>
          <a:p>
            <a:endParaRPr lang="pt-BR" sz="3200" dirty="0"/>
          </a:p>
        </p:txBody>
      </p:sp>
    </p:spTree>
    <p:extLst>
      <p:ext uri="{BB962C8B-B14F-4D97-AF65-F5344CB8AC3E}">
        <p14:creationId xmlns:p14="http://schemas.microsoft.com/office/powerpoint/2010/main" val="17838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fontScale="92500" lnSpcReduction="10000"/>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Observer</a:t>
            </a:r>
            <a:r>
              <a:rPr lang="pt-BR" sz="3200" dirty="0"/>
              <a:t>: usado quando precisamos que dois ou mais objetos “escutem” aos eventos de outros objetos;</a:t>
            </a:r>
          </a:p>
          <a:p>
            <a:pPr>
              <a:buFont typeface="Wingdings" panose="05000000000000000000" pitchFamily="2" charset="2"/>
              <a:buChar char="§"/>
            </a:pPr>
            <a:r>
              <a:rPr lang="pt-BR" sz="3200" dirty="0"/>
              <a:t>Os objetos que estão escutando são chamados de “Observers” e o objeto que é escutado é chamado de “Subject”.</a:t>
            </a:r>
          </a:p>
          <a:p>
            <a:endParaRPr lang="pt-BR" sz="3200" dirty="0"/>
          </a:p>
        </p:txBody>
      </p:sp>
      <p:pic>
        <p:nvPicPr>
          <p:cNvPr id="4" name="Imagem 3">
            <a:extLst>
              <a:ext uri="{FF2B5EF4-FFF2-40B4-BE49-F238E27FC236}">
                <a16:creationId xmlns:a16="http://schemas.microsoft.com/office/drawing/2014/main" id="{2E682CCB-183F-4145-A1FC-E5D0F4C5196F}"/>
              </a:ext>
            </a:extLst>
          </p:cNvPr>
          <p:cNvPicPr>
            <a:picLocks noChangeAspect="1"/>
          </p:cNvPicPr>
          <p:nvPr/>
        </p:nvPicPr>
        <p:blipFill>
          <a:blip r:embed="rId2"/>
          <a:stretch>
            <a:fillRect/>
          </a:stretch>
        </p:blipFill>
        <p:spPr>
          <a:xfrm>
            <a:off x="6459523" y="2189014"/>
            <a:ext cx="5641738" cy="3336800"/>
          </a:xfrm>
          <a:prstGeom prst="rect">
            <a:avLst/>
          </a:prstGeom>
        </p:spPr>
      </p:pic>
    </p:spTree>
    <p:extLst>
      <p:ext uri="{BB962C8B-B14F-4D97-AF65-F5344CB8AC3E}">
        <p14:creationId xmlns:p14="http://schemas.microsoft.com/office/powerpoint/2010/main" val="419082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Strategy</a:t>
            </a:r>
            <a:r>
              <a:rPr lang="pt-BR" sz="3200" dirty="0"/>
              <a:t>: define uma família de algoritmos intercambiáveis de forma que estes sejam independentes dos clientes que os utilizam.</a:t>
            </a:r>
          </a:p>
          <a:p>
            <a:endParaRPr lang="pt-BR" sz="3200" dirty="0"/>
          </a:p>
        </p:txBody>
      </p:sp>
      <p:pic>
        <p:nvPicPr>
          <p:cNvPr id="1026" name="Picture 2">
            <a:extLst>
              <a:ext uri="{FF2B5EF4-FFF2-40B4-BE49-F238E27FC236}">
                <a16:creationId xmlns:a16="http://schemas.microsoft.com/office/drawing/2014/main" id="{247FBBA3-7D54-4456-879E-0ABC2FBF6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664" y="2068991"/>
            <a:ext cx="4750197" cy="232759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7B07F0A1-5DF0-4CCD-B5FE-382B2398B280}"/>
              </a:ext>
            </a:extLst>
          </p:cNvPr>
          <p:cNvSpPr/>
          <p:nvPr/>
        </p:nvSpPr>
        <p:spPr>
          <a:xfrm>
            <a:off x="1097280" y="5229840"/>
            <a:ext cx="10393960" cy="1077218"/>
          </a:xfrm>
          <a:prstGeom prst="rect">
            <a:avLst/>
          </a:prstGeom>
        </p:spPr>
        <p:txBody>
          <a:bodyPr wrap="square">
            <a:spAutoFit/>
          </a:bodyPr>
          <a:lstStyle/>
          <a:p>
            <a:pPr>
              <a:buFont typeface="+mj-lt"/>
              <a:buAutoNum type="arabicPeriod"/>
            </a:pPr>
            <a:r>
              <a:rPr lang="pt-BR" sz="1600" dirty="0">
                <a:solidFill>
                  <a:srgbClr val="000000"/>
                </a:solidFill>
                <a:latin typeface="Trebuchet MS" panose="020B0603020202020204" pitchFamily="34" charset="0"/>
              </a:rPr>
              <a:t>Identifique um algoritmo, ou seja um comportamento, que deverá ser usado por um cliente;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uma assinatura para o algoritmo em uma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Efetua os detalhes da implementação em classes derivadas que implementam 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classes concretas no cliente para usar o algoritmo;</a:t>
            </a:r>
            <a:endParaRPr lang="pt-BR"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440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lstStyle/>
          <a:p>
            <a:r>
              <a:rPr lang="pt-BR" b="1">
                <a:solidFill>
                  <a:schemeClr val="accent2">
                    <a:lumMod val="75000"/>
                  </a:schemeClr>
                </a:solidFill>
              </a:rPr>
              <a:t>Introdução</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2223082"/>
            <a:ext cx="4355564" cy="3154261"/>
          </a:xfrm>
        </p:spPr>
        <p:txBody>
          <a:bodyPr>
            <a:normAutofit/>
          </a:bodyPr>
          <a:lstStyle/>
          <a:p>
            <a:r>
              <a:rPr lang="pt-BR" sz="2800" dirty="0"/>
              <a:t>O reuso de software tem sido promovido para aumentar o </a:t>
            </a:r>
            <a:r>
              <a:rPr lang="pt-BR" sz="2800" b="1" dirty="0">
                <a:solidFill>
                  <a:schemeClr val="accent2">
                    <a:lumMod val="75000"/>
                  </a:schemeClr>
                </a:solidFill>
              </a:rPr>
              <a:t>retorno sobre os investimentos</a:t>
            </a:r>
            <a:r>
              <a:rPr lang="pt-BR" sz="2800" dirty="0"/>
              <a:t> em software (ROI – </a:t>
            </a:r>
            <a:r>
              <a:rPr lang="pt-BR" sz="2800" i="1" dirty="0"/>
              <a:t>Return On Investment</a:t>
            </a:r>
            <a:r>
              <a:rPr lang="pt-BR" sz="2800" dirty="0"/>
              <a:t>)</a:t>
            </a:r>
          </a:p>
        </p:txBody>
      </p:sp>
      <p:pic>
        <p:nvPicPr>
          <p:cNvPr id="5" name="Imagem 4">
            <a:extLst>
              <a:ext uri="{FF2B5EF4-FFF2-40B4-BE49-F238E27FC236}">
                <a16:creationId xmlns:a16="http://schemas.microsoft.com/office/drawing/2014/main" id="{7C81156F-F7BC-446B-92C6-87F7A85C5DA5}"/>
              </a:ext>
            </a:extLst>
          </p:cNvPr>
          <p:cNvPicPr>
            <a:picLocks noChangeAspect="1"/>
          </p:cNvPicPr>
          <p:nvPr/>
        </p:nvPicPr>
        <p:blipFill rotWithShape="1">
          <a:blip r:embed="rId2">
            <a:extLst>
              <a:ext uri="{28A0092B-C50C-407E-A947-70E740481C1C}">
                <a14:useLocalDpi xmlns:a14="http://schemas.microsoft.com/office/drawing/2010/main" val="0"/>
              </a:ext>
            </a:extLst>
          </a:blip>
          <a:srcRect l="10498" t="4588" r="14507" b="4178"/>
          <a:stretch/>
        </p:blipFill>
        <p:spPr>
          <a:xfrm>
            <a:off x="5751338" y="2332139"/>
            <a:ext cx="5833858" cy="3154261"/>
          </a:xfrm>
          <a:prstGeom prst="rect">
            <a:avLst/>
          </a:prstGeom>
        </p:spPr>
      </p:pic>
    </p:spTree>
    <p:extLst>
      <p:ext uri="{BB962C8B-B14F-4D97-AF65-F5344CB8AC3E}">
        <p14:creationId xmlns:p14="http://schemas.microsoft.com/office/powerpoint/2010/main" val="548706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Composite</a:t>
            </a:r>
            <a:r>
              <a:rPr lang="pt-BR" sz="3200" dirty="0"/>
              <a:t>: usado quando queremos reutilizar métodos e funções de algum objeto e colocar em qualquer outro, sendo vários objetos ligados a um único.</a:t>
            </a:r>
          </a:p>
          <a:p>
            <a:endParaRPr lang="pt-BR" sz="3200" dirty="0"/>
          </a:p>
        </p:txBody>
      </p:sp>
      <p:pic>
        <p:nvPicPr>
          <p:cNvPr id="6" name="Imagem 5" descr="Fundo preto com letras brancas&#10;&#10;Descrição gerada automaticamente">
            <a:extLst>
              <a:ext uri="{FF2B5EF4-FFF2-40B4-BE49-F238E27FC236}">
                <a16:creationId xmlns:a16="http://schemas.microsoft.com/office/drawing/2014/main" id="{F3A99399-2C8D-48BD-8238-9BB3B0651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6" y="2323320"/>
            <a:ext cx="6228272" cy="4025021"/>
          </a:xfrm>
          <a:prstGeom prst="rect">
            <a:avLst/>
          </a:prstGeom>
        </p:spPr>
      </p:pic>
    </p:spTree>
    <p:extLst>
      <p:ext uri="{BB962C8B-B14F-4D97-AF65-F5344CB8AC3E}">
        <p14:creationId xmlns:p14="http://schemas.microsoft.com/office/powerpoint/2010/main" val="110161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85000" lnSpcReduction="20000"/>
          </a:bodyPr>
          <a:lstStyle/>
          <a:p>
            <a:r>
              <a:rPr lang="pt-BR" sz="3200" b="1" dirty="0"/>
              <a:t>Frameworks de Aplicações Web (WAF)</a:t>
            </a:r>
          </a:p>
          <a:p>
            <a:endParaRPr lang="pt-BR" sz="900" b="1" dirty="0"/>
          </a:p>
          <a:p>
            <a:r>
              <a:rPr lang="pt-BR" sz="3200" dirty="0"/>
              <a:t>Normalmente os </a:t>
            </a:r>
            <a:r>
              <a:rPr lang="pt-BR" sz="3200" dirty="0" err="1"/>
              <a:t>WAFs</a:t>
            </a:r>
            <a:r>
              <a:rPr lang="pt-BR" sz="3200" dirty="0"/>
              <a:t> incorporam um ou mais frameworks especializados para suporte a outros recursos, tais como:</a:t>
            </a:r>
          </a:p>
          <a:p>
            <a:endParaRPr lang="pt-BR" sz="1000" dirty="0"/>
          </a:p>
          <a:p>
            <a:pPr>
              <a:buFont typeface="Wingdings" panose="05000000000000000000" pitchFamily="2" charset="2"/>
              <a:buChar char="q"/>
            </a:pPr>
            <a:r>
              <a:rPr lang="pt-BR" sz="3200" dirty="0"/>
              <a:t>Proteção;</a:t>
            </a:r>
          </a:p>
          <a:p>
            <a:pPr>
              <a:buFont typeface="Wingdings" panose="05000000000000000000" pitchFamily="2" charset="2"/>
              <a:buChar char="q"/>
            </a:pPr>
            <a:r>
              <a:rPr lang="pt-BR" sz="3200" dirty="0"/>
              <a:t>Páginas Web Dinâmicas;</a:t>
            </a:r>
          </a:p>
          <a:p>
            <a:pPr>
              <a:buFont typeface="Wingdings" panose="05000000000000000000" pitchFamily="2" charset="2"/>
              <a:buChar char="q"/>
            </a:pPr>
            <a:r>
              <a:rPr lang="pt-BR" sz="3200" dirty="0"/>
              <a:t>Suporte de banco de dados;</a:t>
            </a:r>
          </a:p>
          <a:p>
            <a:pPr>
              <a:buFont typeface="Wingdings" panose="05000000000000000000" pitchFamily="2" charset="2"/>
              <a:buChar char="q"/>
            </a:pPr>
            <a:r>
              <a:rPr lang="pt-BR" sz="3200" dirty="0"/>
              <a:t>Gerenciamento de Sessão;</a:t>
            </a:r>
          </a:p>
          <a:p>
            <a:pPr>
              <a:buFont typeface="Wingdings" panose="05000000000000000000" pitchFamily="2" charset="2"/>
              <a:buChar char="q"/>
            </a:pPr>
            <a:r>
              <a:rPr lang="pt-BR" sz="3200" dirty="0"/>
              <a:t>Interação de usuário.</a:t>
            </a:r>
          </a:p>
        </p:txBody>
      </p:sp>
    </p:spTree>
    <p:extLst>
      <p:ext uri="{BB962C8B-B14F-4D97-AF65-F5344CB8AC3E}">
        <p14:creationId xmlns:p14="http://schemas.microsoft.com/office/powerpoint/2010/main" val="257877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Proteção</a:t>
            </a:r>
          </a:p>
          <a:p>
            <a:r>
              <a:rPr lang="pt-BR" sz="3200" dirty="0"/>
              <a:t>Inclui classes para ajudar na autenticação do usuário (login) e controle de acesso que garantem que os usuários só possam acessar as funcionalidades permitidas.</a:t>
            </a:r>
          </a:p>
        </p:txBody>
      </p:sp>
    </p:spTree>
    <p:extLst>
      <p:ext uri="{BB962C8B-B14F-4D97-AF65-F5344CB8AC3E}">
        <p14:creationId xmlns:p14="http://schemas.microsoft.com/office/powerpoint/2010/main" val="5952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Páginas Web Dinâmicas</a:t>
            </a:r>
          </a:p>
          <a:p>
            <a:r>
              <a:rPr lang="pt-BR" sz="3200" dirty="0"/>
              <a:t>Inclui classes para ajudar na definição de </a:t>
            </a:r>
            <a:r>
              <a:rPr lang="pt-BR" sz="3200" i="1" dirty="0">
                <a:solidFill>
                  <a:srgbClr val="C00000"/>
                </a:solidFill>
              </a:rPr>
              <a:t>templates</a:t>
            </a:r>
            <a:r>
              <a:rPr lang="pt-BR" sz="3200" dirty="0"/>
              <a:t> de páginas web e para preenchê-las dinamicamente, com dados específicos do banco de dados do sistema.</a:t>
            </a:r>
          </a:p>
        </p:txBody>
      </p:sp>
    </p:spTree>
    <p:extLst>
      <p:ext uri="{BB962C8B-B14F-4D97-AF65-F5344CB8AC3E}">
        <p14:creationId xmlns:p14="http://schemas.microsoft.com/office/powerpoint/2010/main" val="393946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Suporte a Banco de Dados</a:t>
            </a:r>
          </a:p>
          <a:p>
            <a:r>
              <a:rPr lang="pt-BR" sz="3200" dirty="0"/>
              <a:t>Geralmente os frameworks não incluem um banco de dados, mas assumem que um banco de dados separado será usado, como o MySQL;</a:t>
            </a:r>
          </a:p>
          <a:p>
            <a:r>
              <a:rPr lang="pt-BR" sz="3200" dirty="0"/>
              <a:t>O framework pode fornecer classes que proporcionam uma interface abstrata para banco de dados diferentes.</a:t>
            </a:r>
          </a:p>
        </p:txBody>
      </p:sp>
    </p:spTree>
    <p:extLst>
      <p:ext uri="{BB962C8B-B14F-4D97-AF65-F5344CB8AC3E}">
        <p14:creationId xmlns:p14="http://schemas.microsoft.com/office/powerpoint/2010/main" val="328460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Gerenciamento de Sessão</a:t>
            </a:r>
          </a:p>
          <a:p>
            <a:r>
              <a:rPr lang="pt-BR" sz="3200" dirty="0"/>
              <a:t>Inclui classes responsáveis em criar e gerenciar as sessões (um número de interações com o sistema por um usuário).</a:t>
            </a:r>
          </a:p>
        </p:txBody>
      </p:sp>
    </p:spTree>
    <p:extLst>
      <p:ext uri="{BB962C8B-B14F-4D97-AF65-F5344CB8AC3E}">
        <p14:creationId xmlns:p14="http://schemas.microsoft.com/office/powerpoint/2010/main" val="362417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Interação de usuário</a:t>
            </a:r>
          </a:p>
          <a:p>
            <a:r>
              <a:rPr lang="pt-BR" sz="3200" dirty="0"/>
              <a:t>Inclui classes responsáveis pela criação de páginas Web mais interativas, com suporte a AJAX, por exemplo. </a:t>
            </a:r>
          </a:p>
        </p:txBody>
      </p:sp>
    </p:spTree>
    <p:extLst>
      <p:ext uri="{BB962C8B-B14F-4D97-AF65-F5344CB8AC3E}">
        <p14:creationId xmlns:p14="http://schemas.microsoft.com/office/powerpoint/2010/main" val="1480983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Para estendermos um framework, não alteramos o seu código. Em vez disso, </a:t>
            </a:r>
            <a:r>
              <a:rPr lang="pt-BR" sz="3200" b="1" dirty="0">
                <a:solidFill>
                  <a:srgbClr val="C00000"/>
                </a:solidFill>
              </a:rPr>
              <a:t>adicionamos a ele classes concretas </a:t>
            </a:r>
            <a:r>
              <a:rPr lang="pt-BR" sz="3200" dirty="0"/>
              <a:t>que herdam operações de classes abstratas (geralmente interfaces);</a:t>
            </a:r>
          </a:p>
          <a:p>
            <a:r>
              <a:rPr lang="pt-BR" sz="3200" dirty="0"/>
              <a:t>Também pode ser necessário a definição de </a:t>
            </a:r>
            <a:r>
              <a:rPr lang="pt-BR" sz="3200" b="1" i="1" dirty="0" err="1">
                <a:solidFill>
                  <a:srgbClr val="C00000"/>
                </a:solidFill>
              </a:rPr>
              <a:t>callbacks</a:t>
            </a:r>
            <a:r>
              <a:rPr lang="pt-BR" sz="3200" dirty="0"/>
              <a:t>, que são métodos chamados em resposta a eventos reconhecidos pelo framework, que é conhecido como “</a:t>
            </a:r>
            <a:r>
              <a:rPr lang="pt-BR" sz="3200" b="1" dirty="0">
                <a:solidFill>
                  <a:srgbClr val="C00000"/>
                </a:solidFill>
              </a:rPr>
              <a:t>inversão de controle</a:t>
            </a:r>
            <a:r>
              <a:rPr lang="pt-BR" sz="3200" dirty="0"/>
              <a:t>”.</a:t>
            </a:r>
          </a:p>
          <a:p>
            <a:endParaRPr lang="pt-BR" sz="3200" dirty="0"/>
          </a:p>
        </p:txBody>
      </p:sp>
    </p:spTree>
    <p:extLst>
      <p:ext uri="{BB962C8B-B14F-4D97-AF65-F5344CB8AC3E}">
        <p14:creationId xmlns:p14="http://schemas.microsoft.com/office/powerpoint/2010/main" val="3300365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aplicações que são construídas com frameworks podem ser a base para reuso futuro, por meio do conceito de linhas de produtos de software ou famílias de aplicações;</a:t>
            </a:r>
          </a:p>
          <a:p>
            <a:r>
              <a:rPr lang="pt-BR" sz="3200" dirty="0"/>
              <a:t>Como são construídas por meio de um framework, modificar os membros da família para criar instâncias do sistema, é muitas vezes, um processo simples;</a:t>
            </a:r>
          </a:p>
          <a:p>
            <a:r>
              <a:rPr lang="pt-BR" sz="3200" dirty="0"/>
              <a:t>Trata-se de escrever classes concretas e métodos que você adicionou no framework.</a:t>
            </a:r>
          </a:p>
          <a:p>
            <a:endParaRPr lang="pt-BR" sz="3200" dirty="0"/>
          </a:p>
        </p:txBody>
      </p:sp>
    </p:spTree>
    <p:extLst>
      <p:ext uri="{BB962C8B-B14F-4D97-AF65-F5344CB8AC3E}">
        <p14:creationId xmlns:p14="http://schemas.microsoft.com/office/powerpoint/2010/main" val="2656022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6125641" cy="4630567"/>
          </a:xfrm>
        </p:spPr>
        <p:txBody>
          <a:bodyPr>
            <a:normAutofit lnSpcReduction="10000"/>
          </a:bodyPr>
          <a:lstStyle/>
          <a:p>
            <a:r>
              <a:rPr lang="pt-BR" sz="3200" dirty="0"/>
              <a:t>Os frameworks são uma abordagem eficaz de reuso, mas são caros para serem introduzidos em processos de desenvolvimento de software;</a:t>
            </a:r>
          </a:p>
          <a:p>
            <a:r>
              <a:rPr lang="pt-BR" sz="3200" dirty="0"/>
              <a:t>São extremamente complexos e pode demorar meses para alguém aprender a usá-los;</a:t>
            </a:r>
          </a:p>
          <a:p>
            <a:r>
              <a:rPr lang="pt-BR" sz="3200" dirty="0"/>
              <a:t>Pode ser difícil e caro avaliar frameworks disponíveis para a escolha do mais adequado.</a:t>
            </a:r>
          </a:p>
          <a:p>
            <a:endParaRPr lang="pt-BR" sz="3200" dirty="0"/>
          </a:p>
        </p:txBody>
      </p:sp>
      <p:pic>
        <p:nvPicPr>
          <p:cNvPr id="3074" name="Picture 2" descr="Resultado de imagem para time is money">
            <a:extLst>
              <a:ext uri="{FF2B5EF4-FFF2-40B4-BE49-F238E27FC236}">
                <a16:creationId xmlns:a16="http://schemas.microsoft.com/office/drawing/2014/main" id="{BAFB7973-7062-4FA8-A2B0-7908AFCC37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r="14629"/>
          <a:stretch/>
        </p:blipFill>
        <p:spPr bwMode="auto">
          <a:xfrm>
            <a:off x="7222921" y="2659308"/>
            <a:ext cx="465211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6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6150808" cy="4023360"/>
          </a:xfrm>
        </p:spPr>
        <p:txBody>
          <a:bodyPr>
            <a:normAutofit/>
          </a:bodyPr>
          <a:lstStyle/>
          <a:p>
            <a:r>
              <a:rPr lang="pt-BR" sz="2800" dirty="0"/>
              <a:t>A quantidade de softwares reutilizáveis tem aumentado significativamente;</a:t>
            </a:r>
          </a:p>
          <a:p>
            <a:r>
              <a:rPr lang="pt-BR" sz="2800" dirty="0"/>
              <a:t>O movimento </a:t>
            </a:r>
            <a:r>
              <a:rPr lang="pt-BR" sz="2800" i="1" dirty="0">
                <a:solidFill>
                  <a:schemeClr val="accent2">
                    <a:lumMod val="75000"/>
                  </a:schemeClr>
                </a:solidFill>
              </a:rPr>
              <a:t>Open Source </a:t>
            </a:r>
            <a:r>
              <a:rPr lang="pt-BR" sz="2800" dirty="0"/>
              <a:t>significa que existe uma enorme base de código reutilizável disponível a baixos custos, que se dá através de bibliotecas ou aplicações inteiras;</a:t>
            </a:r>
          </a:p>
        </p:txBody>
      </p:sp>
      <p:pic>
        <p:nvPicPr>
          <p:cNvPr id="5" name="Imagem 4">
            <a:extLst>
              <a:ext uri="{FF2B5EF4-FFF2-40B4-BE49-F238E27FC236}">
                <a16:creationId xmlns:a16="http://schemas.microsoft.com/office/drawing/2014/main" id="{FE71C6C7-4424-4299-80A1-E31CD1AE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702" y="2230780"/>
            <a:ext cx="4438678" cy="3833403"/>
          </a:xfrm>
          <a:prstGeom prst="rect">
            <a:avLst/>
          </a:prstGeom>
        </p:spPr>
      </p:pic>
    </p:spTree>
    <p:extLst>
      <p:ext uri="{BB962C8B-B14F-4D97-AF65-F5344CB8AC3E}">
        <p14:creationId xmlns:p14="http://schemas.microsoft.com/office/powerpoint/2010/main" val="3261724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7729479" cy="4023360"/>
          </a:xfrm>
        </p:spPr>
        <p:txBody>
          <a:bodyPr>
            <a:normAutofit/>
          </a:bodyPr>
          <a:lstStyle/>
          <a:p>
            <a:r>
              <a:rPr lang="pt-BR" sz="3200" dirty="0"/>
              <a:t>A depuração de aplicações baseadas em frameworks é difícil, pois você pode não compreender como os métodos de framework interagem;</a:t>
            </a:r>
          </a:p>
          <a:p>
            <a:r>
              <a:rPr lang="pt-BR" sz="3200" dirty="0"/>
              <a:t>As informações de depuração sobre os componentes reutilizados podem não ser compreendidos pelos desenvolvedores.</a:t>
            </a:r>
          </a:p>
        </p:txBody>
      </p:sp>
      <p:pic>
        <p:nvPicPr>
          <p:cNvPr id="3078" name="Picture 6" descr="Imagem relacionada">
            <a:extLst>
              <a:ext uri="{FF2B5EF4-FFF2-40B4-BE49-F238E27FC236}">
                <a16:creationId xmlns:a16="http://schemas.microsoft.com/office/drawing/2014/main" id="{7E3A3050-D475-4318-A956-1CBFEB1EC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747" y="1522798"/>
            <a:ext cx="3923327" cy="481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5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6283234" cy="4023360"/>
          </a:xfrm>
        </p:spPr>
        <p:txBody>
          <a:bodyPr>
            <a:normAutofit/>
          </a:bodyPr>
          <a:lstStyle/>
          <a:p>
            <a:r>
              <a:rPr lang="pt-BR" sz="3200" b="1" dirty="0">
                <a:solidFill>
                  <a:srgbClr val="C00000"/>
                </a:solidFill>
              </a:rPr>
              <a:t>Discussão em sala</a:t>
            </a:r>
          </a:p>
          <a:p>
            <a:endParaRPr lang="pt-BR" sz="3200" dirty="0"/>
          </a:p>
          <a:p>
            <a:r>
              <a:rPr lang="pt-BR" sz="3200" dirty="0"/>
              <a:t>Quais frameworks você utiliza no seu trabalho?</a:t>
            </a:r>
          </a:p>
          <a:p>
            <a:r>
              <a:rPr lang="pt-BR" sz="3200" dirty="0"/>
              <a:t>Quais são as dificuldades que você encontra ou encontrou para aprender a utilizá-lo?</a:t>
            </a:r>
          </a:p>
        </p:txBody>
      </p:sp>
      <p:pic>
        <p:nvPicPr>
          <p:cNvPr id="5122" name="Picture 2" descr="Resultado de imagem para compartilhar">
            <a:extLst>
              <a:ext uri="{FF2B5EF4-FFF2-40B4-BE49-F238E27FC236}">
                <a16:creationId xmlns:a16="http://schemas.microsoft.com/office/drawing/2014/main" id="{678076F2-5A4C-407F-B17C-58F8995BE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52" t="8977" r="8505" b="6143"/>
          <a:stretch/>
        </p:blipFill>
        <p:spPr bwMode="auto">
          <a:xfrm>
            <a:off x="7548465" y="1845734"/>
            <a:ext cx="4366725" cy="315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68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Uma das abordagens mais eficazes para o reuso é criar linhas de produto de software;</a:t>
            </a:r>
          </a:p>
          <a:p>
            <a:r>
              <a:rPr lang="pt-BR" sz="3200" dirty="0"/>
              <a:t>Uma linha de produtos de software é um conjunto de aplicações com uma arquitetura comum e componentes compartilhados;</a:t>
            </a:r>
          </a:p>
          <a:p>
            <a:r>
              <a:rPr lang="pt-BR" sz="3200" dirty="0"/>
              <a:t>Cada aplicação será especializada para refletir necessidades diferentes.</a:t>
            </a:r>
          </a:p>
          <a:p>
            <a:endParaRPr lang="pt-BR" sz="3200" dirty="0"/>
          </a:p>
        </p:txBody>
      </p:sp>
    </p:spTree>
    <p:extLst>
      <p:ext uri="{BB962C8B-B14F-4D97-AF65-F5344CB8AC3E}">
        <p14:creationId xmlns:p14="http://schemas.microsoft.com/office/powerpoint/2010/main" val="3693490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núcleo do sistema é projetado para ser configurado e adaptado para atender às necessidades de clientes diferentes;</a:t>
            </a:r>
          </a:p>
          <a:p>
            <a:r>
              <a:rPr lang="pt-BR" sz="3200" dirty="0"/>
              <a:t>Envolve configuração de alguns componentes, implementação de componentes adicionais e modificação de alguns componentes para refletir novos requisitos.</a:t>
            </a:r>
          </a:p>
          <a:p>
            <a:endParaRPr lang="pt-BR" sz="3200" dirty="0"/>
          </a:p>
        </p:txBody>
      </p:sp>
    </p:spTree>
    <p:extLst>
      <p:ext uri="{BB962C8B-B14F-4D97-AF65-F5344CB8AC3E}">
        <p14:creationId xmlns:p14="http://schemas.microsoft.com/office/powerpoint/2010/main" val="3055415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Desenvolver aplicações pela adaptação de uma versão genérica significa que uma alta proporção de códigos da aplicação é reusada;</a:t>
            </a:r>
          </a:p>
          <a:p>
            <a:r>
              <a:rPr lang="pt-BR" sz="3200" dirty="0"/>
              <a:t>A experiência de aplicação muitas vezes é transferível de um sistema para outro;</a:t>
            </a:r>
          </a:p>
          <a:p>
            <a:r>
              <a:rPr lang="pt-BR" sz="3200" dirty="0"/>
              <a:t>O processo de aprendizagem pela equipe de desenvolvimento é reduzido. Os testes são mais simples.</a:t>
            </a:r>
          </a:p>
          <a:p>
            <a:endParaRPr lang="pt-BR" sz="3200" dirty="0"/>
          </a:p>
        </p:txBody>
      </p:sp>
    </p:spTree>
    <p:extLst>
      <p:ext uri="{BB962C8B-B14F-4D97-AF65-F5344CB8AC3E}">
        <p14:creationId xmlns:p14="http://schemas.microsoft.com/office/powerpoint/2010/main" val="2844163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linhas de produtos de software geralmente surgem de aplicações existentes, ou seja, desenvolvemos uma aplicação e quando precisamos de uma similar, este sistema reusa o código da aplicação existente;</a:t>
            </a:r>
          </a:p>
          <a:p>
            <a:r>
              <a:rPr lang="pt-BR" sz="3200" dirty="0"/>
              <a:t>É importante lembrar que estas mudanças tendem a corromper a estrutura da aplicação. Como instâncias mais novas são desenvolvidas, é cada vez mais difícil a criação de uma nova versão.</a:t>
            </a:r>
          </a:p>
          <a:p>
            <a:endParaRPr lang="pt-BR" sz="3200" dirty="0"/>
          </a:p>
        </p:txBody>
      </p:sp>
    </p:spTree>
    <p:extLst>
      <p:ext uri="{BB962C8B-B14F-4D97-AF65-F5344CB8AC3E}">
        <p14:creationId xmlns:p14="http://schemas.microsoft.com/office/powerpoint/2010/main" val="2295441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429231"/>
          </a:xfrm>
        </p:spPr>
        <p:txBody>
          <a:bodyPr>
            <a:normAutofit lnSpcReduction="10000"/>
          </a:bodyPr>
          <a:lstStyle/>
          <a:p>
            <a:r>
              <a:rPr lang="pt-BR" sz="3200" dirty="0"/>
              <a:t>Podemos tomar a decisão de criar uma linha de produtos genéricos, o que envolve:</a:t>
            </a:r>
          </a:p>
          <a:p>
            <a:endParaRPr lang="pt-BR" sz="1200" dirty="0"/>
          </a:p>
          <a:p>
            <a:pPr lvl="1"/>
            <a:r>
              <a:rPr lang="pt-BR" sz="3000" b="1" dirty="0"/>
              <a:t>Identificação de funcionalidades comuns nas instâncias dos produtos;</a:t>
            </a:r>
          </a:p>
          <a:p>
            <a:pPr lvl="1"/>
            <a:r>
              <a:rPr lang="pt-BR" sz="3000" b="1" dirty="0"/>
              <a:t>Inclusão destas funcionalidades em uma aplicação base, que será usada para desenvolvimento futuro</a:t>
            </a:r>
            <a:r>
              <a:rPr lang="pt-BR" sz="3000" dirty="0"/>
              <a:t>.</a:t>
            </a:r>
          </a:p>
          <a:p>
            <a:endParaRPr lang="pt-BR" sz="1200" dirty="0"/>
          </a:p>
          <a:p>
            <a:r>
              <a:rPr lang="pt-BR" sz="3200" dirty="0"/>
              <a:t>Essa aplicação de base é estruturada para simplificar o reuso e a reconfiguração.</a:t>
            </a:r>
          </a:p>
        </p:txBody>
      </p:sp>
    </p:spTree>
    <p:extLst>
      <p:ext uri="{BB962C8B-B14F-4D97-AF65-F5344CB8AC3E}">
        <p14:creationId xmlns:p14="http://schemas.microsoft.com/office/powerpoint/2010/main" val="3393279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Frameworks e linhas de produtos de software tem muito em comum:</a:t>
            </a:r>
          </a:p>
          <a:p>
            <a:endParaRPr lang="pt-BR" sz="3200" dirty="0"/>
          </a:p>
          <a:p>
            <a:pPr lvl="1"/>
            <a:r>
              <a:rPr lang="pt-BR" sz="3000" b="1" dirty="0"/>
              <a:t>Ambos oferecem suporte a uma arquitetura e componentes comuns;</a:t>
            </a:r>
          </a:p>
          <a:p>
            <a:pPr lvl="1"/>
            <a:r>
              <a:rPr lang="pt-BR" sz="3000" b="1" dirty="0"/>
              <a:t>Exigem um novo desenvolvimento para se criar uma versão específica de um sistema.</a:t>
            </a:r>
          </a:p>
          <a:p>
            <a:endParaRPr lang="pt-BR" sz="3200" dirty="0"/>
          </a:p>
        </p:txBody>
      </p:sp>
    </p:spTree>
    <p:extLst>
      <p:ext uri="{BB962C8B-B14F-4D97-AF65-F5344CB8AC3E}">
        <p14:creationId xmlns:p14="http://schemas.microsoft.com/office/powerpoint/2010/main" val="3057805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dependem de recursos POO como herança e polimorfismo. O código do framework não é modificado;</a:t>
            </a:r>
          </a:p>
          <a:p>
            <a:pPr lvl="1"/>
            <a:r>
              <a:rPr lang="pt-BR" sz="3000" dirty="0"/>
              <a:t>Linhas de produtos de software não são necessariamente criadas usando POO. Os componentes são alterados, deletados ou reescritos.</a:t>
            </a:r>
          </a:p>
        </p:txBody>
      </p:sp>
      <p:sp>
        <p:nvSpPr>
          <p:cNvPr id="4" name="CaixaDeTexto 3">
            <a:extLst>
              <a:ext uri="{FF2B5EF4-FFF2-40B4-BE49-F238E27FC236}">
                <a16:creationId xmlns:a16="http://schemas.microsoft.com/office/drawing/2014/main" id="{99C42B39-EA0F-4A61-9F4F-755040C0542C}"/>
              </a:ext>
            </a:extLst>
          </p:cNvPr>
          <p:cNvSpPr txBox="1"/>
          <p:nvPr/>
        </p:nvSpPr>
        <p:spPr>
          <a:xfrm>
            <a:off x="226503" y="3933754"/>
            <a:ext cx="870777" cy="1200329"/>
          </a:xfrm>
          <a:prstGeom prst="rect">
            <a:avLst/>
          </a:prstGeom>
          <a:noFill/>
        </p:spPr>
        <p:txBody>
          <a:bodyPr wrap="square" rtlCol="0">
            <a:spAutoFit/>
          </a:bodyPr>
          <a:lstStyle/>
          <a:p>
            <a:pPr algn="ctr"/>
            <a:r>
              <a:rPr lang="pt-BR" sz="7200" b="1" dirty="0">
                <a:solidFill>
                  <a:srgbClr val="FF0000"/>
                </a:solidFill>
              </a:rPr>
              <a:t>1</a:t>
            </a:r>
          </a:p>
        </p:txBody>
      </p:sp>
    </p:spTree>
    <p:extLst>
      <p:ext uri="{BB962C8B-B14F-4D97-AF65-F5344CB8AC3E}">
        <p14:creationId xmlns:p14="http://schemas.microsoft.com/office/powerpoint/2010/main" val="1476502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concentram-se principalmente no apoio técnico e não no domínio específico (Ex.: web);</a:t>
            </a:r>
          </a:p>
          <a:p>
            <a:pPr lvl="1"/>
            <a:r>
              <a:rPr lang="pt-BR" sz="3000" dirty="0"/>
              <a:t>Linhas de produtos de software geralmente incorpora informações detalhadas do domínio e da plataforma.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606583"/>
            <a:ext cx="870777" cy="1200329"/>
          </a:xfrm>
          <a:prstGeom prst="rect">
            <a:avLst/>
          </a:prstGeom>
          <a:noFill/>
        </p:spPr>
        <p:txBody>
          <a:bodyPr wrap="square" rtlCol="0">
            <a:spAutoFit/>
          </a:bodyPr>
          <a:lstStyle/>
          <a:p>
            <a:pPr algn="ctr"/>
            <a:r>
              <a:rPr lang="pt-BR" sz="7200" b="1" dirty="0">
                <a:solidFill>
                  <a:srgbClr val="FF0000"/>
                </a:solidFill>
              </a:rPr>
              <a:t>2</a:t>
            </a:r>
          </a:p>
        </p:txBody>
      </p:sp>
    </p:spTree>
    <p:extLst>
      <p:ext uri="{BB962C8B-B14F-4D97-AF65-F5344CB8AC3E}">
        <p14:creationId xmlns:p14="http://schemas.microsoft.com/office/powerpoint/2010/main" val="424234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857193" cy="4023360"/>
          </a:xfrm>
        </p:spPr>
        <p:txBody>
          <a:bodyPr>
            <a:normAutofit/>
          </a:bodyPr>
          <a:lstStyle/>
          <a:p>
            <a:r>
              <a:rPr lang="pt-BR" sz="2800" dirty="0"/>
              <a:t>Algumas empresas fornecem uma variedade de componentes reutilizáveis para seus clientes;</a:t>
            </a:r>
          </a:p>
          <a:p>
            <a:r>
              <a:rPr lang="pt-BR" sz="2800" dirty="0"/>
              <a:t>Padrões, como os de </a:t>
            </a:r>
            <a:r>
              <a:rPr lang="pt-BR" sz="2800" i="1" dirty="0">
                <a:solidFill>
                  <a:schemeClr val="accent2">
                    <a:lumMod val="75000"/>
                  </a:schemeClr>
                </a:solidFill>
              </a:rPr>
              <a:t>Web Service</a:t>
            </a:r>
            <a:r>
              <a:rPr lang="pt-BR" sz="2800" dirty="0"/>
              <a:t>, tornaram mais fácil o desenvolvimento de serviços gerais e reuso destes em uma variedade de aplicações.</a:t>
            </a:r>
          </a:p>
        </p:txBody>
      </p:sp>
      <p:grpSp>
        <p:nvGrpSpPr>
          <p:cNvPr id="7" name="Agrupar 6">
            <a:extLst>
              <a:ext uri="{FF2B5EF4-FFF2-40B4-BE49-F238E27FC236}">
                <a16:creationId xmlns:a16="http://schemas.microsoft.com/office/drawing/2014/main" id="{5E5DF086-E8FA-4CD9-B1B1-AE3848EEE2BB}"/>
              </a:ext>
            </a:extLst>
          </p:cNvPr>
          <p:cNvGrpSpPr/>
          <p:nvPr/>
        </p:nvGrpSpPr>
        <p:grpSpPr>
          <a:xfrm>
            <a:off x="6954473" y="2036603"/>
            <a:ext cx="4762500" cy="4076700"/>
            <a:chOff x="6954473" y="2036603"/>
            <a:chExt cx="4762500" cy="4076700"/>
          </a:xfrm>
        </p:grpSpPr>
        <p:pic>
          <p:nvPicPr>
            <p:cNvPr id="5" name="Imagem 4">
              <a:extLst>
                <a:ext uri="{FF2B5EF4-FFF2-40B4-BE49-F238E27FC236}">
                  <a16:creationId xmlns:a16="http://schemas.microsoft.com/office/drawing/2014/main" id="{0B285036-2CA8-4401-9C07-31E9B51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473" y="2036603"/>
              <a:ext cx="4762500" cy="4076700"/>
            </a:xfrm>
            <a:prstGeom prst="rect">
              <a:avLst/>
            </a:prstGeom>
          </p:spPr>
        </p:pic>
        <p:sp>
          <p:nvSpPr>
            <p:cNvPr id="6" name="Retângulo 5">
              <a:extLst>
                <a:ext uri="{FF2B5EF4-FFF2-40B4-BE49-F238E27FC236}">
                  <a16:creationId xmlns:a16="http://schemas.microsoft.com/office/drawing/2014/main" id="{13DEFA12-0032-492E-99B3-19596BFB78FC}"/>
                </a:ext>
              </a:extLst>
            </p:cNvPr>
            <p:cNvSpPr/>
            <p:nvPr/>
          </p:nvSpPr>
          <p:spPr>
            <a:xfrm>
              <a:off x="9781563" y="5545123"/>
              <a:ext cx="1837189" cy="32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452206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lnSpcReduction="10000"/>
          </a:bodyPr>
          <a:lstStyle/>
          <a:p>
            <a:r>
              <a:rPr lang="pt-BR" sz="3200" b="1" dirty="0"/>
              <a:t>As diferenças entre abordagens de framework e produtos de software são:</a:t>
            </a:r>
          </a:p>
          <a:p>
            <a:endParaRPr lang="pt-BR" sz="3200" dirty="0"/>
          </a:p>
          <a:p>
            <a:pPr lvl="1"/>
            <a:r>
              <a:rPr lang="pt-BR" sz="3000" dirty="0"/>
              <a:t>Frameworks de aplicação geralmente são orientadas para software e raramente fornecem suporte para a interface de hardware;</a:t>
            </a:r>
          </a:p>
          <a:p>
            <a:pPr lvl="1"/>
            <a:r>
              <a:rPr lang="pt-BR" sz="3000" dirty="0"/>
              <a:t>Linhas de produtos de software muitas vezes são aplicações de controle para o equipamento. Por exemplo, pode haver uma família de produtos de software para uma família de impressoras.</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3</a:t>
            </a:r>
          </a:p>
        </p:txBody>
      </p:sp>
    </p:spTree>
    <p:extLst>
      <p:ext uri="{BB962C8B-B14F-4D97-AF65-F5344CB8AC3E}">
        <p14:creationId xmlns:p14="http://schemas.microsoft.com/office/powerpoint/2010/main" val="3836126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Linhas de produtos de software são compostas de uma família de aplicações relacionadas, de propriedade da mesma organização. Quando criamos uma nova aplicação, o ponto inicial é o membro mais próximo da família de aplicações, e não a aplicação genérica.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4</a:t>
            </a:r>
          </a:p>
        </p:txBody>
      </p:sp>
    </p:spTree>
    <p:extLst>
      <p:ext uri="{BB962C8B-B14F-4D97-AF65-F5344CB8AC3E}">
        <p14:creationId xmlns:p14="http://schemas.microsoft.com/office/powerpoint/2010/main" val="2185802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1 - Especialização de plataforma: </a:t>
            </a:r>
            <a:r>
              <a:rPr lang="pt-BR" sz="3000" dirty="0"/>
              <a:t>desenvolvemos versões da aplicação para diferentes plataformas. Vamos ter versões para Windows, Linux e Mac OS.</a:t>
            </a:r>
          </a:p>
        </p:txBody>
      </p:sp>
    </p:spTree>
    <p:extLst>
      <p:ext uri="{BB962C8B-B14F-4D97-AF65-F5344CB8AC3E}">
        <p14:creationId xmlns:p14="http://schemas.microsoft.com/office/powerpoint/2010/main" val="1199362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2 - Especialização de ambiente: </a:t>
            </a:r>
            <a:r>
              <a:rPr lang="pt-BR" sz="3000" dirty="0"/>
              <a:t>desenvolvemos versões para lidar com ambientes operacionais específicos e periféricos. Por exemplo, um sistema de gestão de serviço de emergência pode ter versões para diferentes tipos de sistemas de comunicação existentes nas viaturas.</a:t>
            </a:r>
          </a:p>
        </p:txBody>
      </p:sp>
    </p:spTree>
    <p:extLst>
      <p:ext uri="{BB962C8B-B14F-4D97-AF65-F5344CB8AC3E}">
        <p14:creationId xmlns:p14="http://schemas.microsoft.com/office/powerpoint/2010/main" val="177884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3 - Especialização funcional: </a:t>
            </a:r>
            <a:r>
              <a:rPr lang="pt-BR" sz="3000" dirty="0"/>
              <a:t>desenvolvemos versões diferentes clientes, com requisitos específicos. Por exemplo, um sistema para gestão de biblioteca pode ser modificado para uso em uma biblioteca pública, de referência ou universitária.</a:t>
            </a:r>
          </a:p>
        </p:txBody>
      </p:sp>
    </p:spTree>
    <p:extLst>
      <p:ext uri="{BB962C8B-B14F-4D97-AF65-F5344CB8AC3E}">
        <p14:creationId xmlns:p14="http://schemas.microsoft.com/office/powerpoint/2010/main" val="400608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4 - Especialização de processo: </a:t>
            </a:r>
            <a:r>
              <a:rPr lang="pt-BR" sz="3000" dirty="0"/>
              <a:t>desenvolvemos versões para lidar com processos específicos de negócios. Por exemplo, um sistema de pedidos pode ser adaptado para solicitação centralizado em uma empresa e distribuído em outra.</a:t>
            </a:r>
          </a:p>
        </p:txBody>
      </p:sp>
    </p:spTree>
    <p:extLst>
      <p:ext uri="{BB962C8B-B14F-4D97-AF65-F5344CB8AC3E}">
        <p14:creationId xmlns:p14="http://schemas.microsoft.com/office/powerpoint/2010/main" val="2621490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 arquitetura de uma linha de produtos reflete um estilo ou padrão de arquitetura geral de aplicações específicas.</a:t>
            </a:r>
          </a:p>
          <a:p>
            <a:endParaRPr lang="pt-BR" sz="3200" dirty="0"/>
          </a:p>
          <a:p>
            <a:pPr lvl="1"/>
            <a:r>
              <a:rPr lang="pt-BR" sz="3000" dirty="0"/>
              <a:t>Por exemplo, um sistema desenvolvido para lidar com a expedição de veículos para serviços de emergência pode ser adaptado para os serviços de polícia, bombeiros e ambulâncias.</a:t>
            </a:r>
          </a:p>
        </p:txBody>
      </p:sp>
    </p:spTree>
    <p:extLst>
      <p:ext uri="{BB962C8B-B14F-4D97-AF65-F5344CB8AC3E}">
        <p14:creationId xmlns:p14="http://schemas.microsoft.com/office/powerpoint/2010/main" val="1804324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1 – Nível de interação: </a:t>
            </a:r>
            <a:r>
              <a:rPr lang="pt-BR" sz="3000" dirty="0"/>
              <a:t>fornece uma interface de tela para o operador e uma interface com os sistemas de comunicação usados.</a:t>
            </a:r>
          </a:p>
        </p:txBody>
      </p:sp>
    </p:spTree>
    <p:extLst>
      <p:ext uri="{BB962C8B-B14F-4D97-AF65-F5344CB8AC3E}">
        <p14:creationId xmlns:p14="http://schemas.microsoft.com/office/powerpoint/2010/main" val="2408185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2 – Nível de gerenciamento de E/S: </a:t>
            </a:r>
            <a:r>
              <a:rPr lang="pt-BR" sz="3000" dirty="0"/>
              <a:t>existem componentes que tratam a autenticação do operador, geram relatórios de incidentes e veículos despachados. Suportam saídas de mapas e planejamento de rotas e permite que os operadores consultem os bancos de dados do sistema.</a:t>
            </a:r>
          </a:p>
        </p:txBody>
      </p:sp>
    </p:spTree>
    <p:extLst>
      <p:ext uri="{BB962C8B-B14F-4D97-AF65-F5344CB8AC3E}">
        <p14:creationId xmlns:p14="http://schemas.microsoft.com/office/powerpoint/2010/main" val="3839489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3 – Nível de gerenciamento de recursos: </a:t>
            </a:r>
            <a:r>
              <a:rPr lang="pt-BR" sz="3000" dirty="0"/>
              <a:t>existem componentes que permitem que os veículos possam ser localizados e despachados, componentes que atualizam o status de veículos e equipamentos e um componente para registrar detalhes de incidentes.</a:t>
            </a:r>
          </a:p>
        </p:txBody>
      </p:sp>
    </p:spTree>
    <p:extLst>
      <p:ext uri="{BB962C8B-B14F-4D97-AF65-F5344CB8AC3E}">
        <p14:creationId xmlns:p14="http://schemas.microsoft.com/office/powerpoint/2010/main" val="240151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abordagem de desenvolvimento que tenta maximizar o reuso de softwares existentes;</a:t>
            </a:r>
          </a:p>
          <a:p>
            <a:r>
              <a:rPr lang="pt-BR" sz="2800" dirty="0"/>
              <a:t>As unidades de software reusadas podem ser de tamanhos radicalmente diferentes;</a:t>
            </a:r>
          </a:p>
          <a:p>
            <a:r>
              <a:rPr lang="pt-BR" sz="2800" dirty="0"/>
              <a:t>Podemos reutilizar uma aplicação inteira, componentes ou apenas objetos e funções.</a:t>
            </a:r>
          </a:p>
        </p:txBody>
      </p:sp>
    </p:spTree>
    <p:extLst>
      <p:ext uri="{BB962C8B-B14F-4D97-AF65-F5344CB8AC3E}">
        <p14:creationId xmlns:p14="http://schemas.microsoft.com/office/powerpoint/2010/main" val="13172339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4 – Nível de banco de dados: </a:t>
            </a:r>
            <a:r>
              <a:rPr lang="pt-BR" sz="3000" dirty="0"/>
              <a:t>bem como no suporte habitual ao gerenciamento de transações, existem bancos de dados separados de veículos, equipamentos e mapas.</a:t>
            </a:r>
          </a:p>
        </p:txBody>
      </p:sp>
    </p:spTree>
    <p:extLst>
      <p:ext uri="{BB962C8B-B14F-4D97-AF65-F5344CB8AC3E}">
        <p14:creationId xmlns:p14="http://schemas.microsoft.com/office/powerpoint/2010/main" val="3411369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um sistema de alocação de recursos</a:t>
            </a:r>
          </a:p>
        </p:txBody>
      </p:sp>
      <p:pic>
        <p:nvPicPr>
          <p:cNvPr id="4" name="Imagem 3">
            <a:extLst>
              <a:ext uri="{FF2B5EF4-FFF2-40B4-BE49-F238E27FC236}">
                <a16:creationId xmlns:a16="http://schemas.microsoft.com/office/drawing/2014/main" id="{A18EA426-0569-4060-8CE5-DB6172BF9464}"/>
              </a:ext>
            </a:extLst>
          </p:cNvPr>
          <p:cNvPicPr>
            <a:picLocks noChangeAspect="1"/>
          </p:cNvPicPr>
          <p:nvPr/>
        </p:nvPicPr>
        <p:blipFill>
          <a:blip r:embed="rId2"/>
          <a:stretch>
            <a:fillRect/>
          </a:stretch>
        </p:blipFill>
        <p:spPr>
          <a:xfrm>
            <a:off x="7025951" y="1742497"/>
            <a:ext cx="4767748" cy="4992238"/>
          </a:xfrm>
          <a:prstGeom prst="rect">
            <a:avLst/>
          </a:prstGeom>
        </p:spPr>
      </p:pic>
    </p:spTree>
    <p:extLst>
      <p:ext uri="{BB962C8B-B14F-4D97-AF65-F5344CB8AC3E}">
        <p14:creationId xmlns:p14="http://schemas.microsoft.com/office/powerpoint/2010/main" val="5588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linha de produto de um sistema de despacho de veículos</a:t>
            </a:r>
          </a:p>
        </p:txBody>
      </p:sp>
      <p:pic>
        <p:nvPicPr>
          <p:cNvPr id="5" name="Imagem 4">
            <a:extLst>
              <a:ext uri="{FF2B5EF4-FFF2-40B4-BE49-F238E27FC236}">
                <a16:creationId xmlns:a16="http://schemas.microsoft.com/office/drawing/2014/main" id="{76C89D74-2749-42E9-B406-2FFEC9E88CCB}"/>
              </a:ext>
            </a:extLst>
          </p:cNvPr>
          <p:cNvPicPr>
            <a:picLocks noChangeAspect="1"/>
          </p:cNvPicPr>
          <p:nvPr/>
        </p:nvPicPr>
        <p:blipFill>
          <a:blip r:embed="rId2"/>
          <a:stretch>
            <a:fillRect/>
          </a:stretch>
        </p:blipFill>
        <p:spPr>
          <a:xfrm>
            <a:off x="5701005" y="1765353"/>
            <a:ext cx="6490996" cy="5060966"/>
          </a:xfrm>
          <a:prstGeom prst="rect">
            <a:avLst/>
          </a:prstGeom>
        </p:spPr>
      </p:pic>
    </p:spTree>
    <p:extLst>
      <p:ext uri="{BB962C8B-B14F-4D97-AF65-F5344CB8AC3E}">
        <p14:creationId xmlns:p14="http://schemas.microsoft.com/office/powerpoint/2010/main" val="322301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dirty="0"/>
              <a:t>Para criar uma versão específica do sistema, talvez será necessário modificar componentes individuais;</a:t>
            </a:r>
          </a:p>
          <a:p>
            <a:r>
              <a:rPr lang="pt-BR" sz="3000" dirty="0"/>
              <a:t>Por exemplo, a polícia tem um grande número de veículos, mas um pequeno número de tipos de veículos. Já o serviço de bombeiros tem muitos tipos de veículos especializados;</a:t>
            </a:r>
          </a:p>
          <a:p>
            <a:r>
              <a:rPr lang="pt-BR" sz="3000" dirty="0"/>
              <a:t>Assim, talvez uma estrutura diferente do banco de dados seja necessária, mas que atenda ambos os cenários.</a:t>
            </a:r>
          </a:p>
        </p:txBody>
      </p:sp>
    </p:spTree>
    <p:extLst>
      <p:ext uri="{BB962C8B-B14F-4D97-AF65-F5344CB8AC3E}">
        <p14:creationId xmlns:p14="http://schemas.microsoft.com/office/powerpoint/2010/main" val="3529536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1 – Elicitar requisitos de stakeholders: </a:t>
            </a:r>
            <a:r>
              <a:rPr lang="pt-BR" sz="3000" dirty="0"/>
              <a:t>onde podemos começar pelo processo normal de engenharia de requisitos. Mas, como já existe um sistema, podemos demonstrá-lo aos stakeholders para que expressem suas necessidades com modificações nas funções fornecidas.</a:t>
            </a:r>
          </a:p>
        </p:txBody>
      </p:sp>
    </p:spTree>
    <p:extLst>
      <p:ext uri="{BB962C8B-B14F-4D97-AF65-F5344CB8AC3E}">
        <p14:creationId xmlns:p14="http://schemas.microsoft.com/office/powerpoint/2010/main" val="723131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2 – Selecionar o sistema mais próximo aos requisitos: </a:t>
            </a:r>
            <a:r>
              <a:rPr lang="pt-BR" sz="3000" dirty="0"/>
              <a:t>como temos muitas linhas de produtos, devemos identificar qual produto da linha está mais próxima do novo produto, baseando-se nos requisitos analisados.</a:t>
            </a:r>
          </a:p>
        </p:txBody>
      </p:sp>
    </p:spTree>
    <p:extLst>
      <p:ext uri="{BB962C8B-B14F-4D97-AF65-F5344CB8AC3E}">
        <p14:creationId xmlns:p14="http://schemas.microsoft.com/office/powerpoint/2010/main" val="1746147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3 – Renegociação de requisitos: </a:t>
            </a:r>
            <a:r>
              <a:rPr lang="pt-BR" sz="3000" dirty="0"/>
              <a:t>Assim que surgirem mais detalhes sobre as alterações necessárias e o projeto for planejado, podem ocorrer algumas renegociações de requisitos para minimizar as mudanças necessárias.</a:t>
            </a:r>
          </a:p>
        </p:txBody>
      </p:sp>
    </p:spTree>
    <p:extLst>
      <p:ext uri="{BB962C8B-B14F-4D97-AF65-F5344CB8AC3E}">
        <p14:creationId xmlns:p14="http://schemas.microsoft.com/office/powerpoint/2010/main" val="1791612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4 – Adaptar sistema existente: </a:t>
            </a:r>
            <a:r>
              <a:rPr lang="pt-BR" sz="3000" dirty="0"/>
              <a:t>novos módulos são desenvolvidos para o sistema existente e módulos de sistemas existentes são adaptados para novos requisitos.</a:t>
            </a:r>
          </a:p>
        </p:txBody>
      </p:sp>
    </p:spTree>
    <p:extLst>
      <p:ext uri="{BB962C8B-B14F-4D97-AF65-F5344CB8AC3E}">
        <p14:creationId xmlns:p14="http://schemas.microsoft.com/office/powerpoint/2010/main" val="2078584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5 – Entregar novo membro da família: </a:t>
            </a:r>
            <a:r>
              <a:rPr lang="pt-BR" sz="3000" dirty="0"/>
              <a:t>entregamos a nova instância da linha de produtos ao cliente. Nessa etapa suas principais características são documentadas para que possam ser usadas como base para futuros desenvolvimentos de sistema.</a:t>
            </a:r>
          </a:p>
        </p:txBody>
      </p:sp>
    </p:spTree>
    <p:extLst>
      <p:ext uri="{BB962C8B-B14F-4D97-AF65-F5344CB8AC3E}">
        <p14:creationId xmlns:p14="http://schemas.microsoft.com/office/powerpoint/2010/main" val="3714502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p:txBody>
      </p:sp>
      <p:pic>
        <p:nvPicPr>
          <p:cNvPr id="4" name="Imagem 3">
            <a:extLst>
              <a:ext uri="{FF2B5EF4-FFF2-40B4-BE49-F238E27FC236}">
                <a16:creationId xmlns:a16="http://schemas.microsoft.com/office/drawing/2014/main" id="{EA54526E-C16A-4434-BFEE-9CB9E134401C}"/>
              </a:ext>
            </a:extLst>
          </p:cNvPr>
          <p:cNvPicPr>
            <a:picLocks noChangeAspect="1"/>
          </p:cNvPicPr>
          <p:nvPr/>
        </p:nvPicPr>
        <p:blipFill>
          <a:blip r:embed="rId2"/>
          <a:stretch>
            <a:fillRect/>
          </a:stretch>
        </p:blipFill>
        <p:spPr>
          <a:xfrm>
            <a:off x="980353" y="3526972"/>
            <a:ext cx="10114367" cy="2360019"/>
          </a:xfrm>
          <a:prstGeom prst="rect">
            <a:avLst/>
          </a:prstGeom>
        </p:spPr>
      </p:pic>
    </p:spTree>
    <p:extLst>
      <p:ext uri="{BB962C8B-B14F-4D97-AF65-F5344CB8AC3E}">
        <p14:creationId xmlns:p14="http://schemas.microsoft.com/office/powerpoint/2010/main" val="300902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1 – Reuso de sistema de aplicação</a:t>
            </a:r>
          </a:p>
          <a:p>
            <a:endParaRPr lang="pt-BR" sz="2800" dirty="0"/>
          </a:p>
          <a:p>
            <a:r>
              <a:rPr lang="pt-BR" sz="2800" dirty="0"/>
              <a:t>A totalidade de um sistema de aplicação pode ser reutilizada em outros sistemas ou pela configuração da aplicação para diferentes clientes;</a:t>
            </a:r>
          </a:p>
          <a:p>
            <a:r>
              <a:rPr lang="pt-BR" sz="2800" dirty="0"/>
              <a:t>Podem ser desenvolvidas famílias de aplicações com arquitetura comum adaptadas a clientes específicos.</a:t>
            </a:r>
          </a:p>
        </p:txBody>
      </p:sp>
      <p:pic>
        <p:nvPicPr>
          <p:cNvPr id="5" name="Imagem 4">
            <a:extLst>
              <a:ext uri="{FF2B5EF4-FFF2-40B4-BE49-F238E27FC236}">
                <a16:creationId xmlns:a16="http://schemas.microsoft.com/office/drawing/2014/main" id="{A7461670-4D4F-4385-B4A0-E75E40BB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2543972"/>
            <a:ext cx="5696544" cy="3271444"/>
          </a:xfrm>
          <a:prstGeom prst="rect">
            <a:avLst/>
          </a:prstGeom>
        </p:spPr>
      </p:pic>
    </p:spTree>
    <p:extLst>
      <p:ext uri="{BB962C8B-B14F-4D97-AF65-F5344CB8AC3E}">
        <p14:creationId xmlns:p14="http://schemas.microsoft.com/office/powerpoint/2010/main" val="4152442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criamos um novo membro da linha de produtos, é necessário encontrar um compromisso entre reusar, tanto quanto possível, a aplicação genérica e satisfazer os requisitos detalhados dos stakeholders;</a:t>
            </a:r>
          </a:p>
          <a:p>
            <a:r>
              <a:rPr lang="pt-BR" sz="3000" dirty="0"/>
              <a:t>Quanto mais pormenorizados são os requisitos de sistema, é menos provável que existam componentes para atender a esses requisitos;</a:t>
            </a:r>
          </a:p>
          <a:p>
            <a:r>
              <a:rPr lang="pt-BR" sz="3000" dirty="0"/>
              <a:t>Se os stakeholders estiverem dispostos a flexibilizar os requisitos e limitar as modificações, você poderá entregar o sistema mais rapidamente e a baixo custo (?????????????).</a:t>
            </a:r>
          </a:p>
        </p:txBody>
      </p:sp>
    </p:spTree>
    <p:extLst>
      <p:ext uri="{BB962C8B-B14F-4D97-AF65-F5344CB8AC3E}">
        <p14:creationId xmlns:p14="http://schemas.microsoft.com/office/powerpoint/2010/main" val="3768283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As linhas de produtos de software são projetadas para serem reconfiguradas, e essa reconfiguração pode:</a:t>
            </a:r>
          </a:p>
          <a:p>
            <a:endParaRPr lang="pt-BR" sz="3000" dirty="0"/>
          </a:p>
          <a:p>
            <a:pPr lvl="1"/>
            <a:r>
              <a:rPr lang="pt-BR" sz="2800" dirty="0"/>
              <a:t>Adicionar ou remover componentes do sistema;</a:t>
            </a:r>
          </a:p>
          <a:p>
            <a:pPr lvl="1"/>
            <a:r>
              <a:rPr lang="pt-BR" sz="2800" dirty="0"/>
              <a:t>Definir parâmetros e restrições para os componentes;</a:t>
            </a:r>
          </a:p>
          <a:p>
            <a:pPr lvl="1"/>
            <a:r>
              <a:rPr lang="pt-BR" sz="2800" dirty="0"/>
              <a:t>Incluir o conhecimento de processos de negócios.</a:t>
            </a:r>
          </a:p>
        </p:txBody>
      </p:sp>
    </p:spTree>
    <p:extLst>
      <p:ext uri="{BB962C8B-B14F-4D97-AF65-F5344CB8AC3E}">
        <p14:creationId xmlns:p14="http://schemas.microsoft.com/office/powerpoint/2010/main" val="3838971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projeto: </a:t>
            </a:r>
            <a:r>
              <a:rPr lang="pt-BR" sz="3000" dirty="0">
                <a:solidFill>
                  <a:schemeClr val="tx1">
                    <a:lumMod val="65000"/>
                    <a:lumOff val="35000"/>
                  </a:schemeClr>
                </a:solidFill>
              </a:rPr>
              <a:t>a organização que está desenvolvendo o software modifica um núcleo comum de linha de produto por desenvolvimento, seleção ou adaptação de componentes para criar um novo sistema para um cliente.</a:t>
            </a:r>
            <a:endParaRPr lang="pt-BR" sz="3000" b="1" dirty="0"/>
          </a:p>
        </p:txBody>
      </p:sp>
    </p:spTree>
    <p:extLst>
      <p:ext uri="{BB962C8B-B14F-4D97-AF65-F5344CB8AC3E}">
        <p14:creationId xmlns:p14="http://schemas.microsoft.com/office/powerpoint/2010/main" val="522344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lnSpcReduction="10000"/>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implantação: </a:t>
            </a:r>
            <a:r>
              <a:rPr lang="pt-BR" sz="3000" dirty="0">
                <a:solidFill>
                  <a:schemeClr val="tx1">
                    <a:lumMod val="65000"/>
                    <a:lumOff val="35000"/>
                  </a:schemeClr>
                </a:solidFill>
              </a:rPr>
              <a:t>onde um sistema genérico é projetado por configuração por cliente ou consultores, trabalhando com o cliente;</a:t>
            </a:r>
          </a:p>
          <a:p>
            <a:r>
              <a:rPr lang="pt-BR" sz="3000" dirty="0">
                <a:solidFill>
                  <a:schemeClr val="tx1">
                    <a:lumMod val="65000"/>
                    <a:lumOff val="35000"/>
                  </a:schemeClr>
                </a:solidFill>
              </a:rPr>
              <a:t>O conhecimento dos requisitos específicos do cliente e do ambiente operacional do sistema é incorporado em um conjunto de arquivos de configuração que são usados pelo sistema genérico.</a:t>
            </a:r>
            <a:endParaRPr lang="pt-BR" sz="3000" b="1" dirty="0"/>
          </a:p>
        </p:txBody>
      </p:sp>
    </p:spTree>
    <p:extLst>
      <p:ext uri="{BB962C8B-B14F-4D97-AF65-F5344CB8AC3E}">
        <p14:creationId xmlns:p14="http://schemas.microsoft.com/office/powerpoint/2010/main" val="1269377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um sistema é configurado em </a:t>
            </a:r>
            <a:r>
              <a:rPr lang="pt-BR" sz="3000" b="1" dirty="0">
                <a:solidFill>
                  <a:srgbClr val="FF0000"/>
                </a:solidFill>
              </a:rPr>
              <a:t>tempo de projeto</a:t>
            </a:r>
            <a:r>
              <a:rPr lang="pt-BR" sz="3000" dirty="0"/>
              <a:t>, o fornecedor começa com um sistema genérico ou uma instância de um produto existente;</a:t>
            </a:r>
          </a:p>
          <a:p>
            <a:r>
              <a:rPr lang="pt-BR" sz="3000" dirty="0"/>
              <a:t>Modifica-se e estende-se módulos nesse sistema e cria-se um sistema específico que oferece as funcionalidades necessárias;</a:t>
            </a:r>
          </a:p>
          <a:p>
            <a:r>
              <a:rPr lang="pt-BR" sz="3000" dirty="0"/>
              <a:t>Geralmente, esse processo envolve a alteração e extensão do código fonte do sistema para uma maior flexibilidade, possivelmente com a configuração em tempo de implantação.</a:t>
            </a:r>
          </a:p>
        </p:txBody>
      </p:sp>
    </p:spTree>
    <p:extLst>
      <p:ext uri="{BB962C8B-B14F-4D97-AF65-F5344CB8AC3E}">
        <p14:creationId xmlns:p14="http://schemas.microsoft.com/office/powerpoint/2010/main" val="2869980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A configuração em </a:t>
            </a:r>
            <a:r>
              <a:rPr lang="pt-BR" sz="3000" b="1" dirty="0">
                <a:solidFill>
                  <a:srgbClr val="FF0000"/>
                </a:solidFill>
              </a:rPr>
              <a:t>tempo de implantação </a:t>
            </a:r>
            <a:r>
              <a:rPr lang="pt-BR" sz="3000" dirty="0"/>
              <a:t>envolve o uso de uma ferramenta de configuração para criar uma configuração específica que é gravada em um banco de dados de configuração ou arquivos de configuração;</a:t>
            </a:r>
          </a:p>
          <a:p>
            <a:r>
              <a:rPr lang="pt-BR" sz="3000" dirty="0"/>
              <a:t>O sistema consulta o banco de dados durante a execução, de modo que a sua funcionalidade possa ser especializada para seu contexto de execução.</a:t>
            </a:r>
          </a:p>
        </p:txBody>
      </p:sp>
    </p:spTree>
    <p:extLst>
      <p:ext uri="{BB962C8B-B14F-4D97-AF65-F5344CB8AC3E}">
        <p14:creationId xmlns:p14="http://schemas.microsoft.com/office/powerpoint/2010/main" val="1440334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1 – Seleção de componentes: </a:t>
            </a:r>
            <a:r>
              <a:rPr lang="pt-BR" sz="3000" dirty="0"/>
              <a:t>onde selecionamos os módulos que fornecem a funcionalidade necessária.</a:t>
            </a:r>
          </a:p>
          <a:p>
            <a:r>
              <a:rPr lang="pt-BR" sz="3000" dirty="0"/>
              <a:t>Por exemplo, em um sistema de informações de pacientes, podemos selecionar um componente de gerenciamento de imagens que permite vincular imagens médicas ao registro médico do paciente.</a:t>
            </a:r>
          </a:p>
        </p:txBody>
      </p:sp>
    </p:spTree>
    <p:extLst>
      <p:ext uri="{BB962C8B-B14F-4D97-AF65-F5344CB8AC3E}">
        <p14:creationId xmlns:p14="http://schemas.microsoft.com/office/powerpoint/2010/main" val="3453850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2 – Definição de workflow e regras: </a:t>
            </a:r>
            <a:r>
              <a:rPr lang="pt-BR" sz="3000" dirty="0"/>
              <a:t>onde definimos os workflows (como a informação é processada, fase por fase) e validação de regras que devem ser aplicadas às informações inseridas pelos usuários ou geradas pelo sistema.</a:t>
            </a:r>
          </a:p>
        </p:txBody>
      </p:sp>
    </p:spTree>
    <p:extLst>
      <p:ext uri="{BB962C8B-B14F-4D97-AF65-F5344CB8AC3E}">
        <p14:creationId xmlns:p14="http://schemas.microsoft.com/office/powerpoint/2010/main" val="1947565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3 – Definição de parâmetro: </a:t>
            </a:r>
            <a:r>
              <a:rPr lang="pt-BR" sz="3000" dirty="0"/>
              <a:t>onde especificamos os valores dos parâmetros específicos de sistema que refletem a instância da aplicação que estamos criando.</a:t>
            </a:r>
          </a:p>
          <a:p>
            <a:r>
              <a:rPr lang="pt-BR" sz="3000" dirty="0"/>
              <a:t>Por exemplo, podemos definir o comprimento máximo e mínimo dos campos de entrada de dados por um usuário ou as características de hardware conectadas ao sistema.</a:t>
            </a:r>
          </a:p>
        </p:txBody>
      </p:sp>
    </p:spTree>
    <p:extLst>
      <p:ext uri="{BB962C8B-B14F-4D97-AF65-F5344CB8AC3E}">
        <p14:creationId xmlns:p14="http://schemas.microsoft.com/office/powerpoint/2010/main" val="1574355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implantação pode ser muito complexa, pode levar meses para configurar o sistema para o cliente;</a:t>
            </a:r>
          </a:p>
          <a:p>
            <a:pPr marL="0" indent="0">
              <a:buNone/>
            </a:pPr>
            <a:r>
              <a:rPr lang="pt-BR" sz="3000" dirty="0"/>
              <a:t>Grandes sistemas configuráveis podem apoiar o processo de configuração, fornecendo ferramentas de software, tais como ferramentas de planejamento de configurações para suportar o processo de configuração.</a:t>
            </a:r>
          </a:p>
        </p:txBody>
      </p:sp>
    </p:spTree>
    <p:extLst>
      <p:ext uri="{BB962C8B-B14F-4D97-AF65-F5344CB8AC3E}">
        <p14:creationId xmlns:p14="http://schemas.microsoft.com/office/powerpoint/2010/main" val="139598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2 – Reuso de componentes</a:t>
            </a:r>
          </a:p>
          <a:p>
            <a:endParaRPr lang="pt-BR" sz="2800" dirty="0"/>
          </a:p>
          <a:p>
            <a:r>
              <a:rPr lang="pt-BR" sz="2800" dirty="0"/>
              <a:t>Os componentes de uma aplicação, variando em tamanho desde subsistemas até objetos únicos podem ser reutilizados;</a:t>
            </a:r>
          </a:p>
          <a:p>
            <a:r>
              <a:rPr lang="pt-BR" sz="2800" dirty="0"/>
              <a:t>Por exemplo, o componente de gestão de usuários de um sistema pode ser reutilizado em outro sistema.</a:t>
            </a:r>
          </a:p>
        </p:txBody>
      </p:sp>
      <p:sp>
        <p:nvSpPr>
          <p:cNvPr id="4" name="Elipse 3">
            <a:extLst>
              <a:ext uri="{FF2B5EF4-FFF2-40B4-BE49-F238E27FC236}">
                <a16:creationId xmlns:a16="http://schemas.microsoft.com/office/drawing/2014/main" id="{7FD8631A-1007-4205-B495-7AC228BF39C9}"/>
              </a:ext>
            </a:extLst>
          </p:cNvPr>
          <p:cNvSpPr/>
          <p:nvPr/>
        </p:nvSpPr>
        <p:spPr>
          <a:xfrm>
            <a:off x="8590326" y="184573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Gestão de usuários</a:t>
            </a:r>
          </a:p>
        </p:txBody>
      </p:sp>
      <p:sp>
        <p:nvSpPr>
          <p:cNvPr id="6" name="Elipse 5">
            <a:extLst>
              <a:ext uri="{FF2B5EF4-FFF2-40B4-BE49-F238E27FC236}">
                <a16:creationId xmlns:a16="http://schemas.microsoft.com/office/drawing/2014/main" id="{064D54F8-8225-41BE-A07D-1D0FE4FD1983}"/>
              </a:ext>
            </a:extLst>
          </p:cNvPr>
          <p:cNvSpPr/>
          <p:nvPr/>
        </p:nvSpPr>
        <p:spPr>
          <a:xfrm>
            <a:off x="730820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escolar</a:t>
            </a:r>
          </a:p>
        </p:txBody>
      </p:sp>
      <p:sp>
        <p:nvSpPr>
          <p:cNvPr id="7" name="Elipse 6">
            <a:extLst>
              <a:ext uri="{FF2B5EF4-FFF2-40B4-BE49-F238E27FC236}">
                <a16:creationId xmlns:a16="http://schemas.microsoft.com/office/drawing/2014/main" id="{D0906970-A1A7-420C-8BBB-3113E13B1EB1}"/>
              </a:ext>
            </a:extLst>
          </p:cNvPr>
          <p:cNvSpPr/>
          <p:nvPr/>
        </p:nvSpPr>
        <p:spPr>
          <a:xfrm>
            <a:off x="1013529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de funcionários</a:t>
            </a:r>
          </a:p>
        </p:txBody>
      </p:sp>
      <p:cxnSp>
        <p:nvCxnSpPr>
          <p:cNvPr id="9" name="Conector de Seta Reta 8">
            <a:extLst>
              <a:ext uri="{FF2B5EF4-FFF2-40B4-BE49-F238E27FC236}">
                <a16:creationId xmlns:a16="http://schemas.microsoft.com/office/drawing/2014/main" id="{586BFC0C-1515-4CEC-AEF9-8EDBE1B14C4B}"/>
              </a:ext>
            </a:extLst>
          </p:cNvPr>
          <p:cNvCxnSpPr/>
          <p:nvPr/>
        </p:nvCxnSpPr>
        <p:spPr>
          <a:xfrm flipV="1">
            <a:off x="8444219" y="3363985"/>
            <a:ext cx="588628" cy="7985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3E15BEA-7FF2-4228-AE44-785435A696B4}"/>
              </a:ext>
            </a:extLst>
          </p:cNvPr>
          <p:cNvCxnSpPr>
            <a:cxnSpLocks/>
          </p:cNvCxnSpPr>
          <p:nvPr/>
        </p:nvCxnSpPr>
        <p:spPr>
          <a:xfrm flipH="1" flipV="1">
            <a:off x="9882231" y="3363985"/>
            <a:ext cx="788565" cy="7382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411FAD70-E6EE-4CAB-BAFB-98716CAC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167" y="5251335"/>
            <a:ext cx="966105" cy="966105"/>
          </a:xfrm>
          <a:prstGeom prst="rect">
            <a:avLst/>
          </a:prstGeom>
        </p:spPr>
      </p:pic>
      <p:pic>
        <p:nvPicPr>
          <p:cNvPr id="16" name="Imagem 15">
            <a:extLst>
              <a:ext uri="{FF2B5EF4-FFF2-40B4-BE49-F238E27FC236}">
                <a16:creationId xmlns:a16="http://schemas.microsoft.com/office/drawing/2014/main" id="{425BD265-7BB1-4B16-A0DC-AD156FDBF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727" y="5386041"/>
            <a:ext cx="966106" cy="966106"/>
          </a:xfrm>
          <a:prstGeom prst="rect">
            <a:avLst/>
          </a:prstGeom>
        </p:spPr>
      </p:pic>
      <p:pic>
        <p:nvPicPr>
          <p:cNvPr id="18" name="Imagem 17">
            <a:extLst>
              <a:ext uri="{FF2B5EF4-FFF2-40B4-BE49-F238E27FC236}">
                <a16:creationId xmlns:a16="http://schemas.microsoft.com/office/drawing/2014/main" id="{D2B4E4F6-6E8E-428E-A259-A80D0574E1B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63107" y="1797636"/>
            <a:ext cx="1082616" cy="1082616"/>
          </a:xfrm>
          <a:prstGeom prst="rect">
            <a:avLst/>
          </a:prstGeom>
        </p:spPr>
      </p:pic>
    </p:spTree>
    <p:extLst>
      <p:ext uri="{BB962C8B-B14F-4D97-AF65-F5344CB8AC3E}">
        <p14:creationId xmlns:p14="http://schemas.microsoft.com/office/powerpoint/2010/main" val="2260012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94795"/>
          </a:xfrm>
        </p:spPr>
        <p:txBody>
          <a:bodyPr>
            <a:normAutofit lnSpcReduction="10000"/>
          </a:bodyPr>
          <a:lstStyle/>
          <a:p>
            <a:pPr marL="0" indent="0">
              <a:buNone/>
            </a:pPr>
            <a:r>
              <a:rPr lang="pt-BR" sz="3000" dirty="0"/>
              <a:t>Configuração em tempo de implantação</a:t>
            </a:r>
          </a:p>
        </p:txBody>
      </p:sp>
      <p:pic>
        <p:nvPicPr>
          <p:cNvPr id="4" name="Imagem 3">
            <a:extLst>
              <a:ext uri="{FF2B5EF4-FFF2-40B4-BE49-F238E27FC236}">
                <a16:creationId xmlns:a16="http://schemas.microsoft.com/office/drawing/2014/main" id="{57112375-B461-4D10-828F-38DCF10C031C}"/>
              </a:ext>
            </a:extLst>
          </p:cNvPr>
          <p:cNvPicPr>
            <a:picLocks noChangeAspect="1"/>
          </p:cNvPicPr>
          <p:nvPr/>
        </p:nvPicPr>
        <p:blipFill>
          <a:blip r:embed="rId2"/>
          <a:stretch>
            <a:fillRect/>
          </a:stretch>
        </p:blipFill>
        <p:spPr>
          <a:xfrm>
            <a:off x="3179418" y="2448901"/>
            <a:ext cx="5833164" cy="3839036"/>
          </a:xfrm>
          <a:prstGeom prst="rect">
            <a:avLst/>
          </a:prstGeom>
        </p:spPr>
      </p:pic>
    </p:spTree>
    <p:extLst>
      <p:ext uri="{BB962C8B-B14F-4D97-AF65-F5344CB8AC3E}">
        <p14:creationId xmlns:p14="http://schemas.microsoft.com/office/powerpoint/2010/main" val="14732167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projeto é usada quando é impossível usar os recursos de configuração em tempo de implantação de um sistema já existente;</a:t>
            </a:r>
          </a:p>
          <a:p>
            <a:pPr marL="0" indent="0">
              <a:buNone/>
            </a:pPr>
            <a:r>
              <a:rPr lang="pt-BR" sz="3000" dirty="0"/>
              <a:t>Ao longo do tempo, quanto tivermos criado vários membros da família com funcionalidade comparável, podemos decidir refatorar o núcleo da linha de produtos para incluir funcionalidades que foi implementada em vários membros da família de aplicação;</a:t>
            </a:r>
          </a:p>
          <a:p>
            <a:pPr marL="0" indent="0">
              <a:buNone/>
            </a:pPr>
            <a:r>
              <a:rPr lang="pt-BR" sz="3000" dirty="0"/>
              <a:t>Quando o sistema for implantado, podemos fazer essa nova funcionalidade configurável.</a:t>
            </a:r>
          </a:p>
        </p:txBody>
      </p:sp>
    </p:spTree>
    <p:extLst>
      <p:ext uri="{BB962C8B-B14F-4D97-AF65-F5344CB8AC3E}">
        <p14:creationId xmlns:p14="http://schemas.microsoft.com/office/powerpoint/2010/main" val="2134878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450" y="2066675"/>
            <a:ext cx="4357886" cy="4045368"/>
          </a:xfrm>
          <a:prstGeom prst="rect">
            <a:avLst/>
          </a:prstGeom>
        </p:spPr>
      </p:pic>
    </p:spTree>
    <p:extLst>
      <p:ext uri="{BB962C8B-B14F-4D97-AF65-F5344CB8AC3E}">
        <p14:creationId xmlns:p14="http://schemas.microsoft.com/office/powerpoint/2010/main" val="8120160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m para componentes&quot;">
            <a:extLst>
              <a:ext uri="{FF2B5EF4-FFF2-40B4-BE49-F238E27FC236}">
                <a16:creationId xmlns:a16="http://schemas.microsoft.com/office/drawing/2014/main" id="{A4386BB2-71CE-4A97-A674-EB6AC64E798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9945" t="10897" r="9891" b="10572"/>
          <a:stretch/>
        </p:blipFill>
        <p:spPr bwMode="auto">
          <a:xfrm>
            <a:off x="5712903" y="-10800"/>
            <a:ext cx="6479097" cy="63471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engenharia de software baseada em componentes surgiu na década de 1990 como uma abordagem para desenvolvimento de sistemas com base no reuso de componentes;</a:t>
            </a:r>
          </a:p>
          <a:p>
            <a:pPr marL="0" indent="0">
              <a:buNone/>
            </a:pPr>
            <a:r>
              <a:rPr lang="pt-BR" sz="3000" dirty="0"/>
              <a:t>Foi motivada pela frustração dos projetistas em perceber que a POO não levou a um amplo reuso, como se pensava;</a:t>
            </a:r>
          </a:p>
          <a:p>
            <a:pPr marL="0" indent="0">
              <a:buNone/>
            </a:pPr>
            <a:r>
              <a:rPr lang="pt-BR" sz="3000" dirty="0"/>
              <a:t>As classes de objetos eram muito detalhadas e específicas e precisavam ser associadas a uma aplicação em tempo de compilação.</a:t>
            </a:r>
          </a:p>
        </p:txBody>
      </p:sp>
    </p:spTree>
    <p:extLst>
      <p:ext uri="{BB962C8B-B14F-4D97-AF65-F5344CB8AC3E}">
        <p14:creationId xmlns:p14="http://schemas.microsoft.com/office/powerpoint/2010/main" val="13430962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m para impossível&quot;">
            <a:extLst>
              <a:ext uri="{FF2B5EF4-FFF2-40B4-BE49-F238E27FC236}">
                <a16:creationId xmlns:a16="http://schemas.microsoft.com/office/drawing/2014/main" id="{5D349811-004D-4778-9FC1-D7AF50E6513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8690" t="3539" r="43200"/>
          <a:stretch/>
        </p:blipFill>
        <p:spPr bwMode="auto">
          <a:xfrm>
            <a:off x="7474591" y="-1"/>
            <a:ext cx="4717409" cy="631308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Com a POO era necessário conhecer detalhadamente as classes para poder usá-las, o que significava ter o código fonte do componente;</a:t>
            </a:r>
          </a:p>
          <a:p>
            <a:pPr marL="0" indent="0">
              <a:buNone/>
            </a:pPr>
            <a:r>
              <a:rPr lang="pt-BR" sz="3000" dirty="0"/>
              <a:t>Vender ou distribuir objetos como componentes reusáveis </a:t>
            </a:r>
            <a:r>
              <a:rPr lang="pt-BR" sz="3000" b="1" dirty="0">
                <a:solidFill>
                  <a:srgbClr val="FF0000"/>
                </a:solidFill>
              </a:rPr>
              <a:t>individuais</a:t>
            </a:r>
            <a:r>
              <a:rPr lang="pt-BR" sz="3000" dirty="0"/>
              <a:t> era praticamente impossível.</a:t>
            </a:r>
          </a:p>
        </p:txBody>
      </p:sp>
    </p:spTree>
    <p:extLst>
      <p:ext uri="{BB962C8B-B14F-4D97-AF65-F5344CB8AC3E}">
        <p14:creationId xmlns:p14="http://schemas.microsoft.com/office/powerpoint/2010/main" val="23668642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Os componentes são abstrações de nível mais alto do que os objetos e são definidos por suas </a:t>
            </a:r>
            <a:r>
              <a:rPr lang="pt-BR" sz="3000" b="1" dirty="0">
                <a:solidFill>
                  <a:srgbClr val="FF0000"/>
                </a:solidFill>
              </a:rPr>
              <a:t>interfaces</a:t>
            </a:r>
            <a:r>
              <a:rPr lang="pt-BR" sz="3000" dirty="0"/>
              <a:t>;</a:t>
            </a:r>
          </a:p>
          <a:p>
            <a:pPr marL="0" indent="0">
              <a:buNone/>
            </a:pPr>
            <a:r>
              <a:rPr lang="pt-BR" sz="3000" dirty="0"/>
              <a:t>Geralmente são maiores do que os objetos individuais e todos os detalhes da sua implementação são escondidos de outros componentes;</a:t>
            </a:r>
          </a:p>
          <a:p>
            <a:pPr marL="0" indent="0">
              <a:buNone/>
            </a:pPr>
            <a:r>
              <a:rPr lang="pt-BR" sz="3000" dirty="0"/>
              <a:t>Portanto, definir, implementar, integrar ou compor componentes independentes, pouco acoplados é a engenharia de software baseada em componentes (</a:t>
            </a:r>
            <a:r>
              <a:rPr lang="pt-BR" sz="3000" b="1" dirty="0"/>
              <a:t>CBSE</a:t>
            </a:r>
            <a:r>
              <a:rPr lang="pt-BR" sz="3000" dirty="0"/>
              <a:t> – Component-based software </a:t>
            </a:r>
            <a:r>
              <a:rPr lang="pt-BR" sz="3000" dirty="0" err="1"/>
              <a:t>engineering</a:t>
            </a:r>
            <a:r>
              <a:rPr lang="pt-BR" sz="3000" dirty="0"/>
              <a:t>).</a:t>
            </a:r>
          </a:p>
        </p:txBody>
      </p:sp>
    </p:spTree>
    <p:extLst>
      <p:ext uri="{BB962C8B-B14F-4D97-AF65-F5344CB8AC3E}">
        <p14:creationId xmlns:p14="http://schemas.microsoft.com/office/powerpoint/2010/main" val="14330866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cliente de software&quot;">
            <a:extLst>
              <a:ext uri="{FF2B5EF4-FFF2-40B4-BE49-F238E27FC236}">
                <a16:creationId xmlns:a16="http://schemas.microsoft.com/office/drawing/2014/main" id="{802EB82A-09FD-4E88-B554-FD7165F11BF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834755" y="0"/>
            <a:ext cx="9357245" cy="63287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CBSE tornou-se uma abordagem importante, pois os sistemas de software estão cada vez maiores e complexos e os clientes exigem softwares mais confiáveis, entregues e implantados mais rapidamente;</a:t>
            </a:r>
          </a:p>
          <a:p>
            <a:pPr marL="0" indent="0">
              <a:buNone/>
            </a:pPr>
            <a:r>
              <a:rPr lang="pt-BR" sz="3000" dirty="0"/>
              <a:t>A única maneira de lidar com a complexidade do software e entregar mais rapidamente, é reusar em vez de reimplementar os componentes de software.</a:t>
            </a:r>
          </a:p>
        </p:txBody>
      </p:sp>
    </p:spTree>
    <p:extLst>
      <p:ext uri="{BB962C8B-B14F-4D97-AF65-F5344CB8AC3E}">
        <p14:creationId xmlns:p14="http://schemas.microsoft.com/office/powerpoint/2010/main" val="26586603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Deve haver uma separação clara entre a interface de componente e a sua implementação;</a:t>
            </a:r>
          </a:p>
          <a:p>
            <a:pPr marL="749808" lvl="1" indent="-457200"/>
            <a:r>
              <a:rPr lang="pt-BR" sz="2800" dirty="0"/>
              <a:t>A implementação de um componente pode ser substituída por outra, sem que se alterem outras partes do sistema</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1</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Componentes independentes que são completamente especificados por suas interfaces</a:t>
            </a:r>
          </a:p>
        </p:txBody>
      </p:sp>
    </p:spTree>
    <p:extLst>
      <p:ext uri="{BB962C8B-B14F-4D97-AF65-F5344CB8AC3E}">
        <p14:creationId xmlns:p14="http://schemas.microsoft.com/office/powerpoint/2010/main" val="1149764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66800" y="3428999"/>
            <a:ext cx="10971402" cy="3282193"/>
          </a:xfrm>
        </p:spPr>
        <p:txBody>
          <a:bodyPr>
            <a:normAutofit/>
          </a:bodyPr>
          <a:lstStyle/>
          <a:p>
            <a:pPr lvl="1"/>
            <a:r>
              <a:rPr lang="pt-BR" sz="2800" dirty="0"/>
              <a:t>Definir, no mínimo, como as interfaces de componentes devem ser especificadas e como os componentes se comunicam;</a:t>
            </a:r>
          </a:p>
          <a:p>
            <a:pPr lvl="1"/>
            <a:r>
              <a:rPr lang="pt-BR" sz="2800" dirty="0"/>
              <a:t>Pode-se ir mais longe, definindo as interfaces que devem ser implementadas por todos os componentes;</a:t>
            </a:r>
          </a:p>
          <a:p>
            <a:pPr lvl="1"/>
            <a:r>
              <a:rPr lang="pt-BR" sz="2800" dirty="0"/>
              <a:t>Se os componentes estão em conformidade com os padrões, sua operação é independente de linguagem de programação.</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2103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2</a:t>
            </a:r>
          </a:p>
        </p:txBody>
      </p:sp>
      <p:sp>
        <p:nvSpPr>
          <p:cNvPr id="4" name="Retângulo 3">
            <a:extLst>
              <a:ext uri="{FF2B5EF4-FFF2-40B4-BE49-F238E27FC236}">
                <a16:creationId xmlns:a16="http://schemas.microsoft.com/office/drawing/2014/main" id="{AE6CDA6A-65DD-4AFD-82DB-2563574D3AC8}"/>
              </a:ext>
            </a:extLst>
          </p:cNvPr>
          <p:cNvSpPr/>
          <p:nvPr/>
        </p:nvSpPr>
        <p:spPr>
          <a:xfrm>
            <a:off x="1748125" y="2105842"/>
            <a:ext cx="8756709" cy="954107"/>
          </a:xfrm>
          <a:prstGeom prst="rect">
            <a:avLst/>
          </a:prstGeom>
        </p:spPr>
        <p:txBody>
          <a:bodyPr wrap="square">
            <a:spAutoFit/>
          </a:bodyPr>
          <a:lstStyle/>
          <a:p>
            <a:r>
              <a:rPr lang="pt-BR" sz="2800" b="1" dirty="0">
                <a:solidFill>
                  <a:srgbClr val="0070C0"/>
                </a:solidFill>
              </a:rPr>
              <a:t>Fundamentos da CBSE</a:t>
            </a:r>
          </a:p>
          <a:p>
            <a:r>
              <a:rPr lang="pt-BR" sz="2800" b="1" dirty="0"/>
              <a:t>Os padrões de componentes que facilitam a integração</a:t>
            </a:r>
          </a:p>
        </p:txBody>
      </p:sp>
      <p:pic>
        <p:nvPicPr>
          <p:cNvPr id="7170" name="Picture 2" descr="Resultado de imagem para componentes&quot;">
            <a:extLst>
              <a:ext uri="{FF2B5EF4-FFF2-40B4-BE49-F238E27FC236}">
                <a16:creationId xmlns:a16="http://schemas.microsoft.com/office/drawing/2014/main" id="{761BB007-41D0-4DD6-A574-F3C2630877F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767" t="8844" r="5608" b="9659"/>
          <a:stretch/>
        </p:blipFill>
        <p:spPr bwMode="auto">
          <a:xfrm>
            <a:off x="3268368" y="71825"/>
            <a:ext cx="8912447" cy="614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77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2701100"/>
          </a:xfrm>
        </p:spPr>
        <p:txBody>
          <a:bodyPr>
            <a:normAutofit lnSpcReduction="10000"/>
          </a:bodyPr>
          <a:lstStyle/>
          <a:p>
            <a:pPr marL="749808" lvl="1" indent="-457200"/>
            <a:r>
              <a:rPr lang="pt-BR" sz="2800" dirty="0"/>
              <a:t>Para tornar independentes, os componentes distribuídos trabalham juntos. O middleware lida com as comunicações de componentes;</a:t>
            </a:r>
          </a:p>
          <a:p>
            <a:pPr marL="749808" lvl="1" indent="-457200"/>
            <a:r>
              <a:rPr lang="pt-BR" sz="2800" dirty="0"/>
              <a:t>O middleware lida com as questões de alocação de recursos, gerenciamento de transações, proteção e concorrência e nos permite concentrar nos problemas relacionados com a aplicação;</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3</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O middleware que fornece suporte de software para a integração dos componentes</a:t>
            </a:r>
          </a:p>
        </p:txBody>
      </p:sp>
    </p:spTree>
    <p:extLst>
      <p:ext uri="{BB962C8B-B14F-4D97-AF65-F5344CB8AC3E}">
        <p14:creationId xmlns:p14="http://schemas.microsoft.com/office/powerpoint/2010/main" val="316287217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1483</TotalTime>
  <Words>8232</Words>
  <Application>Microsoft Office PowerPoint</Application>
  <PresentationFormat>Widescreen</PresentationFormat>
  <Paragraphs>641</Paragraphs>
  <Slides>140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140</vt:i4>
      </vt:variant>
    </vt:vector>
  </HeadingPairs>
  <TitlesOfParts>
    <vt:vector size="147" baseType="lpstr">
      <vt:lpstr>Calibri</vt:lpstr>
      <vt:lpstr>Calibri Light</vt:lpstr>
      <vt:lpstr>Courier New</vt:lpstr>
      <vt:lpstr>Times New Roman</vt:lpstr>
      <vt:lpstr>Trebuchet MS</vt:lpstr>
      <vt:lpstr>Wingdings</vt:lpstr>
      <vt:lpstr>Retrospectiva</vt:lpstr>
      <vt:lpstr>Reuso de Software e Componentes</vt:lpstr>
      <vt:lpstr>Objetivos</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Engenharia de Software baseada em componentes - REUSO</vt:lpstr>
      <vt:lpstr>Composição de componentes</vt:lpstr>
      <vt:lpstr>Composição de componentes</vt:lpstr>
      <vt:lpstr>Composição de componentes</vt:lpstr>
      <vt:lpstr>Composição de componentes</vt:lpstr>
      <vt:lpstr>Engenharia de Software baseada em componentes - EXERCÍCIO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Reuso de Software e Componentes</dc:title>
  <dc:creator>Celso Furtado</dc:creator>
  <cp:lastModifiedBy>Celso Furtado</cp:lastModifiedBy>
  <cp:revision>230</cp:revision>
  <dcterms:created xsi:type="dcterms:W3CDTF">2020-01-20T12:05:33Z</dcterms:created>
  <dcterms:modified xsi:type="dcterms:W3CDTF">2020-02-09T23:43:42Z</dcterms:modified>
</cp:coreProperties>
</file>