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0"/>
  </p:notesMasterIdLst>
  <p:sldIdLst>
    <p:sldId id="272" r:id="rId5"/>
    <p:sldId id="273" r:id="rId6"/>
    <p:sldId id="277" r:id="rId7"/>
    <p:sldId id="276" r:id="rId8"/>
    <p:sldId id="275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73" autoAdjust="0"/>
  </p:normalViewPr>
  <p:slideViewPr>
    <p:cSldViewPr snapToGrid="0">
      <p:cViewPr varScale="1">
        <p:scale>
          <a:sx n="76" d="100"/>
          <a:sy n="76" d="100"/>
        </p:scale>
        <p:origin x="2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93" Type="http://schemas.openxmlformats.org/officeDocument/2006/relationships/tableStyles" Target="tableStyles.xml"/><Relationship Id="rId3" Type="http://schemas.openxmlformats.org/officeDocument/2006/relationships/customXml" Target="../customXml/item3.xml"/><Relationship Id="rId89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92" Type="http://schemas.openxmlformats.org/officeDocument/2006/relationships/theme" Target="theme/theme1.xml"/><Relationship Id="rId2" Type="http://schemas.openxmlformats.org/officeDocument/2006/relationships/customXml" Target="../customXml/item2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90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Exemplo de slide de transição para uma parte prática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9604174C-3FE5-9EEC-A5C5-09B93C32D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>
            <a:extLst>
              <a:ext uri="{FF2B5EF4-FFF2-40B4-BE49-F238E27FC236}">
                <a16:creationId xmlns:a16="http://schemas.microsoft.com/office/drawing/2014/main" id="{161E0F82-196A-2DAB-B4A9-549FD71071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>
            <a:extLst>
              <a:ext uri="{FF2B5EF4-FFF2-40B4-BE49-F238E27FC236}">
                <a16:creationId xmlns:a16="http://schemas.microsoft.com/office/drawing/2014/main" id="{73ACBE5D-1A15-E1BF-11C8-7D9D7D8F4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05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i="1" err="1"/>
              <a:t>Adicione</a:t>
            </a:r>
            <a:r>
              <a:rPr lang="en-US" b="1" i="1"/>
              <a:t> </a:t>
            </a:r>
            <a:r>
              <a:rPr lang="en-US" b="1" i="1" err="1"/>
              <a:t>aqui</a:t>
            </a:r>
            <a:r>
              <a:rPr lang="en-US" b="1" i="1"/>
              <a:t> links </a:t>
            </a:r>
            <a:r>
              <a:rPr lang="en-US" b="1" i="1" err="1"/>
              <a:t>úteis</a:t>
            </a:r>
            <a:r>
              <a:rPr lang="en-US" b="1" i="1"/>
              <a:t> </a:t>
            </a:r>
            <a:r>
              <a:rPr lang="en-US" b="1" i="1" err="1"/>
              <a:t>como</a:t>
            </a:r>
            <a:r>
              <a:rPr lang="en-US" b="1" i="1"/>
              <a:t> o </a:t>
            </a:r>
            <a:r>
              <a:rPr lang="en-US" b="1" i="1" err="1"/>
              <a:t>Repositório</a:t>
            </a:r>
            <a:r>
              <a:rPr lang="en-US" b="1" i="1"/>
              <a:t> no GitHub, </a:t>
            </a:r>
            <a:r>
              <a:rPr lang="en-US" b="1" i="1" err="1"/>
              <a:t>Documentação</a:t>
            </a:r>
            <a:r>
              <a:rPr lang="en-US" b="1" i="1"/>
              <a:t> </a:t>
            </a:r>
            <a:r>
              <a:rPr lang="en-US" b="1" i="1" err="1"/>
              <a:t>Oficial</a:t>
            </a:r>
            <a:r>
              <a:rPr lang="en-US" b="1" i="1"/>
              <a:t>, </a:t>
            </a:r>
            <a:r>
              <a:rPr lang="en-US" b="1" i="1" err="1"/>
              <a:t>Referências</a:t>
            </a:r>
            <a:r>
              <a:rPr lang="en-US" b="1" i="1"/>
              <a:t> e </a:t>
            </a:r>
            <a:r>
              <a:rPr lang="en-US" b="1" i="1" err="1"/>
              <a:t>materiais</a:t>
            </a:r>
            <a:r>
              <a:rPr lang="en-US" b="1" i="1"/>
              <a:t> </a:t>
            </a:r>
            <a:r>
              <a:rPr lang="en-US" b="1" i="1" err="1"/>
              <a:t>complementares</a:t>
            </a:r>
            <a:r>
              <a:rPr lang="en-US" b="1" i="1"/>
              <a:t>. 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259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pricing/details/app-service/window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docs.microsoft.com/azure/azure-monitor/platform/autoscale-get-started?toc=/azure/app-service/toc.json" TargetMode="External"/><Relationship Id="rId4" Type="http://schemas.openxmlformats.org/officeDocument/2006/relationships/hyperlink" Target="https://docs.microsoft.com/azure/app-service/manage-scale-u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651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4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aprendemos até aqui?</a:t>
            </a:r>
            <a:endParaRPr lang="en-US" sz="3200" b="1" i="1" strike="noStrike" cap="none" dirty="0">
              <a:solidFill>
                <a:schemeClr val="bg1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Fim</a:t>
            </a: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 </a:t>
            </a: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tópico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C70728-C6E1-3924-6828-5E0DC5C8BB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01286A-886B-9249-A97D-F2B134D4E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pic>
        <p:nvPicPr>
          <p:cNvPr id="4" name="Picture 3" descr="A cartoon character sitting at a table with a book and a pencil&#10;&#10;Description automatically generated">
            <a:extLst>
              <a:ext uri="{FF2B5EF4-FFF2-40B4-BE49-F238E27FC236}">
                <a16:creationId xmlns:a16="http://schemas.microsoft.com/office/drawing/2014/main" id="{2311DDFE-219C-1687-C6A5-EC2C8BD33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499" y="579521"/>
            <a:ext cx="1763629" cy="1763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21104" y="1505836"/>
            <a:ext cx="7463249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Implementar Planos do Serviço de Aplicativo do Azure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Determinar o Preço do Plano do Serviço de Aplicativo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Escalar Vertical e Horizontalmente o Serviço de Aplicativo</a:t>
            </a:r>
          </a:p>
          <a:p>
            <a:pPr marL="342900" indent="-342900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Configurar o Dimensionamento do Plano do Serviço de Aplicativo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421104" y="448525"/>
            <a:ext cx="816132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20B56B36-F10A-7DA8-EFCE-339EAD144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>
            <a:extLst>
              <a:ext uri="{FF2B5EF4-FFF2-40B4-BE49-F238E27FC236}">
                <a16:creationId xmlns:a16="http://schemas.microsoft.com/office/drawing/2014/main" id="{E2AE346A-ED1E-51E8-C88C-67F1A764777B}"/>
              </a:ext>
            </a:extLst>
          </p:cNvPr>
          <p:cNvSpPr txBox="1"/>
          <p:nvPr/>
        </p:nvSpPr>
        <p:spPr>
          <a:xfrm>
            <a:off x="421104" y="1489751"/>
            <a:ext cx="8325854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pt-BR" sz="2400" b="0" i="0" strike="noStrike" cap="none" spc="0" baseline="0" dirty="0">
                <a:solidFill>
                  <a:srgbClr val="243A5E"/>
                </a:solidFill>
                <a:effectLst/>
                <a:latin typeface="+mn-lt"/>
                <a:ea typeface="Segoe UI"/>
                <a:cs typeface="Segoe UI"/>
              </a:rPr>
              <a:t>Implementar e gerenciar recursos de computação do Azure (20-25%)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pt-BR" sz="2400" b="0" i="0" strike="noStrike" cap="none" spc="0" baseline="0" dirty="0">
                <a:solidFill>
                  <a:srgbClr val="243A5E"/>
                </a:solidFill>
                <a:effectLst/>
                <a:latin typeface="+mn-lt"/>
                <a:ea typeface="Segoe UI"/>
                <a:cs typeface="Segoe UI"/>
              </a:rPr>
              <a:t>Criar e configurar o Serviço de Aplicativo do Azure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Provisionar um plano do Serviço de Aplicativo</a:t>
            </a:r>
          </a:p>
          <a:p>
            <a:pPr marL="173038" marR="0" lvl="0" indent="-173038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pt-BR" sz="2400" b="0" i="0" strike="noStrike" cap="none" spc="0" baseline="0" dirty="0">
                <a:solidFill>
                  <a:srgbClr val="000000"/>
                </a:solidFill>
                <a:effectLst/>
                <a:latin typeface="+mn-lt"/>
                <a:ea typeface="Segoe UI"/>
                <a:cs typeface="Segoe UI"/>
              </a:rPr>
              <a:t>Configurar a escala para um Plano do Serviço de Aplicativo</a:t>
            </a:r>
          </a:p>
        </p:txBody>
      </p:sp>
      <p:sp>
        <p:nvSpPr>
          <p:cNvPr id="268" name="Google Shape;268;g109ffa863cd_0_356">
            <a:extLst>
              <a:ext uri="{FF2B5EF4-FFF2-40B4-BE49-F238E27FC236}">
                <a16:creationId xmlns:a16="http://schemas.microsoft.com/office/drawing/2014/main" id="{AE50F88D-5095-7ACC-2C7C-EF842BC10CC0}"/>
              </a:ext>
            </a:extLst>
          </p:cNvPr>
          <p:cNvSpPr txBox="1"/>
          <p:nvPr/>
        </p:nvSpPr>
        <p:spPr>
          <a:xfrm>
            <a:off x="421104" y="448525"/>
            <a:ext cx="8161321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Recapitulando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A93126-B103-3C82-B911-B8AE475BB2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3260DE5C-9B12-22AB-2904-9EA314E0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5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3137" y="1293025"/>
            <a:ext cx="8123647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https://azure.microsoft.com/pricing/details/app-service/windows/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https://docs.microsoft.com/azure/app-service/manage-scale-up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https://docs.microsoft.com/azure/azure-monitor/platform/autoscale-get-started?toc=/azure/app-service/toc.json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433137" y="448525"/>
            <a:ext cx="814928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para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95ED18-A814-4E32-CB0F-E538E60E43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AFC0D4B1-3278-1F8F-E273-E1620019B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7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8" ma:contentTypeDescription="Crie um novo documento." ma:contentTypeScope="" ma:versionID="4cf371f577491f71054aa39044ff238e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875C633-2E9A-4303-932E-0EA52D662A66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235</Words>
  <Application>Microsoft Office PowerPoint</Application>
  <PresentationFormat>On-screen Show (16:9)</PresentationFormat>
  <Paragraphs>27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Arial</vt:lpstr>
      <vt:lpstr>Century Gothic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Valéria Baptista</cp:lastModifiedBy>
  <cp:revision>63</cp:revision>
  <dcterms:modified xsi:type="dcterms:W3CDTF">2024-02-19T14:12:41Z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