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2"/>
  </p:notesMasterIdLst>
  <p:sldIdLst>
    <p:sldId id="315" r:id="rId5"/>
    <p:sldId id="300" r:id="rId6"/>
    <p:sldId id="360" r:id="rId7"/>
    <p:sldId id="362" r:id="rId8"/>
    <p:sldId id="361" r:id="rId9"/>
    <p:sldId id="372" r:id="rId10"/>
    <p:sldId id="317" r:id="rId11"/>
    <p:sldId id="374" r:id="rId12"/>
    <p:sldId id="373" r:id="rId13"/>
    <p:sldId id="375" r:id="rId14"/>
    <p:sldId id="363" r:id="rId15"/>
    <p:sldId id="376" r:id="rId16"/>
    <p:sldId id="377" r:id="rId17"/>
    <p:sldId id="364" r:id="rId18"/>
    <p:sldId id="378" r:id="rId19"/>
    <p:sldId id="379" r:id="rId20"/>
    <p:sldId id="272" r:id="rId2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  <p:embeddedFont>
      <p:font typeface="Segoe UI Semibold" panose="020B0702040204020203" pitchFamily="34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5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21" Type="http://schemas.openxmlformats.org/officeDocument/2006/relationships/slide" Target="slides/slide17.xml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90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4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13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112B3876-9915-3D2E-1F3C-78817DB95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3088D682-EAF5-BCA0-516F-01D4B98A75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89070733-AF5E-C0C0-9564-C4F98318CC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23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4AE9D074-166D-09D3-C73F-06A429AEB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23E32372-B5F8-87F9-ABE9-6E61D8B95A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6B81C91B-31A6-B46B-ED1F-82614E9595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675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D789DD4D-2414-3C0F-632F-3B64143B2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D5C6184A-4F4F-8C3D-BDBD-0B7F1C7EC9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E28AE4BC-25CD-641F-298A-5C8510406C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040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6C9F6497-1A47-2911-B820-03D916F63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DCAD6FD2-CF07-1E50-7443-CF7AA0BECA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E15525FE-1C6B-4B64-4D53-5A37FF05FE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793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BF49E58-948E-1D4B-666A-8B5D3B2BA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0065E97-576C-A444-F0C5-41A14CCE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0B29FCE-621C-194F-0A4A-943AD2530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216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3E24966E-EE01-7845-432B-98D4B6732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714AF386-A5B2-1394-9E0A-DD40783770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4E246615-57DA-2861-F46A-04700DB451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796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79098ED4-FA23-439F-13A9-DC3283C4E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634C2FEE-87F5-FFBF-2CB5-C7C8A4636F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33EF66DD-9571-5C8B-1B11-6979B8FC6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796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744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773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6D2F4236-09EE-DA77-8650-07481B33D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D827CAA9-F036-16B9-AB21-162C6128C3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FAC11377-300E-3C42-6707-10830691C2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39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161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4EAB28A4-1C60-C630-3F54-934132C26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393A7BE6-BB1D-FB49-98C6-1FEC6FF40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DB005F34-0D11-EDD4-A63D-9439C6C631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906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297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F7BABC7F-743A-A4B0-4D98-D10CA3176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0A9CB72D-C486-A494-C6B1-3FEC254317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D0D64560-DD87-DFED-13AC-61F4F5A684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015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207B0242-5C59-A38A-9E19-A460C8E04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5BB748FA-A0B0-E888-DA97-465B7EF8BA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218DA032-05E3-B94E-7B7B-75B6AED15B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24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6191736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AZ-104: Administradores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460710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Módulo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9:</a:t>
            </a:r>
          </a:p>
          <a:p>
            <a:pPr>
              <a:lnSpc>
                <a:spcPct val="115000"/>
              </a:lnSpc>
              <a:buSzPts val="3200"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Administrar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Opções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Computação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5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554F6785-974A-3077-FF37-D6D4E3DD7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C8123D24-F67A-3E95-EA52-BFA148267875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Plano do Serviço de Aplicativo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C77E803-46DD-E023-507D-B5CA9BD0E7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069FBD82-0F0C-B281-AE70-B423ABF4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B5DF07-9CD4-890E-87EC-6A8441770346}"/>
              </a:ext>
            </a:extLst>
          </p:cNvPr>
          <p:cNvSpPr/>
          <p:nvPr/>
        </p:nvSpPr>
        <p:spPr>
          <a:xfrm>
            <a:off x="1118937" y="1929295"/>
            <a:ext cx="6232358" cy="20050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lvl="0" algn="ctr"/>
            <a:r>
              <a:rPr lang="pt-BR" sz="2400" b="1" i="0" strike="noStrike" cap="none" spc="0" baseline="0" dirty="0">
                <a:solidFill>
                  <a:srgbClr val="000000"/>
                </a:solidFill>
                <a:effectLst/>
                <a:ea typeface="Segoe UI Semibold"/>
                <a:cs typeface="Segoe UI Semibold" charset="0"/>
              </a:rPr>
              <a:t>Isoladas</a:t>
            </a: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 Semibold"/>
                <a:cs typeface="Segoe UI Semibold" charset="0"/>
              </a:rPr>
              <a:t>.</a:t>
            </a: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 Executa aplicativos em</a:t>
            </a:r>
            <a:br>
              <a:rPr sz="2400" dirty="0"/>
            </a:b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VMs dedicadas do Azure em redes virtuais dedicadas do Azure</a:t>
            </a:r>
          </a:p>
        </p:txBody>
      </p:sp>
    </p:spTree>
    <p:extLst>
      <p:ext uri="{BB962C8B-B14F-4D97-AF65-F5344CB8AC3E}">
        <p14:creationId xmlns:p14="http://schemas.microsoft.com/office/powerpoint/2010/main" val="113873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106ABE5C-DD52-A451-FF7D-2427A151B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8E76BA10-BB06-D3B1-0B0D-254922533F8D}"/>
              </a:ext>
            </a:extLst>
          </p:cNvPr>
          <p:cNvSpPr txBox="1"/>
          <p:nvPr/>
        </p:nvSpPr>
        <p:spPr>
          <a:xfrm>
            <a:off x="372259" y="649747"/>
            <a:ext cx="8652139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Escalar Vertical e Horizontalmente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4EE7EB5-BDF1-A451-3518-2663BF2D1C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0062D3F8-92F2-36A8-027E-5B905DB17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4" descr="A screenshot of scaling out the App Service Plan.  Manual scale is selected and Instance count is set to 3">
            <a:extLst>
              <a:ext uri="{FF2B5EF4-FFF2-40B4-BE49-F238E27FC236}">
                <a16:creationId xmlns:a16="http://schemas.microsoft.com/office/drawing/2014/main" id="{A7A0D320-9437-9688-EF12-D130D5CAE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1" y="1494247"/>
            <a:ext cx="8458450" cy="24710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054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8E4B0129-BECB-54B9-90B6-CB19722EC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5597313C-1CDB-0835-3518-64E10C07FF67}"/>
              </a:ext>
            </a:extLst>
          </p:cNvPr>
          <p:cNvSpPr txBox="1"/>
          <p:nvPr/>
        </p:nvSpPr>
        <p:spPr>
          <a:xfrm>
            <a:off x="372259" y="649747"/>
            <a:ext cx="8652139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Escalar Vertical e Horizontalmente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5B74991-6915-F12A-2552-D379283745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CB99626E-F1BF-BBA8-F090-0361FFE92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CE13CA-16F1-F10B-AB36-50E607AD8248}"/>
              </a:ext>
            </a:extLst>
          </p:cNvPr>
          <p:cNvSpPr/>
          <p:nvPr/>
        </p:nvSpPr>
        <p:spPr>
          <a:xfrm>
            <a:off x="493475" y="1742003"/>
            <a:ext cx="7531588" cy="26254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pt-BR" sz="2400" b="1" i="0" strike="noStrike" cap="none" spc="0" baseline="0" dirty="0">
                <a:solidFill>
                  <a:srgbClr val="000000"/>
                </a:solidFill>
                <a:effectLst/>
                <a:ea typeface="Segoe UI Semibold"/>
                <a:cs typeface="Segoe UI Semibold" charset="0"/>
              </a:rPr>
              <a:t>Escalar verticalmente (alterar o plano do Serviço de Aplicativo):</a:t>
            </a:r>
          </a:p>
          <a:p>
            <a:pPr marL="2857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Mais hardware (CPU, memória, disco)</a:t>
            </a:r>
          </a:p>
          <a:p>
            <a:pPr marL="2857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Mais recursos (máquinas virtuais dedicadas, slots de preparo, dimensionamento automático)</a:t>
            </a:r>
          </a:p>
        </p:txBody>
      </p:sp>
    </p:spTree>
    <p:extLst>
      <p:ext uri="{BB962C8B-B14F-4D97-AF65-F5344CB8AC3E}">
        <p14:creationId xmlns:p14="http://schemas.microsoft.com/office/powerpoint/2010/main" val="3918837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68F705C3-B517-9179-C8E3-75CE1F86F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6C14DA74-4D52-D08C-81FF-DDF35A8114E8}"/>
              </a:ext>
            </a:extLst>
          </p:cNvPr>
          <p:cNvSpPr txBox="1"/>
          <p:nvPr/>
        </p:nvSpPr>
        <p:spPr>
          <a:xfrm>
            <a:off x="372259" y="649747"/>
            <a:ext cx="8652139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Escalar Vertical e Horizontalmente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0A67A5-AC40-6024-0C7D-9D396A90DF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992C2ACA-992B-D7F7-CA88-796D23E76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846284A-E18F-C86D-E3D4-399810444754}"/>
              </a:ext>
            </a:extLst>
          </p:cNvPr>
          <p:cNvSpPr/>
          <p:nvPr/>
        </p:nvSpPr>
        <p:spPr>
          <a:xfrm>
            <a:off x="469233" y="1891001"/>
            <a:ext cx="7543800" cy="209145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pt-BR" sz="2400" b="1" i="0" strike="noStrike" cap="none" spc="0" baseline="0" dirty="0">
                <a:solidFill>
                  <a:srgbClr val="000000"/>
                </a:solidFill>
                <a:effectLst/>
                <a:ea typeface="Segoe UI Semibold"/>
                <a:cs typeface="Segoe UI Semibold" charset="0"/>
              </a:rPr>
              <a:t>Escalar horizontalmente (aumentar o número de instâncias de VM):</a:t>
            </a:r>
          </a:p>
          <a:p>
            <a:pPr marL="2857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Manual (número fixo de instâncias)</a:t>
            </a:r>
          </a:p>
          <a:p>
            <a:pPr marL="2857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Dimensionamento automático (baseado em regras e agendas predefinidas)</a:t>
            </a:r>
          </a:p>
        </p:txBody>
      </p:sp>
    </p:spTree>
    <p:extLst>
      <p:ext uri="{BB962C8B-B14F-4D97-AF65-F5344CB8AC3E}">
        <p14:creationId xmlns:p14="http://schemas.microsoft.com/office/powerpoint/2010/main" val="180754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D76A196-4568-A09C-6276-A4CD3802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4B97F077-F7CB-CD5C-C825-E00410A7A72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Plano do Serviço de Aplicativo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D34517-2841-4660-7D93-0ED47D5668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DCD97D0-0AEA-EFA8-86B9-F013A957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4" descr="A screen shot of the Default scale condition. Options available to scale based on a metric, add a rule, and define instance limits">
            <a:extLst>
              <a:ext uri="{FF2B5EF4-FFF2-40B4-BE49-F238E27FC236}">
                <a16:creationId xmlns:a16="http://schemas.microsoft.com/office/drawing/2014/main" id="{3D10C6F7-2EEB-4704-3DBE-CE047D7C6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81" y="1428922"/>
            <a:ext cx="7837969" cy="296453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9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CD4ACE0E-A2C4-3FA3-DDAF-68C330036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9BAEBE1D-9DA9-2915-C685-FCFCE1CEA7FD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Plano do Serviço de Aplicativo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4750FA6-AFD1-FF58-FAB4-0A67726F24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C8443D70-9ED2-3816-BA5C-3374D5DF7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B13CB8-D939-A5CF-E2D1-322440F5A4D4}"/>
              </a:ext>
            </a:extLst>
          </p:cNvPr>
          <p:cNvSpPr/>
          <p:nvPr/>
        </p:nvSpPr>
        <p:spPr>
          <a:xfrm>
            <a:off x="372260" y="1680010"/>
            <a:ext cx="3531304" cy="138802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algn="ctr"/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Ajustar os recursos disponíveis com base na demanda atual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7EB394-E400-5058-8F47-B0243BD04C7E}"/>
              </a:ext>
            </a:extLst>
          </p:cNvPr>
          <p:cNvSpPr/>
          <p:nvPr/>
        </p:nvSpPr>
        <p:spPr>
          <a:xfrm>
            <a:off x="4102768" y="1680010"/>
            <a:ext cx="3868189" cy="138802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algn="ctr"/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Aprimora a disponibilidade e a tolerância a falhas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A30A1D-1AC8-FA27-4A2F-4027E55A189E}"/>
              </a:ext>
            </a:extLst>
          </p:cNvPr>
          <p:cNvSpPr/>
          <p:nvPr/>
        </p:nvSpPr>
        <p:spPr>
          <a:xfrm>
            <a:off x="372262" y="3253799"/>
            <a:ext cx="7598696" cy="108884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algn="ctr"/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Dimensionar com base em uma métrica (porcentagem de CPU, porcentagem de memória, solicitações HTTP) </a:t>
            </a:r>
          </a:p>
        </p:txBody>
      </p:sp>
    </p:spTree>
    <p:extLst>
      <p:ext uri="{BB962C8B-B14F-4D97-AF65-F5344CB8AC3E}">
        <p14:creationId xmlns:p14="http://schemas.microsoft.com/office/powerpoint/2010/main" val="4292050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C1C8F20D-E7BB-3ECF-6DC4-34EB1C1FE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16B3D66F-BF62-D9BA-321D-2F8E66D7BCCB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Plano do Serviço de Aplicativo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E8AD88A-9F6F-A0D4-BC0A-AD893909467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56784" y="4741317"/>
            <a:ext cx="548700" cy="402134"/>
          </a:xfrm>
        </p:spPr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C82F8552-E734-3EB2-7BC9-E2B86F37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ABBBB5-1775-BD45-8C60-307C095C6E8A}"/>
              </a:ext>
            </a:extLst>
          </p:cNvPr>
          <p:cNvSpPr/>
          <p:nvPr/>
        </p:nvSpPr>
        <p:spPr>
          <a:xfrm>
            <a:off x="457784" y="3455757"/>
            <a:ext cx="7511048" cy="128556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algn="ctr"/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Dimensionar de acordo com um cronograma (dias úteis, finais de semana, horários, feriados)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835B3-3F77-4F99-782F-79224FEFA430}"/>
              </a:ext>
            </a:extLst>
          </p:cNvPr>
          <p:cNvSpPr/>
          <p:nvPr/>
        </p:nvSpPr>
        <p:spPr>
          <a:xfrm>
            <a:off x="457784" y="1862689"/>
            <a:ext cx="4114216" cy="14181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algn="ctr"/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Pode implementar várias regras – combinar métricas e agendas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436861-CF16-02A8-3B40-4A1D7E90B0DB}"/>
              </a:ext>
            </a:extLst>
          </p:cNvPr>
          <p:cNvSpPr/>
          <p:nvPr/>
        </p:nvSpPr>
        <p:spPr>
          <a:xfrm>
            <a:off x="4668253" y="1862689"/>
            <a:ext cx="3300579" cy="141812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algn="ctr"/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Não se esqueça de reduzir</a:t>
            </a:r>
          </a:p>
        </p:txBody>
      </p:sp>
    </p:spTree>
    <p:extLst>
      <p:ext uri="{BB962C8B-B14F-4D97-AF65-F5344CB8AC3E}">
        <p14:creationId xmlns:p14="http://schemas.microsoft.com/office/powerpoint/2010/main" val="1682254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Arial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17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]</a:t>
            </a:r>
            <a:endParaRPr kumimoji="0" lang="pt-BR" sz="1300" b="0" i="0" u="none" strike="noStrike" kern="0" cap="none" spc="0" normalizeH="0" baseline="0" noProof="0">
              <a:ln>
                <a:noFill/>
              </a:ln>
              <a:solidFill>
                <a:srgbClr val="040A2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pic>
        <p:nvPicPr>
          <p:cNvPr id="4" name="Picture 3" descr="Cartoon person with orange hair and red hair&#10;&#10;Description automatically generated">
            <a:extLst>
              <a:ext uri="{FF2B5EF4-FFF2-40B4-BE49-F238E27FC236}">
                <a16:creationId xmlns:a16="http://schemas.microsoft.com/office/drawing/2014/main" id="{A5587269-BB58-345D-D798-AA803A90B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526" y="1605914"/>
            <a:ext cx="4018947" cy="30142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238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Planos do Serviço de Aplicativo do Azure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Serviços de Aplicativos do Azure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Instâncias de Contêiner do Azure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Roteiro de Aprendizagem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8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457239" y="3874338"/>
            <a:ext cx="6191736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AZ-104: Administradores do Microsoft Azure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457239" y="1869785"/>
            <a:ext cx="7664075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Serviço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Aplicativo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Azure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382E10F1-55A0-115F-870F-D268827E8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>
            <a:extLst>
              <a:ext uri="{FF2B5EF4-FFF2-40B4-BE49-F238E27FC236}">
                <a16:creationId xmlns:a16="http://schemas.microsoft.com/office/drawing/2014/main" id="{43C3B8E1-28B3-75AA-D47C-6B05D9AD0D0E}"/>
              </a:ext>
            </a:extLst>
          </p:cNvPr>
          <p:cNvSpPr txBox="1"/>
          <p:nvPr/>
        </p:nvSpPr>
        <p:spPr>
          <a:xfrm>
            <a:off x="410450" y="15085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Implementar Planos do Serviço de Aplicativo do Azure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Determinar o Preço do Plano do Serviço de Aplicativo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Escalar Vertical e Horizontalmente o Serviço de Aplicativo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Configurar o Dimensionamento do Plano do Serviço de Aplicativo</a:t>
            </a:r>
          </a:p>
        </p:txBody>
      </p:sp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F5249AE4-FDD1-6697-E6C9-12943DCD1A81}"/>
              </a:ext>
            </a:extLst>
          </p:cNvPr>
          <p:cNvSpPr txBox="1"/>
          <p:nvPr/>
        </p:nvSpPr>
        <p:spPr>
          <a:xfrm>
            <a:off x="539884" y="6640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Objetivos da Aprendizagem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FE97D16-DCA1-2205-12CC-D1E8625421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3C47A0B2-3F65-324C-DA29-4D56F833F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8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477352" y="2105381"/>
            <a:ext cx="6881532" cy="202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defTabSz="932472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2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Determina o desempenho, o preço e os recursos</a:t>
            </a:r>
          </a:p>
          <a:p>
            <a:pPr marL="342900" indent="-342900" defTabSz="932472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2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Define um conjunto de recursos de computação para um aplicativo Web ser executado</a:t>
            </a:r>
          </a:p>
          <a:p>
            <a:pPr marL="342900" indent="-342900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+mn-lt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Planos do Serviço de Aplicativo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BECD73B1-6664-3647-0938-7B005143E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8884" y="2105381"/>
            <a:ext cx="1144842" cy="11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8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374EE541-AE23-2E89-7581-DD7E08EBE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>
            <a:extLst>
              <a:ext uri="{FF2B5EF4-FFF2-40B4-BE49-F238E27FC236}">
                <a16:creationId xmlns:a16="http://schemas.microsoft.com/office/drawing/2014/main" id="{D652042C-5834-5863-630C-812DB77F1872}"/>
              </a:ext>
            </a:extLst>
          </p:cNvPr>
          <p:cNvSpPr txBox="1"/>
          <p:nvPr/>
        </p:nvSpPr>
        <p:spPr>
          <a:xfrm>
            <a:off x="429226" y="2729712"/>
            <a:ext cx="6797310" cy="202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09271" lvl="1" indent="-342900" defTabSz="932472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2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A região em que recursos de computação serão criados </a:t>
            </a:r>
          </a:p>
          <a:p>
            <a:pPr marL="809271" lvl="1" indent="-342900" defTabSz="932472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2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Número de instâncias de máquinas virtuais </a:t>
            </a:r>
          </a:p>
          <a:p>
            <a:pPr marL="809271" lvl="1" indent="-342900" defTabSz="932472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2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Tamanho das instâncias de máquina virtual </a:t>
            </a:r>
          </a:p>
          <a:p>
            <a:pPr marL="809271" lvl="1" indent="-342900" defTabSz="932472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2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Nível de preços (próximo slide)</a:t>
            </a:r>
          </a:p>
          <a:p>
            <a:pPr marL="342900" indent="-342900" defTabSz="932472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2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Um ou mais aplicativos podem ser configurados para execução no mesmo plano do Serviço de Aplicativo</a:t>
            </a:r>
            <a:endParaRPr lang="en-US" sz="2200" dirty="0">
              <a:latin typeface="+mn-lt"/>
            </a:endParaRPr>
          </a:p>
          <a:p>
            <a:pPr marL="342900" indent="-342900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+mn-lt"/>
            </a:endParaRPr>
          </a:p>
          <a:p>
            <a:pPr marL="342900" indent="-342900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+mn-lt"/>
            </a:endParaRPr>
          </a:p>
        </p:txBody>
      </p:sp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9573DF18-0D56-5957-07D7-A23AB1F8C06A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Planos do Serviço de Aplicativo do Azure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12417D3-4676-F4B9-E273-65A9D8E2F7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8E36E9C3-F5CB-A044-4753-AF84E7CFF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C6B79F4-057A-2602-086F-56F8F0186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9239" y="1838990"/>
            <a:ext cx="1144842" cy="11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0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Plano do Serviço de Aplicativo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CE143B-7E0A-A015-F487-AB12507B8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38" y="1626595"/>
            <a:ext cx="8674723" cy="228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2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921369EB-682F-DE88-4DBF-66CBCA1B0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00F17049-A323-CA22-ABA7-41CA91EA0E61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Plano do Serviço de Aplicativo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5D0B7F6-AAF2-947E-AAA9-8DAE8A160D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4069999-EB60-0727-1635-E06C5E1AB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162FFF-A8CE-3940-281C-E41CA406CDD6}"/>
              </a:ext>
            </a:extLst>
          </p:cNvPr>
          <p:cNvSpPr/>
          <p:nvPr/>
        </p:nvSpPr>
        <p:spPr>
          <a:xfrm>
            <a:off x="1106904" y="1876925"/>
            <a:ext cx="6184233" cy="220177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algn="ctr" defTabSz="932472" fontAlgn="base"/>
            <a:r>
              <a:rPr lang="pt-BR" sz="2400" b="1" i="0" strike="noStrike" cap="none" spc="0" baseline="0" dirty="0">
                <a:solidFill>
                  <a:srgbClr val="000000"/>
                </a:solidFill>
                <a:effectLst/>
                <a:ea typeface="Segoe UI Semibold"/>
                <a:cs typeface="Segoe UI Semibold" charset="0"/>
              </a:rPr>
              <a:t>Computação compartilhada </a:t>
            </a:r>
            <a:r>
              <a:rPr lang="pt-BR" sz="2400" b="1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 </a:t>
            </a:r>
          </a:p>
          <a:p>
            <a:pPr algn="ctr" defTabSz="932472" fontAlgn="base"/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(Gratuita e Compartilhada). Execute aplicativos na mesma VM do Azure que outros aplicativos do Serviço de Aplicativo e os recursos não podem expandir</a:t>
            </a:r>
          </a:p>
        </p:txBody>
      </p:sp>
    </p:spTree>
    <p:extLst>
      <p:ext uri="{BB962C8B-B14F-4D97-AF65-F5344CB8AC3E}">
        <p14:creationId xmlns:p14="http://schemas.microsoft.com/office/powerpoint/2010/main" val="872774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1461452D-80AE-F6FE-38CF-CA19FFAF9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E8B87B9D-15E0-88A6-14EC-A09F6EC9EC69}"/>
              </a:ext>
            </a:extLst>
          </p:cNvPr>
          <p:cNvSpPr txBox="1"/>
          <p:nvPr/>
        </p:nvSpPr>
        <p:spPr>
          <a:xfrm>
            <a:off x="372260" y="649747"/>
            <a:ext cx="8458874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Plano do Serviço de Aplicativo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1621813-B428-A6FD-1742-9708A7230F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E4441A28-D0C9-9BBF-7DAC-BA5E4337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9804CD-373F-3078-3E3F-A7810203BAA2}"/>
              </a:ext>
            </a:extLst>
          </p:cNvPr>
          <p:cNvSpPr/>
          <p:nvPr/>
        </p:nvSpPr>
        <p:spPr>
          <a:xfrm>
            <a:off x="1082844" y="1900989"/>
            <a:ext cx="6268452" cy="199724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Autofit/>
          </a:bodyPr>
          <a:lstStyle/>
          <a:p>
            <a:pPr lvl="0" algn="ctr"/>
            <a:r>
              <a:rPr lang="pt-BR" sz="2400" b="1" i="0" strike="noStrike" cap="none" spc="0" baseline="0" dirty="0">
                <a:solidFill>
                  <a:srgbClr val="000000"/>
                </a:solidFill>
                <a:effectLst/>
                <a:ea typeface="Segoe UI Semibold"/>
                <a:cs typeface="Segoe UI Semibold" charset="0"/>
              </a:rPr>
              <a:t>Computação dedicada</a:t>
            </a:r>
            <a:br>
              <a:rPr sz="2400" dirty="0"/>
            </a:b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(Básico, Padrão, Premium). </a:t>
            </a:r>
            <a:br>
              <a:rPr sz="2400" dirty="0"/>
            </a:b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ea typeface="Segoe UI"/>
                <a:cs typeface="Segoe UI"/>
              </a:rPr>
              <a:t>Executar aplicativos no mesmo plano em VMs dedicadas do Azure</a:t>
            </a:r>
          </a:p>
        </p:txBody>
      </p:sp>
    </p:spTree>
    <p:extLst>
      <p:ext uri="{BB962C8B-B14F-4D97-AF65-F5344CB8AC3E}">
        <p14:creationId xmlns:p14="http://schemas.microsoft.com/office/powerpoint/2010/main" val="55215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8" ma:contentTypeDescription="Crie um novo documento." ma:contentTypeScope="" ma:versionID="4cf371f577491f71054aa39044ff238e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d12346cfa61b1f954f013205c72b1c6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F512199-3B5A-4FD4-BACD-1F4EEBEE17C9}"/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468</Words>
  <Application>Microsoft Office PowerPoint</Application>
  <PresentationFormat>On-screen Show (16:9)</PresentationFormat>
  <Paragraphs>68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Segoe UI</vt:lpstr>
      <vt:lpstr>Arial</vt:lpstr>
      <vt:lpstr>Century Gothic</vt:lpstr>
      <vt:lpstr>Calibri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64</cp:revision>
  <dcterms:modified xsi:type="dcterms:W3CDTF">2024-02-19T03:18:21Z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