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315" r:id="rId5"/>
    <p:sldId id="360" r:id="rId6"/>
    <p:sldId id="362" r:id="rId7"/>
    <p:sldId id="317" r:id="rId8"/>
    <p:sldId id="372" r:id="rId9"/>
    <p:sldId id="363" r:id="rId10"/>
    <p:sldId id="373" r:id="rId11"/>
    <p:sldId id="364" r:id="rId12"/>
    <p:sldId id="375" r:id="rId13"/>
    <p:sldId id="374" r:id="rId14"/>
    <p:sldId id="301" r:id="rId15"/>
    <p:sldId id="376" r:id="rId16"/>
    <p:sldId id="272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B3DF21E-B083-FDFF-5713-E581D665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B9D4C0D-92CB-EDE1-9E7B-22A009D1A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42597EBC-1C62-8BFA-A1D5-A7435B7C5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82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2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C3C512F-9C18-D2A6-0D75-A568CC31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77DE55AA-8E2E-CA0D-5376-2341BD216F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946F8ED6-29DF-7CBA-C862-B5E06B360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674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6D2F4236-09EE-DA77-8650-07481B33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D827CAA9-F036-16B9-AB21-162C6128C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FAC11377-300E-3C42-6707-10830691C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9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29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51C1AE54-3D93-FCA3-3082-54D019A4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3BC19DED-4E4A-4E82-7B3A-45CFE86C2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EE1A3CF-16A5-B720-6207-44FC9627A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76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AE9D074-166D-09D3-C73F-06A429AE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3E32372-B5F8-87F9-ABE9-6E61D8B95A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B81C91B-31A6-B46B-ED1F-82614E959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7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849519C-46D2-426B-F2A6-FEFBC4CF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79AE97-52F3-78D8-5B6D-485B1788F1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7E72F16C-5237-C4BB-4D2B-5321EBDA0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4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03A79B56-9028-A48D-9424-194F83115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C2BFD91B-5F1E-56EC-1D71-2E97D9D4F6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9A3E7B5-9942-8C2F-9677-CC31C498D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190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AZ-104: Administradores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5B0D9CCB-3CB3-2373-0892-031FB9933E7B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11: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Administrar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Monitoramento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E0F0D2E-2135-38EB-0029-3AC6FDD5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21BCA956-A668-C898-D79A-619926248421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Análise de logs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EFF33D-0A0C-0BA6-F01C-6373356C4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8D2E71E2-B4EE-AB44-20E5-1E6E6AE4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2A5375-931C-8F54-4248-67705CF92B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72260" y="1852863"/>
            <a:ext cx="3463569" cy="29114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Salvar ou fazer com que as pesquisas de log sejam executadas automaticamente para criar um alerta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6949E-87BA-C79A-C14F-847F35689F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126832" y="1852863"/>
            <a:ext cx="3164306" cy="28969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Exportar os dados para o Power BI ou Excel</a:t>
            </a:r>
          </a:p>
        </p:txBody>
      </p:sp>
    </p:spTree>
    <p:extLst>
      <p:ext uri="{BB962C8B-B14F-4D97-AF65-F5344CB8AC3E}">
        <p14:creationId xmlns:p14="http://schemas.microsoft.com/office/powerpoint/2010/main" val="25484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Consultas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Log Analytics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336FC-C549-BC11-ECE1-35A4FA77221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575" y="1454151"/>
            <a:ext cx="7513185" cy="349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7C50A5-45DF-DDB9-9653-80858350BA56}"/>
              </a:ext>
            </a:extLst>
          </p:cNvPr>
          <p:cNvSpPr txBox="1"/>
          <p:nvPr/>
        </p:nvSpPr>
        <p:spPr>
          <a:xfrm>
            <a:off x="421105" y="4595962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latin typeface="+mn-lt"/>
                <a:cs typeface="Arial" panose="020B0604020202020204" pitchFamily="34" charset="0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27434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F75CDBA-8410-60A6-C3E8-267020EE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E1008FBE-6210-4C80-CDEC-4A61FDC64601}"/>
              </a:ext>
            </a:extLst>
          </p:cNvPr>
          <p:cNvSpPr txBox="1"/>
          <p:nvPr/>
        </p:nvSpPr>
        <p:spPr>
          <a:xfrm>
            <a:off x="421105" y="636550"/>
            <a:ext cx="816132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Consultas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Log Analytics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BF0EE40-0B95-A366-A54F-150EDBCA8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0CA0B006-A9C9-CD56-9CC2-87C43656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40A8DB-9EB9-8C5D-3B94-750FAA4EAF8F}"/>
              </a:ext>
            </a:extLst>
          </p:cNvPr>
          <p:cNvSpPr/>
          <p:nvPr/>
        </p:nvSpPr>
        <p:spPr>
          <a:xfrm>
            <a:off x="421105" y="1846978"/>
            <a:ext cx="7672818" cy="1449544"/>
          </a:xfrm>
          <a:custGeom>
            <a:avLst/>
            <a:gdLst>
              <a:gd name="connsiteX0" fmla="*/ 0 w 2377347"/>
              <a:gd name="connsiteY0" fmla="*/ 0 h 1188673"/>
              <a:gd name="connsiteX1" fmla="*/ 2377347 w 2377347"/>
              <a:gd name="connsiteY1" fmla="*/ 0 h 1188673"/>
              <a:gd name="connsiteX2" fmla="*/ 2377347 w 2377347"/>
              <a:gd name="connsiteY2" fmla="*/ 1188673 h 1188673"/>
              <a:gd name="connsiteX3" fmla="*/ 0 w 2377347"/>
              <a:gd name="connsiteY3" fmla="*/ 1188673 h 1188673"/>
              <a:gd name="connsiteX4" fmla="*/ 0 w 2377347"/>
              <a:gd name="connsiteY4" fmla="*/ 0 h 118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7347" h="1188673">
                <a:moveTo>
                  <a:pt x="0" y="0"/>
                </a:moveTo>
                <a:lnTo>
                  <a:pt x="2377347" y="0"/>
                </a:lnTo>
                <a:lnTo>
                  <a:pt x="2377347" y="1188673"/>
                </a:lnTo>
                <a:lnTo>
                  <a:pt x="0" y="1188673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  <a:ln w="6350">
            <a:solidFill>
              <a:srgbClr val="EBEBE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marL="233149" lvl="1"/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Consolas"/>
                <a:ea typeface="Consolas"/>
                <a:cs typeface="Consolas"/>
              </a:rPr>
              <a:t>Event</a:t>
            </a:r>
          </a:p>
          <a:p>
            <a:pPr marL="233149" lvl="1"/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Consolas"/>
                <a:ea typeface="Consolas"/>
                <a:cs typeface="Consolas"/>
              </a:rPr>
              <a:t>| where (EventLevelName == “Error”)</a:t>
            </a:r>
          </a:p>
          <a:p>
            <a:pPr marL="233149" lvl="1"/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Consolas"/>
                <a:ea typeface="Consolas"/>
                <a:cs typeface="Consolas"/>
              </a:rPr>
              <a:t>| where (TimeGenerated &gt; ago(1days))</a:t>
            </a:r>
          </a:p>
          <a:p>
            <a:pPr marL="233149" lvl="1"/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Consolas"/>
                <a:ea typeface="Consolas"/>
                <a:cs typeface="Consolas"/>
              </a:rPr>
              <a:t>| summarize ErrorCount = count() by Computer</a:t>
            </a:r>
          </a:p>
          <a:p>
            <a:pPr marL="233149" lvl="1"/>
            <a:r>
              <a:rPr lang="pt-BR" sz="1800" b="0" i="0" strike="noStrike" cap="none" spc="0" baseline="0" dirty="0">
                <a:solidFill>
                  <a:srgbClr val="000000"/>
                </a:solidFill>
                <a:effectLst/>
                <a:latin typeface="Consolas"/>
                <a:ea typeface="Consolas"/>
                <a:cs typeface="Consolas"/>
              </a:rPr>
              <a:t>| top 10 by ErrorCount desc</a:t>
            </a:r>
          </a:p>
        </p:txBody>
      </p:sp>
    </p:spTree>
    <p:extLst>
      <p:ext uri="{BB962C8B-B14F-4D97-AF65-F5344CB8AC3E}">
        <p14:creationId xmlns:p14="http://schemas.microsoft.com/office/powerpoint/2010/main" val="4011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13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6" name="Picture 5" descr="Cartoon characters on a keyboard&#10;&#10;Description automatically generated">
            <a:extLst>
              <a:ext uri="{FF2B5EF4-FFF2-40B4-BE49-F238E27FC236}">
                <a16:creationId xmlns:a16="http://schemas.microsoft.com/office/drawing/2014/main" id="{A3FC7F9C-5FBA-A892-41E6-1114E486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496" y="1877647"/>
            <a:ext cx="4787007" cy="2872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57239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AZ-104: Administradores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logs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82E10F1-55A0-115F-870F-D268827E8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43C3B8E1-28B3-75AA-D47C-6B05D9AD0D0E}"/>
              </a:ext>
            </a:extLst>
          </p:cNvPr>
          <p:cNvSpPr txBox="1"/>
          <p:nvPr/>
        </p:nvSpPr>
        <p:spPr>
          <a:xfrm>
            <a:off x="410450" y="15085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Determinar usos do Log Analytics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Criar um workspace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Consultar dados na análise de logs</a:t>
            </a:r>
          </a:p>
          <a:p>
            <a:pPr marL="342900" indent="-342900" defTabSz="44450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 panose="020B0502040204020203" pitchFamily="34" charset="0"/>
              </a:rPr>
              <a:t>Estruturar consultas do Log Analytics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F5249AE4-FDD1-6697-E6C9-12943DCD1A81}"/>
              </a:ext>
            </a:extLst>
          </p:cNvPr>
          <p:cNvSpPr txBox="1"/>
          <p:nvPr/>
        </p:nvSpPr>
        <p:spPr>
          <a:xfrm>
            <a:off x="539884" y="6640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Objetivos da Aprendizagem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E97D16-DCA1-2205-12CC-D1E862542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3C47A0B2-3F65-324C-DA29-4D56F833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Log Analytics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2" descr="Screenshot of Microsoft Monitor Logs - Logs is being highlighted and on the right New Query One window pops up">
            <a:extLst>
              <a:ext uri="{FF2B5EF4-FFF2-40B4-BE49-F238E27FC236}">
                <a16:creationId xmlns:a16="http://schemas.microsoft.com/office/drawing/2014/main" id="{D886B6A1-F7A3-E69C-0CB7-0CCD7BED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103" y="1369345"/>
            <a:ext cx="3529794" cy="36778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0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6F05593F-6B50-F68D-8CE4-F1622D967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97DA69E2-B7FD-5C44-9FBE-0B103C3E594C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Log Analytics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BF221BA-4E70-9335-3D3D-2A182A2133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EC664BC-C4DF-F648-5A4D-E662F2A9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DD595C-9BB0-8755-D1B1-981F90C973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41" y="1459498"/>
            <a:ext cx="3926386" cy="21897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O Log Analytics é um serviço que ajuda você a coletar e analisar dados gerados pelos recursos em seus ambientes de nuvem e locais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CDB94-46D8-849E-405E-46120BE44E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484409" y="1467839"/>
            <a:ext cx="2818760" cy="21897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Escreva consultas de log e analise interativamente seus resultados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CF31DF-A8B7-0379-A9B5-24CEA80EAC3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40" y="3773156"/>
            <a:ext cx="6838028" cy="9766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Por exemplo, para avaliar atualizações do sistema e solucionar problemas de incidentes operacionais</a:t>
            </a:r>
          </a:p>
        </p:txBody>
      </p:sp>
    </p:spTree>
    <p:extLst>
      <p:ext uri="{BB962C8B-B14F-4D97-AF65-F5344CB8AC3E}">
        <p14:creationId xmlns:p14="http://schemas.microsoft.com/office/powerpoint/2010/main" val="297494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06ABE5C-DD52-A451-FF7D-2427A151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8E76BA10-BB06-D3B1-0B0D-254922533F8D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Criar um Workspace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EE7EB5-BDF1-A451-3518-2663BF2D1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0062D3F8-92F2-36A8-027E-5B905DB1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Screenshot of the Create Log Analytics workspace portal page. ">
            <a:extLst>
              <a:ext uri="{FF2B5EF4-FFF2-40B4-BE49-F238E27FC236}">
                <a16:creationId xmlns:a16="http://schemas.microsoft.com/office/drawing/2014/main" id="{1C62CBB8-99CA-9F6A-8F61-E6CDF28E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29" y="1494247"/>
            <a:ext cx="4028941" cy="3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6C234ED-C33D-0BB5-1C6E-8E444BA3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D170379A-DAF8-139E-C375-4CCE84EF5367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Criar um Workspace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1262AC1-72CA-622A-C47E-53180B2B3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FAD5271-0042-9790-36A2-5E5258B1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B6FD5A-B3AF-C65F-DABE-22782DF1ED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65138" y="1614813"/>
            <a:ext cx="2783388" cy="3330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charset="0"/>
              </a:rPr>
              <a:t>Um workspace é um recurso do Azure e</a:t>
            </a:r>
            <a:br>
              <a:rPr sz="2400" dirty="0"/>
            </a:b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charset="0"/>
              </a:rPr>
              <a:t>é um contêiner no qual os dados são coletados, agregados, analisados e apresentados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773D0-DA1A-D3E9-347E-57630E333F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390149" y="1614813"/>
            <a:ext cx="2586788" cy="3330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charset="0"/>
              </a:rPr>
              <a:t>Você pode ter vários workspaces por assinatura do Azure e ter acesso a mais de um workspace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82CE6-57C7-07F1-583F-5E2F2550AA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332749" y="1614813"/>
            <a:ext cx="1973177" cy="3330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charset="0"/>
              </a:rPr>
              <a:t>Um workspace fornece uma localização geográfica, isolamento de dados e escopo</a:t>
            </a:r>
          </a:p>
        </p:txBody>
      </p:sp>
    </p:spTree>
    <p:extLst>
      <p:ext uri="{BB962C8B-B14F-4D97-AF65-F5344CB8AC3E}">
        <p14:creationId xmlns:p14="http://schemas.microsoft.com/office/powerpoint/2010/main" val="39678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Análise de logs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Screenshot of the Log Analytics All Queries portal page. ">
            <a:extLst>
              <a:ext uri="{FF2B5EF4-FFF2-40B4-BE49-F238E27FC236}">
                <a16:creationId xmlns:a16="http://schemas.microsoft.com/office/drawing/2014/main" id="{F911931A-B3A5-B676-6B4A-970AA858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27" y="1494247"/>
            <a:ext cx="3709145" cy="351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5C22E3CA-2AFF-D888-0D5D-D09F8E2E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9FD8B359-7CDF-946B-B585-6EB087853161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Análise de logs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B7EA3A-4F87-3EA7-D19C-6C3BD7524F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BF92F7D8-A110-6CB8-50EB-1A1E317B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F55990-EC06-5A3F-4497-F6AB9F51E7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27038" y="1852863"/>
            <a:ext cx="3507288" cy="28033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Consultas comuns e uma linguagem de consulta (KQL) para pesquisas personalizadas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10262-1768-30B9-E84B-E8B9CD33B65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989104" y="1852863"/>
            <a:ext cx="3338128" cy="28033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 panose="020B0502040204020203" pitchFamily="34" charset="0"/>
              </a:rPr>
              <a:t>Recuperar e consolidar rapidamente os dados no repositório</a:t>
            </a:r>
          </a:p>
        </p:txBody>
      </p:sp>
    </p:spTree>
    <p:extLst>
      <p:ext uri="{BB962C8B-B14F-4D97-AF65-F5344CB8AC3E}">
        <p14:creationId xmlns:p14="http://schemas.microsoft.com/office/powerpoint/2010/main" val="26121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3350E-4B9C-4A3C-8105-87C7ADD951A4}"/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303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Segoe UI</vt:lpstr>
      <vt:lpstr>Arial</vt:lpstr>
      <vt:lpstr>Century Gothic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65</cp:revision>
  <dcterms:modified xsi:type="dcterms:W3CDTF">2024-02-19T14:25:52Z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