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jAcjcYlwAUej3UnUq1Nsz4X7z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186167-CB9A-4194-A0B6-4B2C21D60A0C}">
  <a:tblStyle styleId="{A5186167-CB9A-4194-A0B6-4B2C21D60A0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 name="Google Shape;1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0" name="Google Shape;15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5" name="Google Shape;16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It is the opposite side of the design coin.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main purpose of a sealed class to take away the inheritance feature from the user so they cannot derive a class from a sealed class. One of the best usage of sealed classes is when you have a class with static members. For example, the </a:t>
            </a:r>
            <a:r>
              <a:rPr b="1" lang="en-US"/>
              <a:t>Pens</a:t>
            </a:r>
            <a:r>
              <a:rPr lang="en-US"/>
              <a:t> and </a:t>
            </a:r>
            <a:r>
              <a:rPr b="1" lang="en-US"/>
              <a:t>Brushes</a:t>
            </a:r>
            <a:r>
              <a:rPr lang="en-US"/>
              <a:t> classes of the </a:t>
            </a:r>
            <a:r>
              <a:rPr b="1" lang="en-US"/>
              <a:t>System.Drawing</a:t>
            </a:r>
            <a:r>
              <a:rPr lang="en-US"/>
              <a:t> namespace. </a:t>
            </a:r>
            <a:br>
              <a:rPr lang="en-US"/>
            </a:br>
            <a:r>
              <a:rPr lang="en-US"/>
              <a:t>The Pens class represent the pens for standard colors. This class has only static members. For example, Pens.Blue represents a pen with blue color. Similarly, the Brushes class represents standard brushes. The Brushes.Blue represents a brush with blue color. </a:t>
            </a:r>
            <a:br>
              <a:rPr lang="en-US"/>
            </a:br>
            <a:r>
              <a:rPr lang="en-US"/>
              <a:t>So when you're designing your application, you may keep in mind that you have sealed classes to seal user's boundaries. </a:t>
            </a:r>
            <a:br>
              <a:rPr lang="en-US"/>
            </a:br>
            <a:r>
              <a:rPr lang="en-US"/>
              <a:t>IMP.</a:t>
            </a:r>
            <a:endParaRPr/>
          </a:p>
          <a:p>
            <a:pPr indent="0" lvl="0" marL="0" rtl="0" algn="l">
              <a:spcBef>
                <a:spcPts val="0"/>
              </a:spcBef>
              <a:spcAft>
                <a:spcPts val="0"/>
              </a:spcAft>
              <a:buNone/>
            </a:pPr>
            <a:r>
              <a:rPr lang="en-US"/>
              <a:t>Genreally in real world enviornment the third party rendors can use .Net dll files and inherit the classes by creating a new software.so in this case to protect the classes declare as sealed and protected access modifiers.Sealed class is also useful to restrict the hierarchy of inheritance. </a:t>
            </a:r>
            <a:br>
              <a:rPr lang="en-US"/>
            </a:br>
            <a:br>
              <a:rPr lang="en-US"/>
            </a:br>
            <a:endParaRPr/>
          </a:p>
        </p:txBody>
      </p:sp>
      <p:sp>
        <p:nvSpPr>
          <p:cNvPr id="166" name="Google Shape;16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4" name="Google Shape;20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It is the opposite side of the design coin.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main purpose of a sealed class to take away the inheritance feature from the user so they cannot derive a class from a sealed class. One of the best usage of sealed classes is when you have a class with static members. For example, the </a:t>
            </a:r>
            <a:r>
              <a:rPr b="1" lang="en-US"/>
              <a:t>Pens</a:t>
            </a:r>
            <a:r>
              <a:rPr lang="en-US"/>
              <a:t> and </a:t>
            </a:r>
            <a:r>
              <a:rPr b="1" lang="en-US"/>
              <a:t>Brushes</a:t>
            </a:r>
            <a:r>
              <a:rPr lang="en-US"/>
              <a:t> classes of the </a:t>
            </a:r>
            <a:r>
              <a:rPr b="1" lang="en-US"/>
              <a:t>System.Drawing</a:t>
            </a:r>
            <a:r>
              <a:rPr lang="en-US"/>
              <a:t> namespace. </a:t>
            </a:r>
            <a:br>
              <a:rPr lang="en-US"/>
            </a:br>
            <a:r>
              <a:rPr lang="en-US"/>
              <a:t>The Pens class represent the pens for standard colors. This class has only static members. For example, Pens.Blue represents a pen with blue color. Similarly, the Brushes class represents standard brushes. The Brushes.Blue represents a brush with blue color. </a:t>
            </a:r>
            <a:br>
              <a:rPr lang="en-US"/>
            </a:br>
            <a:r>
              <a:rPr lang="en-US"/>
              <a:t>So when you're designing your application, you may keep in mind that you have sealed classes to seal user's boundaries. </a:t>
            </a:r>
            <a:br>
              <a:rPr lang="en-US"/>
            </a:br>
            <a:r>
              <a:rPr lang="en-US"/>
              <a:t>IMP.</a:t>
            </a:r>
            <a:endParaRPr/>
          </a:p>
          <a:p>
            <a:pPr indent="0" lvl="0" marL="0" rtl="0" algn="l">
              <a:spcBef>
                <a:spcPts val="0"/>
              </a:spcBef>
              <a:spcAft>
                <a:spcPts val="0"/>
              </a:spcAft>
              <a:buNone/>
            </a:pPr>
            <a:r>
              <a:rPr lang="en-US"/>
              <a:t>Genreally in real world enviornment the third party rendors can use .Net dll files and inherit the classes by creating a new software.so in this case to protect the classes declare as sealed and protected access modifiers.Sealed class is also useful to restrict the hierarchy of inheritance. </a:t>
            </a:r>
            <a:br>
              <a:rPr lang="en-US"/>
            </a:br>
            <a:br>
              <a:rPr lang="en-US"/>
            </a:br>
            <a:endParaRPr/>
          </a:p>
        </p:txBody>
      </p:sp>
      <p:sp>
        <p:nvSpPr>
          <p:cNvPr id="205" name="Google Shape;20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Binding is the process of associating a function call to the function definition. There are two types of binding namely compile time binding and late binding.</a:t>
            </a:r>
            <a:endParaRPr/>
          </a:p>
          <a:p>
            <a:pPr indent="0" lvl="0" marL="0" rtl="0" algn="l">
              <a:spcBef>
                <a:spcPts val="0"/>
              </a:spcBef>
              <a:spcAft>
                <a:spcPts val="0"/>
              </a:spcAft>
              <a:buNone/>
            </a:pPr>
            <a:r>
              <a:rPr b="1" lang="en-US"/>
              <a:t>Early Binding </a:t>
            </a:r>
            <a:endParaRPr/>
          </a:p>
          <a:p>
            <a:pPr indent="0" lvl="0" marL="0" rtl="0" algn="l">
              <a:spcBef>
                <a:spcPts val="0"/>
              </a:spcBef>
              <a:spcAft>
                <a:spcPts val="0"/>
              </a:spcAft>
              <a:buNone/>
            </a:pPr>
            <a:r>
              <a:rPr lang="en-US"/>
              <a:t>When the binding occurs at compile time, it is known as compile time binding or early binding. All the methods called on object or class name are examples of compile time binding.</a:t>
            </a:r>
            <a:endParaRPr/>
          </a:p>
          <a:p>
            <a:pPr indent="0" lvl="0" marL="0" rtl="0" algn="l">
              <a:spcBef>
                <a:spcPts val="0"/>
              </a:spcBef>
              <a:spcAft>
                <a:spcPts val="0"/>
              </a:spcAft>
              <a:buNone/>
            </a:pPr>
            <a:r>
              <a:rPr b="1" lang="en-US"/>
              <a:t>Late Binding </a:t>
            </a:r>
            <a:endParaRPr/>
          </a:p>
          <a:p>
            <a:pPr indent="0" lvl="0" marL="0" rtl="0" algn="l">
              <a:spcBef>
                <a:spcPts val="0"/>
              </a:spcBef>
              <a:spcAft>
                <a:spcPts val="0"/>
              </a:spcAft>
              <a:buNone/>
            </a:pPr>
            <a:r>
              <a:rPr lang="en-US"/>
              <a:t>When the binding process occurs at run time, it is called late binding. The arguments passed to the method written in client code causes the appropriate method to be invoked at run time. These arguments are the instance (an object) on which to invoke the method, the name of the invoked method (a string), and the arguments passed to the invoked method (an array of objects).</a:t>
            </a:r>
            <a:endParaRPr/>
          </a:p>
          <a:p>
            <a:pPr indent="0" lvl="0" marL="0" rtl="0" algn="l">
              <a:spcBef>
                <a:spcPts val="0"/>
              </a:spcBef>
              <a:spcAft>
                <a:spcPts val="0"/>
              </a:spcAft>
              <a:buNone/>
            </a:pPr>
            <a:r>
              <a:t/>
            </a:r>
            <a:endParaRPr/>
          </a:p>
        </p:txBody>
      </p:sp>
      <p:sp>
        <p:nvSpPr>
          <p:cNvPr id="136" name="Google Shape;13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javatpoint.com/java-oops-concepts" TargetMode="External"/><Relationship Id="rId4" Type="http://schemas.openxmlformats.org/officeDocument/2006/relationships/hyperlink" Target="https://www.javatpoint.com/object-and-class-in-java" TargetMode="External"/><Relationship Id="rId5" Type="http://schemas.openxmlformats.org/officeDocument/2006/relationships/hyperlink" Target="https://www.javatpoint.com/method-overriding-in-java" TargetMode="External"/><Relationship Id="rId6" Type="http://schemas.openxmlformats.org/officeDocument/2006/relationships/hyperlink" Target="https://www.javatpoint.com/runtime-polymorphism-in-jav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www.javatpoint.com/java-constructo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1752600" y="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Inheritance</a:t>
            </a:r>
            <a:endParaRPr/>
          </a:p>
        </p:txBody>
      </p:sp>
      <p:sp>
        <p:nvSpPr>
          <p:cNvPr id="89" name="Google Shape;89;p1"/>
          <p:cNvSpPr txBox="1"/>
          <p:nvPr>
            <p:ph idx="1" type="body"/>
          </p:nvPr>
        </p:nvSpPr>
        <p:spPr>
          <a:xfrm>
            <a:off x="1798638" y="1173163"/>
            <a:ext cx="8526462" cy="53340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Clr>
                <a:schemeClr val="dk1"/>
              </a:buClr>
              <a:buSzPts val="2800"/>
              <a:buChar char="•"/>
            </a:pPr>
            <a:r>
              <a:rPr lang="en-US"/>
              <a:t>Inheritance is one of the major pillar of Object-oriented approach.</a:t>
            </a:r>
            <a:endParaRPr/>
          </a:p>
          <a:p>
            <a:pPr indent="-228600" lvl="0" marL="228600" rtl="0" algn="l">
              <a:lnSpc>
                <a:spcPct val="110000"/>
              </a:lnSpc>
              <a:spcBef>
                <a:spcPts val="1000"/>
              </a:spcBef>
              <a:spcAft>
                <a:spcPts val="0"/>
              </a:spcAft>
              <a:buClr>
                <a:schemeClr val="dk1"/>
              </a:buClr>
              <a:buSzPts val="2800"/>
              <a:buChar char="•"/>
            </a:pPr>
            <a:r>
              <a:rPr lang="en-US"/>
              <a:t>Inheritance allows creation of hierarchical classification.</a:t>
            </a:r>
            <a:endParaRPr/>
          </a:p>
          <a:p>
            <a:pPr indent="-228600" lvl="0" marL="228600" rtl="0" algn="just">
              <a:lnSpc>
                <a:spcPct val="110000"/>
              </a:lnSpc>
              <a:spcBef>
                <a:spcPts val="1000"/>
              </a:spcBef>
              <a:spcAft>
                <a:spcPts val="0"/>
              </a:spcAft>
              <a:buClr>
                <a:schemeClr val="dk1"/>
              </a:buClr>
              <a:buSzPts val="2800"/>
              <a:buChar char="•"/>
            </a:pPr>
            <a:r>
              <a:rPr lang="en-US"/>
              <a:t>Why Inheritance?</a:t>
            </a:r>
            <a:endParaRPr/>
          </a:p>
          <a:p>
            <a:pPr indent="-228600" lvl="1" marL="685800" rtl="0" algn="just">
              <a:lnSpc>
                <a:spcPct val="110000"/>
              </a:lnSpc>
              <a:spcBef>
                <a:spcPts val="500"/>
              </a:spcBef>
              <a:spcAft>
                <a:spcPts val="0"/>
              </a:spcAft>
              <a:buClr>
                <a:schemeClr val="dk1"/>
              </a:buClr>
              <a:buSzPts val="2400"/>
              <a:buChar char="•"/>
            </a:pPr>
            <a:r>
              <a:rPr lang="en-US"/>
              <a:t>Reusability</a:t>
            </a:r>
            <a:endParaRPr/>
          </a:p>
          <a:p>
            <a:pPr indent="-228600" lvl="1" marL="685800" rtl="0" algn="just">
              <a:lnSpc>
                <a:spcPct val="110000"/>
              </a:lnSpc>
              <a:spcBef>
                <a:spcPts val="500"/>
              </a:spcBef>
              <a:spcAft>
                <a:spcPts val="0"/>
              </a:spcAft>
              <a:buClr>
                <a:schemeClr val="dk1"/>
              </a:buClr>
              <a:buSzPts val="2400"/>
              <a:buChar char="•"/>
            </a:pPr>
            <a:r>
              <a:rPr lang="en-US"/>
              <a:t>Extensibility</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500"/>
                                        <p:tgtEl>
                                          <p:spTgt spid="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500"/>
                                        <p:tgtEl>
                                          <p:spTgt spid="8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500"/>
                                        <p:tgtEl>
                                          <p:spTgt spid="8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500"/>
                                        <p:tgtEl>
                                          <p:spTgt spid="8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500"/>
                                        <p:tgtEl>
                                          <p:spTgt spid="8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500"/>
                                        <p:tgtEl>
                                          <p:spTgt spid="8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Overloading vs Overriding</a:t>
            </a:r>
            <a:endParaRPr/>
          </a:p>
        </p:txBody>
      </p:sp>
      <p:graphicFrame>
        <p:nvGraphicFramePr>
          <p:cNvPr id="146" name="Google Shape;146;p10"/>
          <p:cNvGraphicFramePr/>
          <p:nvPr/>
        </p:nvGraphicFramePr>
        <p:xfrm>
          <a:off x="1828800" y="1295401"/>
          <a:ext cx="3000000" cy="3000000"/>
        </p:xfrm>
        <a:graphic>
          <a:graphicData uri="http://schemas.openxmlformats.org/drawingml/2006/table">
            <a:tbl>
              <a:tblPr>
                <a:noFill/>
                <a:tableStyleId>{A5186167-CB9A-4194-A0B6-4B2C21D60A0C}</a:tableStyleId>
              </a:tblPr>
              <a:tblGrid>
                <a:gridCol w="2307375"/>
                <a:gridCol w="2981225"/>
                <a:gridCol w="3017200"/>
              </a:tblGrid>
              <a:tr h="673950">
                <a:tc>
                  <a:txBody>
                    <a:bodyPr/>
                    <a:lstStyle/>
                    <a:p>
                      <a:pPr indent="0" lvl="0" marL="0" marR="0" rtl="0" algn="ctr">
                        <a:lnSpc>
                          <a:spcPct val="100000"/>
                        </a:lnSpc>
                        <a:spcBef>
                          <a:spcPts val="0"/>
                        </a:spcBef>
                        <a:spcAft>
                          <a:spcPts val="0"/>
                        </a:spcAft>
                        <a:buClr>
                          <a:schemeClr val="dk1"/>
                        </a:buClr>
                        <a:buSzPts val="2100"/>
                        <a:buFont typeface="Noto Sans Symbols"/>
                        <a:buNone/>
                      </a:pPr>
                      <a:r>
                        <a:t/>
                      </a:r>
                      <a:endParaRPr b="0" i="0" sz="2100" u="none" cap="none" strike="noStrike">
                        <a:solidFill>
                          <a:schemeClr val="dk1"/>
                        </a:solidFill>
                        <a:latin typeface="Verdana"/>
                        <a:ea typeface="Verdana"/>
                        <a:cs typeface="Verdana"/>
                        <a:sym typeface="Verdana"/>
                      </a:endParaRPr>
                    </a:p>
                  </a:txBody>
                  <a:tcPr marT="44375" marB="44375" marR="88725" marL="88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Overloading</a:t>
                      </a:r>
                      <a:endParaRPr/>
                    </a:p>
                  </a:txBody>
                  <a:tcPr marT="44375" marB="44375" marR="88725" marL="88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Overriding</a:t>
                      </a:r>
                      <a:endParaRPr/>
                    </a:p>
                  </a:txBody>
                  <a:tcPr marT="44375" marB="44375" marR="88725" marL="88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913850">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Scope</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Generally done in same class</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In the inherited classes</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20875">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Purpose</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Handy for program design as different method names need not be remembered</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Message is same but its implementation needs to be specific to the derived class</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76125">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Signature of methods</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Different for each method overloaded</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Has to be same in derived class as in base class </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76125">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Return Type</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Can be same or different as it is not considered</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Return type also needs to be same</a:t>
                      </a:r>
                      <a:endParaRPr/>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Overriding</a:t>
            </a:r>
            <a:endParaRPr/>
          </a:p>
        </p:txBody>
      </p:sp>
      <p:sp>
        <p:nvSpPr>
          <p:cNvPr id="153" name="Google Shape;153;p11"/>
          <p:cNvSpPr txBox="1"/>
          <p:nvPr>
            <p:ph idx="1" type="body"/>
          </p:nvPr>
        </p:nvSpPr>
        <p:spPr>
          <a:xfrm>
            <a:off x="1981200" y="1143000"/>
            <a:ext cx="8229600" cy="5257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Polymorphism is achieved using overriding functions using  inheritance.</a:t>
            </a:r>
            <a:endParaRPr/>
          </a:p>
          <a:p>
            <a:pPr indent="-228600" lvl="0" marL="228600" rtl="0" algn="l">
              <a:lnSpc>
                <a:spcPct val="90000"/>
              </a:lnSpc>
              <a:spcBef>
                <a:spcPts val="1000"/>
              </a:spcBef>
              <a:spcAft>
                <a:spcPts val="0"/>
              </a:spcAft>
              <a:buClr>
                <a:schemeClr val="dk1"/>
              </a:buClr>
              <a:buSzPts val="2800"/>
              <a:buChar char="•"/>
            </a:pPr>
            <a:r>
              <a:rPr lang="en-US"/>
              <a:t>It gives ability to define a behavior that's specific to the sub class type based on its requirement.</a:t>
            </a:r>
            <a:endParaRPr/>
          </a:p>
          <a:p>
            <a:pPr indent="-228600" lvl="0" marL="228600" rtl="0" algn="l">
              <a:lnSpc>
                <a:spcPct val="90000"/>
              </a:lnSpc>
              <a:spcBef>
                <a:spcPts val="1000"/>
              </a:spcBef>
              <a:spcAft>
                <a:spcPts val="0"/>
              </a:spcAft>
              <a:buClr>
                <a:schemeClr val="dk1"/>
              </a:buClr>
              <a:buSzPts val="2800"/>
              <a:buChar char="•"/>
            </a:pPr>
            <a:r>
              <a:rPr lang="en-US"/>
              <a:t>The version of a method that is executed will be determined by the object that is used to invoke a method.</a:t>
            </a:r>
            <a:endParaRPr/>
          </a:p>
          <a:p>
            <a:pPr indent="-228600" lvl="1" marL="685800" rtl="0" algn="l">
              <a:lnSpc>
                <a:spcPct val="90000"/>
              </a:lnSpc>
              <a:spcBef>
                <a:spcPts val="500"/>
              </a:spcBef>
              <a:spcAft>
                <a:spcPts val="0"/>
              </a:spcAft>
              <a:buClr>
                <a:schemeClr val="dk1"/>
              </a:buClr>
              <a:buSzPts val="2400"/>
              <a:buFont typeface="Noto Sans Symbols"/>
              <a:buNone/>
            </a:pPr>
            <a:r>
              <a:rPr lang="en-US"/>
              <a:t>	Parent object            parent method</a:t>
            </a:r>
            <a:endParaRPr/>
          </a:p>
          <a:p>
            <a:pPr indent="-228600" lvl="1" marL="685800" rtl="0" algn="l">
              <a:lnSpc>
                <a:spcPct val="90000"/>
              </a:lnSpc>
              <a:spcBef>
                <a:spcPts val="500"/>
              </a:spcBef>
              <a:spcAft>
                <a:spcPts val="0"/>
              </a:spcAft>
              <a:buClr>
                <a:schemeClr val="dk1"/>
              </a:buClr>
              <a:buSzPts val="2400"/>
              <a:buFont typeface="Noto Sans Symbols"/>
              <a:buNone/>
            </a:pPr>
            <a:r>
              <a:rPr lang="en-US"/>
              <a:t>	Child object               child method</a:t>
            </a:r>
            <a:endParaRPr/>
          </a:p>
          <a:p>
            <a:pPr indent="-228600" lvl="0" marL="228600" rtl="0" algn="l">
              <a:lnSpc>
                <a:spcPct val="90000"/>
              </a:lnSpc>
              <a:spcBef>
                <a:spcPts val="1000"/>
              </a:spcBef>
              <a:spcAft>
                <a:spcPts val="0"/>
              </a:spcAft>
              <a:buClr>
                <a:schemeClr val="dk1"/>
              </a:buClr>
              <a:buSzPts val="2200"/>
              <a:buFont typeface="Noto Sans Symbols"/>
              <a:buNone/>
            </a:pPr>
            <a:r>
              <a:t/>
            </a:r>
            <a:endParaRPr sz="2200"/>
          </a:p>
        </p:txBody>
      </p:sp>
      <p:cxnSp>
        <p:nvCxnSpPr>
          <p:cNvPr id="154" name="Google Shape;154;p11"/>
          <p:cNvCxnSpPr/>
          <p:nvPr/>
        </p:nvCxnSpPr>
        <p:spPr>
          <a:xfrm>
            <a:off x="4724400" y="4343400"/>
            <a:ext cx="685800" cy="0"/>
          </a:xfrm>
          <a:prstGeom prst="straightConnector1">
            <a:avLst/>
          </a:prstGeom>
          <a:noFill/>
          <a:ln cap="flat" cmpd="sng" w="12700">
            <a:solidFill>
              <a:schemeClr val="dk1"/>
            </a:solidFill>
            <a:prstDash val="solid"/>
            <a:miter lim="800000"/>
            <a:headEnd len="sm" w="sm" type="none"/>
            <a:tailEnd len="med" w="med" type="stealth"/>
          </a:ln>
        </p:spPr>
      </p:cxnSp>
      <p:cxnSp>
        <p:nvCxnSpPr>
          <p:cNvPr id="155" name="Google Shape;155;p11"/>
          <p:cNvCxnSpPr/>
          <p:nvPr/>
        </p:nvCxnSpPr>
        <p:spPr>
          <a:xfrm>
            <a:off x="4495800" y="4724400"/>
            <a:ext cx="914400" cy="0"/>
          </a:xfrm>
          <a:prstGeom prst="straightConnector1">
            <a:avLst/>
          </a:prstGeom>
          <a:noFill/>
          <a:ln cap="flat" cmpd="sng" w="12700">
            <a:solidFill>
              <a:schemeClr val="dk1"/>
            </a:solidFill>
            <a:prstDash val="solid"/>
            <a:miter lim="800000"/>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Overriding</a:t>
            </a:r>
            <a:endParaRPr/>
          </a:p>
        </p:txBody>
      </p:sp>
      <p:sp>
        <p:nvSpPr>
          <p:cNvPr id="161" name="Google Shape;161;p12"/>
          <p:cNvSpPr/>
          <p:nvPr/>
        </p:nvSpPr>
        <p:spPr>
          <a:xfrm>
            <a:off x="1905000" y="1143000"/>
            <a:ext cx="6019800" cy="42672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class Employee</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public double</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calculateSalary</a:t>
            </a:r>
            <a:r>
              <a:rPr b="0" i="0" lang="en-US" sz="1800" u="none" cap="none" strike="noStrike">
                <a:solidFill>
                  <a:schemeClr val="dk1"/>
                </a:solidFill>
                <a:latin typeface="Courier New"/>
                <a:ea typeface="Courier New"/>
                <a:cs typeface="Courier New"/>
                <a:sym typeface="Courier New"/>
              </a:rPr>
              <a:t>()</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  {</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      return basicsal + hra + da;</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  }</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class Manager extends Employee</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public  double </a:t>
            </a:r>
            <a:endParaRPr/>
          </a:p>
          <a:p>
            <a:pPr indent="0" lvl="0" marL="61913" marR="0" rtl="0" algn="l">
              <a:spcBef>
                <a:spcPts val="0"/>
              </a:spcBef>
              <a:spcAft>
                <a:spcPts val="0"/>
              </a:spcAft>
              <a:buNone/>
            </a:pPr>
            <a:r>
              <a:rPr b="1" i="0" lang="en-US" sz="1800" u="none" cap="none" strike="noStrike">
                <a:solidFill>
                  <a:schemeClr val="dk1"/>
                </a:solidFill>
                <a:latin typeface="Courier New"/>
                <a:ea typeface="Courier New"/>
                <a:cs typeface="Courier New"/>
                <a:sym typeface="Courier New"/>
              </a:rPr>
              <a:t>   calculateSalary</a:t>
            </a:r>
            <a:r>
              <a:rPr b="0" i="0" lang="en-US"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   {</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	return (basicsal + </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	hra+da+allowances);</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   } </a:t>
            </a:r>
            <a:endParaRPr/>
          </a:p>
          <a:p>
            <a:pPr indent="0" lvl="0" marL="61913"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p:txBody>
      </p:sp>
      <p:sp>
        <p:nvSpPr>
          <p:cNvPr id="162" name="Google Shape;162;p12"/>
          <p:cNvSpPr/>
          <p:nvPr/>
        </p:nvSpPr>
        <p:spPr>
          <a:xfrm>
            <a:off x="5562600" y="3429000"/>
            <a:ext cx="4800600" cy="28194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spcBef>
                <a:spcPts val="0"/>
              </a:spcBef>
              <a:spcAft>
                <a:spcPts val="0"/>
              </a:spcAft>
              <a:buNone/>
            </a:pPr>
            <a:r>
              <a:t/>
            </a:r>
            <a:endParaRPr b="0" i="0" sz="1600" u="none" cap="none" strike="noStrike">
              <a:solidFill>
                <a:srgbClr val="000000"/>
              </a:solidFill>
              <a:latin typeface="Courier New"/>
              <a:ea typeface="Courier New"/>
              <a:cs typeface="Courier New"/>
              <a:sym typeface="Courier New"/>
            </a:endParaRPr>
          </a:p>
          <a:p>
            <a:pPr indent="0" lvl="0" marL="61913" marR="0" rtl="0" algn="l">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 public static void main(string[]   args)</a:t>
            </a:r>
            <a:endParaRPr/>
          </a:p>
          <a:p>
            <a:pPr indent="0" lvl="0" marL="619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 {</a:t>
            </a:r>
            <a:endParaRPr/>
          </a:p>
          <a:p>
            <a:pPr indent="0" lvl="1" marL="5191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Manager mngr = new Manager();  </a:t>
            </a:r>
            <a:endParaRPr/>
          </a:p>
          <a:p>
            <a:pPr indent="0" lvl="1" marL="5191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System.out.println(</a:t>
            </a:r>
            <a:r>
              <a:rPr b="1" i="0" lang="en-US" sz="1600" u="none" cap="none" strike="noStrike">
                <a:solidFill>
                  <a:schemeClr val="dk1"/>
                </a:solidFill>
                <a:latin typeface="Courier New"/>
                <a:ea typeface="Courier New"/>
                <a:cs typeface="Courier New"/>
                <a:sym typeface="Courier New"/>
              </a:rPr>
              <a:t>mngr.calculateSalary()</a:t>
            </a:r>
            <a:r>
              <a:rPr b="0" i="0" lang="en-US" sz="1600" u="none" cap="none" strike="noStrike">
                <a:solidFill>
                  <a:schemeClr val="dk1"/>
                </a:solidFill>
                <a:latin typeface="Courier New"/>
                <a:ea typeface="Courier New"/>
                <a:cs typeface="Courier New"/>
                <a:sym typeface="Courier New"/>
              </a:rPr>
              <a:t>);</a:t>
            </a:r>
            <a:endParaRPr/>
          </a:p>
          <a:p>
            <a:pPr indent="0" lvl="1" marL="5191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Employee empl = new Employee();  </a:t>
            </a:r>
            <a:endParaRPr/>
          </a:p>
          <a:p>
            <a:pPr indent="0" lvl="1" marL="5191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System.out.println(</a:t>
            </a:r>
            <a:r>
              <a:rPr b="1" i="0" lang="en-US" sz="1600" u="none" cap="none" strike="noStrike">
                <a:solidFill>
                  <a:schemeClr val="dk1"/>
                </a:solidFill>
                <a:latin typeface="Courier New"/>
                <a:ea typeface="Courier New"/>
                <a:cs typeface="Courier New"/>
                <a:sym typeface="Courier New"/>
              </a:rPr>
              <a:t>empl.calculateSalary()</a:t>
            </a:r>
            <a:r>
              <a:rPr b="0" i="0" lang="en-US" sz="1600" u="none" cap="none" strike="noStrike">
                <a:solidFill>
                  <a:schemeClr val="dk1"/>
                </a:solidFill>
                <a:latin typeface="Courier New"/>
                <a:ea typeface="Courier New"/>
                <a:cs typeface="Courier New"/>
                <a:sym typeface="Courier New"/>
              </a:rPr>
              <a:t>);</a:t>
            </a:r>
            <a:endParaRPr/>
          </a:p>
          <a:p>
            <a:pPr indent="0" lvl="0" marL="619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 }</a:t>
            </a:r>
            <a:endParaRPr/>
          </a:p>
          <a:p>
            <a:pPr indent="0" lvl="0" marL="619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a:t>
            </a:r>
            <a:endParaRPr/>
          </a:p>
          <a:p>
            <a:pPr indent="0" lvl="0" marL="61913" marR="0" rtl="0" algn="l">
              <a:spcBef>
                <a:spcPts val="0"/>
              </a:spcBef>
              <a:spcAft>
                <a:spcPts val="0"/>
              </a:spcAft>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8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Dynamic Data Type Governs Method selection</a:t>
            </a:r>
            <a:endParaRPr/>
          </a:p>
        </p:txBody>
      </p:sp>
      <p:sp>
        <p:nvSpPr>
          <p:cNvPr id="169" name="Google Shape;169;p13"/>
          <p:cNvSpPr txBox="1"/>
          <p:nvPr>
            <p:ph idx="1" type="body"/>
          </p:nvPr>
        </p:nvSpPr>
        <p:spPr>
          <a:xfrm>
            <a:off x="1981200" y="1600200"/>
            <a:ext cx="8229600" cy="487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Every reference variable has two types static and dynamic.</a:t>
            </a:r>
            <a:endParaRPr/>
          </a:p>
          <a:p>
            <a:pPr indent="-228600" lvl="0" marL="228600" rtl="0" algn="just">
              <a:lnSpc>
                <a:spcPct val="90000"/>
              </a:lnSpc>
              <a:spcBef>
                <a:spcPts val="1000"/>
              </a:spcBef>
              <a:spcAft>
                <a:spcPts val="0"/>
              </a:spcAft>
              <a:buClr>
                <a:schemeClr val="dk1"/>
              </a:buClr>
              <a:buSzPts val="2800"/>
              <a:buFont typeface="Noto Sans Symbols"/>
              <a:buNone/>
            </a:pPr>
            <a:r>
              <a:rPr lang="en-US"/>
              <a:t>    for e.g. </a:t>
            </a:r>
            <a:endParaRPr/>
          </a:p>
          <a:p>
            <a:pPr indent="-228600" lvl="0" marL="228600" rtl="0" algn="just">
              <a:lnSpc>
                <a:spcPct val="90000"/>
              </a:lnSpc>
              <a:spcBef>
                <a:spcPts val="1000"/>
              </a:spcBef>
              <a:spcAft>
                <a:spcPts val="0"/>
              </a:spcAft>
              <a:buClr>
                <a:schemeClr val="dk1"/>
              </a:buClr>
              <a:buSzPts val="2800"/>
              <a:buChar char="•"/>
            </a:pPr>
            <a:r>
              <a:rPr lang="en-US"/>
              <a:t>Employee ref=new Manager();</a:t>
            </a:r>
            <a:endParaRPr/>
          </a:p>
          <a:p>
            <a:pPr indent="-228600" lvl="0" marL="228600" rtl="0" algn="just">
              <a:lnSpc>
                <a:spcPct val="90000"/>
              </a:lnSpc>
              <a:spcBef>
                <a:spcPts val="1000"/>
              </a:spcBef>
              <a:spcAft>
                <a:spcPts val="0"/>
              </a:spcAft>
              <a:buClr>
                <a:schemeClr val="dk1"/>
              </a:buClr>
              <a:buSzPts val="2800"/>
              <a:buChar char="•"/>
            </a:pPr>
            <a:r>
              <a:rPr lang="en-US"/>
              <a:t>Here ‘ref’ has static data type Employee and ref has dynamic data type Manager.</a:t>
            </a:r>
            <a:endParaRPr/>
          </a:p>
        </p:txBody>
      </p:sp>
      <p:sp>
        <p:nvSpPr>
          <p:cNvPr id="170" name="Google Shape;170;p13"/>
          <p:cNvSpPr/>
          <p:nvPr/>
        </p:nvSpPr>
        <p:spPr>
          <a:xfrm>
            <a:off x="2514600" y="4572000"/>
            <a:ext cx="6781800" cy="1828800"/>
          </a:xfrm>
          <a:prstGeom prst="roundRect">
            <a:avLst>
              <a:gd fmla="val 7521"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spcBef>
                <a:spcPts val="0"/>
              </a:spcBef>
              <a:spcAft>
                <a:spcPts val="0"/>
              </a:spcAft>
              <a:buNone/>
            </a:pPr>
            <a:r>
              <a:t/>
            </a:r>
            <a:endParaRPr b="0" i="0" sz="1600" u="none" cap="none" strike="noStrike">
              <a:solidFill>
                <a:srgbClr val="000000"/>
              </a:solidFill>
              <a:latin typeface="Courier New"/>
              <a:ea typeface="Courier New"/>
              <a:cs typeface="Courier New"/>
              <a:sym typeface="Courier New"/>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Lets Create an array of Emp’s:</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Emp e[]=new Emp[3];</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e[0]=new Emp();</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e[1]=new WageEmp();</a:t>
            </a:r>
            <a:endParaRPr/>
          </a:p>
          <a:p>
            <a:pPr indent="0" lvl="0" marL="61913" marR="0" rtl="0" algn="l">
              <a:spcBef>
                <a:spcPts val="0"/>
              </a:spcBef>
              <a:spcAft>
                <a:spcPts val="0"/>
              </a:spcAft>
              <a:buNone/>
            </a:pPr>
            <a:r>
              <a:rPr b="0" i="0" lang="en-US" sz="1800" u="none" cap="none" strike="noStrike">
                <a:solidFill>
                  <a:schemeClr val="dk1"/>
                </a:solidFill>
                <a:latin typeface="Courier New"/>
                <a:ea typeface="Courier New"/>
                <a:cs typeface="Courier New"/>
                <a:sym typeface="Courier New"/>
              </a:rPr>
              <a:t>e[2]=new SalesPerson();</a:t>
            </a:r>
            <a:endParaRPr/>
          </a:p>
          <a:p>
            <a:pPr indent="0" lvl="0" marL="61913" marR="0" rtl="0" algn="l">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ourier New"/>
              <a:buNone/>
            </a:pPr>
            <a:r>
              <a:rPr lang="en-US">
                <a:latin typeface="Courier New"/>
                <a:ea typeface="Courier New"/>
                <a:cs typeface="Courier New"/>
                <a:sym typeface="Courier New"/>
              </a:rPr>
              <a:t>instanceof</a:t>
            </a:r>
            <a:r>
              <a:rPr lang="en-US"/>
              <a:t> operator</a:t>
            </a:r>
            <a:endParaRPr/>
          </a:p>
        </p:txBody>
      </p:sp>
      <p:sp>
        <p:nvSpPr>
          <p:cNvPr id="176" name="Google Shape;176;p14"/>
          <p:cNvSpPr txBox="1"/>
          <p:nvPr>
            <p:ph idx="1" type="body"/>
          </p:nvPr>
        </p:nvSpPr>
        <p:spPr>
          <a:xfrm>
            <a:off x="1981200" y="1295400"/>
            <a:ext cx="8229600" cy="5257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Why </a:t>
            </a:r>
            <a:r>
              <a:rPr lang="en-US" sz="2600">
                <a:latin typeface="Courier New"/>
                <a:ea typeface="Courier New"/>
                <a:cs typeface="Courier New"/>
                <a:sym typeface="Courier New"/>
              </a:rPr>
              <a:t>instanceof</a:t>
            </a:r>
            <a:r>
              <a:rPr lang="en-US"/>
              <a:t> operator?</a:t>
            </a:r>
            <a:endParaRPr/>
          </a:p>
          <a:p>
            <a:pPr indent="-228600" lvl="1" marL="685800" rtl="0" algn="just">
              <a:lnSpc>
                <a:spcPct val="90000"/>
              </a:lnSpc>
              <a:spcBef>
                <a:spcPts val="500"/>
              </a:spcBef>
              <a:spcAft>
                <a:spcPts val="0"/>
              </a:spcAft>
              <a:buClr>
                <a:schemeClr val="dk1"/>
              </a:buClr>
              <a:buSzPts val="2400"/>
              <a:buChar char="•"/>
            </a:pPr>
            <a:r>
              <a:rPr lang="en-US"/>
              <a:t>Identifying dynamic data type of an Object.</a:t>
            </a:r>
            <a:endParaRPr/>
          </a:p>
          <a:p>
            <a:pPr indent="-228600" lvl="1" marL="685800" rtl="0" algn="just">
              <a:lnSpc>
                <a:spcPct val="90000"/>
              </a:lnSpc>
              <a:spcBef>
                <a:spcPts val="500"/>
              </a:spcBef>
              <a:spcAft>
                <a:spcPts val="0"/>
              </a:spcAft>
              <a:buClr>
                <a:schemeClr val="dk1"/>
              </a:buClr>
              <a:buSzPts val="2400"/>
              <a:buChar char="•"/>
            </a:pPr>
            <a:r>
              <a:rPr lang="en-US"/>
              <a:t>To access objects polymorphically.</a:t>
            </a:r>
            <a:endParaRPr/>
          </a:p>
          <a:p>
            <a:pPr indent="-228600" lvl="0" marL="228600" rtl="0" algn="just">
              <a:lnSpc>
                <a:spcPct val="90000"/>
              </a:lnSpc>
              <a:spcBef>
                <a:spcPts val="1000"/>
              </a:spcBef>
              <a:spcAft>
                <a:spcPts val="0"/>
              </a:spcAft>
              <a:buClr>
                <a:schemeClr val="dk1"/>
              </a:buClr>
              <a:buSzPts val="2800"/>
              <a:buChar char="•"/>
            </a:pPr>
            <a:r>
              <a:rPr lang="en-US"/>
              <a:t>Java runtime keeps track of the class to which each object belongs.</a:t>
            </a:r>
            <a:endParaRPr/>
          </a:p>
          <a:p>
            <a:pPr indent="-228600" lvl="0" marL="228600" rtl="0" algn="just">
              <a:lnSpc>
                <a:spcPct val="90000"/>
              </a:lnSpc>
              <a:spcBef>
                <a:spcPts val="1000"/>
              </a:spcBef>
              <a:spcAft>
                <a:spcPts val="0"/>
              </a:spcAft>
              <a:buClr>
                <a:schemeClr val="dk1"/>
              </a:buClr>
              <a:buSzPts val="2800"/>
              <a:buChar char="•"/>
            </a:pPr>
            <a:r>
              <a:rPr lang="en-US"/>
              <a:t>This information is used by java to select the correct methods to execute at run time.</a:t>
            </a:r>
            <a:endParaRPr/>
          </a:p>
          <a:p>
            <a:pPr indent="-228600" lvl="0" marL="228600" rtl="0" algn="just">
              <a:lnSpc>
                <a:spcPct val="90000"/>
              </a:lnSpc>
              <a:spcBef>
                <a:spcPts val="1000"/>
              </a:spcBef>
              <a:spcAft>
                <a:spcPts val="0"/>
              </a:spcAft>
              <a:buClr>
                <a:schemeClr val="dk1"/>
              </a:buClr>
              <a:buSzPts val="2800"/>
              <a:buFont typeface="Noto Sans Symbols"/>
              <a:buNone/>
            </a:pPr>
            <a:r>
              <a:t/>
            </a:r>
            <a:endParaRPr/>
          </a:p>
        </p:txBody>
      </p:sp>
      <p:sp>
        <p:nvSpPr>
          <p:cNvPr id="177" name="Google Shape;177;p14"/>
          <p:cNvSpPr/>
          <p:nvPr/>
        </p:nvSpPr>
        <p:spPr>
          <a:xfrm>
            <a:off x="2438400" y="4724400"/>
            <a:ext cx="6477000" cy="18288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2" marL="91440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Employee emp = new Manager();</a:t>
            </a:r>
            <a:endParaRPr/>
          </a:p>
          <a:p>
            <a:pPr indent="0" lvl="2" marL="914400" marR="0" rtl="0" algn="l">
              <a:spcBef>
                <a:spcPts val="0"/>
              </a:spcBef>
              <a:spcAft>
                <a:spcPts val="0"/>
              </a:spcAft>
              <a:buNone/>
            </a:pPr>
            <a:r>
              <a:rPr b="1" i="0" lang="en-US" sz="2000" u="none" cap="none" strike="noStrike">
                <a:solidFill>
                  <a:schemeClr val="dk1"/>
                </a:solidFill>
                <a:latin typeface="Courier New"/>
                <a:ea typeface="Courier New"/>
                <a:cs typeface="Courier New"/>
                <a:sym typeface="Courier New"/>
              </a:rPr>
              <a:t>if(emp instanceof Manager)</a:t>
            </a:r>
            <a:endParaRPr b="0" i="0" sz="2000" u="none" cap="none" strike="noStrike">
              <a:solidFill>
                <a:schemeClr val="dk1"/>
              </a:solidFill>
              <a:latin typeface="Courier New"/>
              <a:ea typeface="Courier New"/>
              <a:cs typeface="Courier New"/>
              <a:sym typeface="Courier New"/>
            </a:endParaRPr>
          </a:p>
          <a:p>
            <a:pPr indent="0" lvl="2" marL="91440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 {</a:t>
            </a:r>
            <a:endParaRPr/>
          </a:p>
          <a:p>
            <a:pPr indent="0" lvl="2" marL="91440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    // call to a method</a:t>
            </a:r>
            <a:endParaRPr/>
          </a:p>
          <a:p>
            <a:pPr indent="0" lvl="2" marL="91440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Final Keyword in Java" id="182" name="Google Shape;182;p15"/>
          <p:cNvPicPr preferRelativeResize="0"/>
          <p:nvPr>
            <p:ph idx="1" type="body"/>
          </p:nvPr>
        </p:nvPicPr>
        <p:blipFill rotWithShape="1">
          <a:blip r:embed="rId3">
            <a:alphaModFix/>
          </a:blip>
          <a:srcRect b="0" l="0" r="0" t="0"/>
          <a:stretch/>
        </p:blipFill>
        <p:spPr>
          <a:xfrm>
            <a:off x="1376795" y="578644"/>
            <a:ext cx="7962900" cy="410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Final method and classes</a:t>
            </a:r>
            <a:endParaRPr/>
          </a:p>
        </p:txBody>
      </p:sp>
      <p:sp>
        <p:nvSpPr>
          <p:cNvPr id="188" name="Google Shape;188;p16"/>
          <p:cNvSpPr txBox="1"/>
          <p:nvPr>
            <p:ph idx="1" type="body"/>
          </p:nvPr>
        </p:nvSpPr>
        <p:spPr>
          <a:xfrm>
            <a:off x="1981200" y="1371601"/>
            <a:ext cx="8229600" cy="475932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a:t>
            </a:r>
            <a:r>
              <a:rPr lang="en-US" sz="2500">
                <a:latin typeface="Courier New"/>
                <a:ea typeface="Courier New"/>
                <a:cs typeface="Courier New"/>
                <a:sym typeface="Courier New"/>
              </a:rPr>
              <a:t>final</a:t>
            </a:r>
            <a:r>
              <a:rPr lang="en-US"/>
              <a:t> method can not be overridden in a sub class.</a:t>
            </a:r>
            <a:endParaRPr/>
          </a:p>
          <a:p>
            <a:pPr indent="-228600" lvl="0" marL="228600" rtl="0" algn="just">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private</a:t>
            </a:r>
            <a:r>
              <a:rPr lang="en-US"/>
              <a:t> methods are implicitly final.</a:t>
            </a:r>
            <a:endParaRPr/>
          </a:p>
          <a:p>
            <a:pPr indent="-228600" lvl="0" marL="228600" rtl="0" algn="just">
              <a:lnSpc>
                <a:spcPct val="90000"/>
              </a:lnSpc>
              <a:spcBef>
                <a:spcPts val="1000"/>
              </a:spcBef>
              <a:spcAft>
                <a:spcPts val="0"/>
              </a:spcAft>
              <a:buClr>
                <a:schemeClr val="dk1"/>
              </a:buClr>
              <a:buSzPts val="2800"/>
              <a:buChar char="•"/>
            </a:pPr>
            <a:r>
              <a:rPr lang="en-US"/>
              <a:t>A class declared as a </a:t>
            </a:r>
            <a:r>
              <a:rPr lang="en-US" sz="2500">
                <a:latin typeface="Courier New"/>
                <a:ea typeface="Courier New"/>
                <a:cs typeface="Courier New"/>
                <a:sym typeface="Courier New"/>
              </a:rPr>
              <a:t>final</a:t>
            </a:r>
            <a:r>
              <a:rPr lang="en-US"/>
              <a:t> cannot be subclassed.</a:t>
            </a:r>
            <a:endParaRPr/>
          </a:p>
          <a:p>
            <a:pPr indent="-228600" lvl="0" marL="228600" rtl="0" algn="just">
              <a:lnSpc>
                <a:spcPct val="90000"/>
              </a:lnSpc>
              <a:spcBef>
                <a:spcPts val="1000"/>
              </a:spcBef>
              <a:spcAft>
                <a:spcPts val="0"/>
              </a:spcAft>
              <a:buClr>
                <a:schemeClr val="dk1"/>
              </a:buClr>
              <a:buSzPts val="2800"/>
              <a:buChar char="•"/>
            </a:pPr>
            <a:r>
              <a:rPr lang="en-US"/>
              <a:t>Every method of a </a:t>
            </a:r>
            <a:r>
              <a:rPr lang="en-US" sz="2500">
                <a:latin typeface="Courier New"/>
                <a:ea typeface="Courier New"/>
                <a:cs typeface="Courier New"/>
                <a:sym typeface="Courier New"/>
              </a:rPr>
              <a:t>final </a:t>
            </a:r>
            <a:r>
              <a:rPr lang="en-US"/>
              <a:t>class is by default </a:t>
            </a:r>
            <a:r>
              <a:rPr lang="en-US" sz="2500">
                <a:latin typeface="Courier New"/>
                <a:ea typeface="Courier New"/>
                <a:cs typeface="Courier New"/>
                <a:sym typeface="Courier New"/>
              </a:rPr>
              <a:t>final</a:t>
            </a:r>
            <a:r>
              <a:rPr lang="en-US"/>
              <a:t>.</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Final class and method</a:t>
            </a:r>
            <a:endParaRPr/>
          </a:p>
        </p:txBody>
      </p:sp>
      <p:sp>
        <p:nvSpPr>
          <p:cNvPr id="194" name="Google Shape;194;p17"/>
          <p:cNvSpPr/>
          <p:nvPr/>
        </p:nvSpPr>
        <p:spPr>
          <a:xfrm>
            <a:off x="1905000" y="1066800"/>
            <a:ext cx="8001000" cy="29718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class Parent</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public </a:t>
            </a:r>
            <a:r>
              <a:rPr b="1" i="0" lang="en-US" sz="1500" u="none" cap="none" strike="noStrike">
                <a:solidFill>
                  <a:schemeClr val="dk1"/>
                </a:solidFill>
                <a:latin typeface="Courier New"/>
                <a:ea typeface="Courier New"/>
                <a:cs typeface="Courier New"/>
                <a:sym typeface="Courier New"/>
              </a:rPr>
              <a:t>final</a:t>
            </a:r>
            <a:r>
              <a:rPr b="0" i="0" lang="en-US" sz="1500" u="none" cap="none" strike="noStrike">
                <a:solidFill>
                  <a:schemeClr val="dk1"/>
                </a:solidFill>
                <a:latin typeface="Courier New"/>
                <a:ea typeface="Courier New"/>
                <a:cs typeface="Courier New"/>
                <a:sym typeface="Courier New"/>
              </a:rPr>
              <a:t> void aMethod()</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System.out.println(“in side Parent method”);</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class Child extends Parent</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public void aMethod()</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System.out.println(“in side Child method”);</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b="0" i="0" sz="1500" u="none" cap="none" strike="noStrike">
              <a:solidFill>
                <a:schemeClr val="dk1"/>
              </a:solidFill>
              <a:latin typeface="Calibri"/>
              <a:ea typeface="Calibri"/>
              <a:cs typeface="Calibri"/>
              <a:sym typeface="Calibri"/>
            </a:endParaRPr>
          </a:p>
        </p:txBody>
      </p:sp>
      <p:cxnSp>
        <p:nvCxnSpPr>
          <p:cNvPr id="195" name="Google Shape;195;p17"/>
          <p:cNvCxnSpPr/>
          <p:nvPr/>
        </p:nvCxnSpPr>
        <p:spPr>
          <a:xfrm>
            <a:off x="4114800" y="2743200"/>
            <a:ext cx="901700" cy="501650"/>
          </a:xfrm>
          <a:prstGeom prst="straightConnector1">
            <a:avLst/>
          </a:prstGeom>
          <a:noFill/>
          <a:ln cap="flat" cmpd="sng" w="19050">
            <a:solidFill>
              <a:srgbClr val="FF0000"/>
            </a:solidFill>
            <a:prstDash val="solid"/>
            <a:miter lim="800000"/>
            <a:headEnd len="sm" w="sm" type="none"/>
            <a:tailEnd len="sm" w="sm" type="none"/>
          </a:ln>
        </p:spPr>
      </p:cxnSp>
      <p:cxnSp>
        <p:nvCxnSpPr>
          <p:cNvPr id="196" name="Google Shape;196;p17"/>
          <p:cNvCxnSpPr/>
          <p:nvPr/>
        </p:nvCxnSpPr>
        <p:spPr>
          <a:xfrm flipH="1">
            <a:off x="4267201" y="2667000"/>
            <a:ext cx="644525" cy="514350"/>
          </a:xfrm>
          <a:prstGeom prst="straightConnector1">
            <a:avLst/>
          </a:prstGeom>
          <a:noFill/>
          <a:ln cap="flat" cmpd="sng" w="19050">
            <a:solidFill>
              <a:srgbClr val="FF0000"/>
            </a:solidFill>
            <a:prstDash val="solid"/>
            <a:miter lim="800000"/>
            <a:headEnd len="sm" w="sm" type="none"/>
            <a:tailEnd len="sm" w="sm" type="none"/>
          </a:ln>
        </p:spPr>
      </p:cxnSp>
      <p:sp>
        <p:nvSpPr>
          <p:cNvPr id="197" name="Google Shape;197;p17"/>
          <p:cNvSpPr txBox="1"/>
          <p:nvPr/>
        </p:nvSpPr>
        <p:spPr>
          <a:xfrm>
            <a:off x="6019800" y="2667000"/>
            <a:ext cx="3352800" cy="554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a:t>
            </a:r>
            <a:r>
              <a:rPr b="1" i="0" lang="en-US" sz="1500" u="none" cap="none" strike="noStrike">
                <a:solidFill>
                  <a:schemeClr val="dk1"/>
                </a:solidFill>
                <a:latin typeface="Courier New"/>
                <a:ea typeface="Courier New"/>
                <a:cs typeface="Courier New"/>
                <a:sym typeface="Courier New"/>
              </a:rPr>
              <a:t>can not be overridden in a sub class</a:t>
            </a:r>
            <a:endParaRPr/>
          </a:p>
        </p:txBody>
      </p:sp>
      <p:sp>
        <p:nvSpPr>
          <p:cNvPr id="198" name="Google Shape;198;p17"/>
          <p:cNvSpPr/>
          <p:nvPr/>
        </p:nvSpPr>
        <p:spPr>
          <a:xfrm>
            <a:off x="2667000" y="3505200"/>
            <a:ext cx="7239000" cy="29718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spcBef>
                <a:spcPts val="0"/>
              </a:spcBef>
              <a:spcAft>
                <a:spcPts val="0"/>
              </a:spcAft>
              <a:buNone/>
            </a:pPr>
            <a:r>
              <a:t/>
            </a:r>
            <a:endParaRPr b="0" i="0" sz="1600" u="none" cap="none" strike="noStrike">
              <a:solidFill>
                <a:srgbClr val="000000"/>
              </a:solidFill>
              <a:latin typeface="Courier New"/>
              <a:ea typeface="Courier New"/>
              <a:cs typeface="Courier New"/>
              <a:sym typeface="Courier New"/>
            </a:endParaRPr>
          </a:p>
          <a:p>
            <a:pPr indent="0" lvl="0" marL="0" marR="0" rtl="0" algn="l">
              <a:lnSpc>
                <a:spcPct val="80000"/>
              </a:lnSpc>
              <a:spcBef>
                <a:spcPts val="0"/>
              </a:spcBef>
              <a:spcAft>
                <a:spcPts val="0"/>
              </a:spcAft>
              <a:buNone/>
            </a:pPr>
            <a:r>
              <a:rPr b="1" i="0" lang="en-US" sz="1500" u="none" cap="none" strike="noStrike">
                <a:solidFill>
                  <a:schemeClr val="dk1"/>
                </a:solidFill>
                <a:latin typeface="Courier New"/>
                <a:ea typeface="Courier New"/>
                <a:cs typeface="Courier New"/>
                <a:sym typeface="Courier New"/>
              </a:rPr>
              <a:t>final </a:t>
            </a:r>
            <a:r>
              <a:rPr b="0" i="0" lang="en-US" sz="1500" u="none" cap="none" strike="noStrike">
                <a:solidFill>
                  <a:schemeClr val="dk1"/>
                </a:solidFill>
                <a:latin typeface="Courier New"/>
                <a:ea typeface="Courier New"/>
                <a:cs typeface="Courier New"/>
                <a:sym typeface="Courier New"/>
              </a:rPr>
              <a:t>class Parent</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public void aMethod()</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System.out.println(“in side Parent method”);</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class Child extends Parent</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public void aMethod()</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System.out.println(“in side Child method”);</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     }</a:t>
            </a:r>
            <a:endParaRPr/>
          </a:p>
          <a:p>
            <a:pPr indent="0" lvl="0" marL="0" marR="0" rtl="0" algn="l">
              <a:lnSpc>
                <a:spcPct val="80000"/>
              </a:lnSpc>
              <a:spcBef>
                <a:spcPts val="0"/>
              </a:spcBef>
              <a:spcAft>
                <a:spcPts val="0"/>
              </a:spcAft>
              <a:buNone/>
            </a:pPr>
            <a:r>
              <a:rPr b="0" i="0" lang="en-US" sz="1500" u="none" cap="none" strike="noStrike">
                <a:solidFill>
                  <a:schemeClr val="dk1"/>
                </a:solidFill>
                <a:latin typeface="Courier New"/>
                <a:ea typeface="Courier New"/>
                <a:cs typeface="Courier New"/>
                <a:sym typeface="Courier New"/>
              </a:rPr>
              <a:t>}</a:t>
            </a:r>
            <a:endParaRPr b="0" i="0" sz="15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9" name="Google Shape;199;p17"/>
          <p:cNvSpPr txBox="1"/>
          <p:nvPr/>
        </p:nvSpPr>
        <p:spPr>
          <a:xfrm>
            <a:off x="7239001" y="4572000"/>
            <a:ext cx="2741613" cy="554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500"/>
              <a:buFont typeface="Arial"/>
              <a:buNone/>
            </a:pPr>
            <a:r>
              <a:rPr b="1" i="0" lang="en-US" sz="1500" u="none" cap="none" strike="noStrike">
                <a:solidFill>
                  <a:schemeClr val="dk1"/>
                </a:solidFill>
                <a:latin typeface="Courier New"/>
                <a:ea typeface="Courier New"/>
                <a:cs typeface="Courier New"/>
                <a:sym typeface="Courier New"/>
              </a:rPr>
              <a:t>//A final class cannot be subclassed</a:t>
            </a:r>
            <a:endParaRPr/>
          </a:p>
        </p:txBody>
      </p:sp>
      <p:cxnSp>
        <p:nvCxnSpPr>
          <p:cNvPr id="200" name="Google Shape;200;p17"/>
          <p:cNvCxnSpPr/>
          <p:nvPr/>
        </p:nvCxnSpPr>
        <p:spPr>
          <a:xfrm>
            <a:off x="5257800" y="4800601"/>
            <a:ext cx="623888" cy="517525"/>
          </a:xfrm>
          <a:prstGeom prst="straightConnector1">
            <a:avLst/>
          </a:prstGeom>
          <a:noFill/>
          <a:ln cap="flat" cmpd="sng" w="19050">
            <a:solidFill>
              <a:srgbClr val="FF0000"/>
            </a:solidFill>
            <a:prstDash val="solid"/>
            <a:miter lim="800000"/>
            <a:headEnd len="sm" w="sm" type="none"/>
            <a:tailEnd len="sm" w="sm" type="none"/>
          </a:ln>
        </p:spPr>
      </p:cxnSp>
      <p:cxnSp>
        <p:nvCxnSpPr>
          <p:cNvPr id="201" name="Google Shape;201;p17"/>
          <p:cNvCxnSpPr/>
          <p:nvPr/>
        </p:nvCxnSpPr>
        <p:spPr>
          <a:xfrm rot="5400000">
            <a:off x="5197476" y="4860926"/>
            <a:ext cx="517525" cy="396875"/>
          </a:xfrm>
          <a:prstGeom prst="straightConnector1">
            <a:avLst/>
          </a:prstGeom>
          <a:noFill/>
          <a:ln cap="flat" cmpd="sng" w="19050">
            <a:solidFill>
              <a:srgbClr val="FF0000"/>
            </a:solidFill>
            <a:prstDash val="solid"/>
            <a:miter lim="800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Object</a:t>
            </a:r>
            <a:r>
              <a:rPr lang="en-US"/>
              <a:t> class</a:t>
            </a:r>
            <a:endParaRPr/>
          </a:p>
        </p:txBody>
      </p:sp>
      <p:sp>
        <p:nvSpPr>
          <p:cNvPr id="208" name="Google Shape;20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500"/>
              <a:buChar char="•"/>
            </a:pPr>
            <a:r>
              <a:rPr lang="en-US" sz="2500">
                <a:latin typeface="Courier New"/>
                <a:ea typeface="Courier New"/>
                <a:cs typeface="Courier New"/>
                <a:sym typeface="Courier New"/>
              </a:rPr>
              <a:t>Object</a:t>
            </a:r>
            <a:r>
              <a:rPr lang="en-US"/>
              <a:t> class is cosmic super class.</a:t>
            </a:r>
            <a:endParaRPr/>
          </a:p>
          <a:p>
            <a:pPr indent="-228600" lvl="0" marL="228600" rtl="0" algn="just">
              <a:lnSpc>
                <a:spcPct val="90000"/>
              </a:lnSpc>
              <a:spcBef>
                <a:spcPts val="1000"/>
              </a:spcBef>
              <a:spcAft>
                <a:spcPts val="0"/>
              </a:spcAft>
              <a:buClr>
                <a:schemeClr val="dk1"/>
              </a:buClr>
              <a:buSzPts val="2800"/>
              <a:buChar char="•"/>
            </a:pPr>
            <a:r>
              <a:rPr lang="en-US"/>
              <a:t>Every class in Java implicitly extends Object.</a:t>
            </a:r>
            <a:endParaRPr/>
          </a:p>
          <a:p>
            <a:pPr indent="-228600" lvl="0" marL="228600" rtl="0" algn="just">
              <a:lnSpc>
                <a:spcPct val="90000"/>
              </a:lnSpc>
              <a:spcBef>
                <a:spcPts val="1000"/>
              </a:spcBef>
              <a:spcAft>
                <a:spcPts val="0"/>
              </a:spcAft>
              <a:buClr>
                <a:schemeClr val="dk1"/>
              </a:buClr>
              <a:buSzPts val="2800"/>
              <a:buChar char="•"/>
            </a:pPr>
            <a:r>
              <a:rPr lang="en-US"/>
              <a:t>A variable of type Object can be used to refer to objects of any type.</a:t>
            </a:r>
            <a:endParaRPr/>
          </a:p>
          <a:p>
            <a:pPr indent="-228600" lvl="1" marL="685800" rtl="0" algn="just">
              <a:lnSpc>
                <a:spcPct val="90000"/>
              </a:lnSpc>
              <a:spcBef>
                <a:spcPts val="500"/>
              </a:spcBef>
              <a:spcAft>
                <a:spcPts val="0"/>
              </a:spcAft>
              <a:buClr>
                <a:schemeClr val="dk1"/>
              </a:buClr>
              <a:buSzPts val="2400"/>
              <a:buChar char="•"/>
            </a:pPr>
            <a:r>
              <a:rPr lang="en-US"/>
              <a:t>e.g</a:t>
            </a:r>
            <a:endParaRPr b="1"/>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Available in </a:t>
            </a:r>
            <a:r>
              <a:rPr lang="en-US" sz="2600">
                <a:latin typeface="Courier New"/>
                <a:ea typeface="Courier New"/>
                <a:cs typeface="Courier New"/>
                <a:sym typeface="Courier New"/>
              </a:rPr>
              <a:t>java.lang</a:t>
            </a:r>
            <a:r>
              <a:rPr lang="en-US"/>
              <a:t> package</a:t>
            </a:r>
            <a:endParaRPr/>
          </a:p>
          <a:p>
            <a:pPr indent="-228600" lvl="0" marL="228600" rtl="0" algn="just">
              <a:lnSpc>
                <a:spcPct val="90000"/>
              </a:lnSpc>
              <a:spcBef>
                <a:spcPts val="1000"/>
              </a:spcBef>
              <a:spcAft>
                <a:spcPts val="0"/>
              </a:spcAft>
              <a:buClr>
                <a:schemeClr val="dk1"/>
              </a:buClr>
              <a:buSzPts val="2400"/>
              <a:buFont typeface="Noto Sans Symbols"/>
              <a:buNone/>
            </a:pPr>
            <a:r>
              <a:t/>
            </a:r>
            <a:endParaRPr sz="2400"/>
          </a:p>
          <a:p>
            <a:pPr indent="-228600" lvl="0" marL="228600" rtl="0" algn="just">
              <a:lnSpc>
                <a:spcPct val="90000"/>
              </a:lnSpc>
              <a:spcBef>
                <a:spcPts val="1000"/>
              </a:spcBef>
              <a:spcAft>
                <a:spcPts val="0"/>
              </a:spcAft>
              <a:buClr>
                <a:schemeClr val="dk1"/>
              </a:buClr>
              <a:buSzPts val="2400"/>
              <a:buFont typeface="Noto Sans Symbols"/>
              <a:buNone/>
            </a:pPr>
            <a:r>
              <a:rPr lang="en-US" sz="2400"/>
              <a:t> </a:t>
            </a:r>
            <a:endParaRPr/>
          </a:p>
        </p:txBody>
      </p:sp>
      <p:sp>
        <p:nvSpPr>
          <p:cNvPr id="209" name="Google Shape;209;p18"/>
          <p:cNvSpPr/>
          <p:nvPr/>
        </p:nvSpPr>
        <p:spPr>
          <a:xfrm>
            <a:off x="2635827" y="3280064"/>
            <a:ext cx="4114800" cy="9144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spcBef>
                <a:spcPts val="0"/>
              </a:spcBef>
              <a:spcAft>
                <a:spcPts val="0"/>
              </a:spcAft>
              <a:buNone/>
            </a:pPr>
            <a:r>
              <a:rPr b="0" i="0" lang="en-US" sz="1600" u="none" cap="none" strike="noStrike">
                <a:solidFill>
                  <a:schemeClr val="dk1"/>
                </a:solidFill>
                <a:latin typeface="Courier New"/>
                <a:ea typeface="Courier New"/>
                <a:cs typeface="Courier New"/>
                <a:sym typeface="Courier New"/>
              </a:rPr>
              <a:t>Object obj=new Employee();</a:t>
            </a:r>
            <a:r>
              <a:rPr b="1" i="0" lang="en-US"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 of </a:t>
            </a:r>
            <a:r>
              <a:rPr lang="en-US" sz="2800">
                <a:latin typeface="Courier New"/>
                <a:ea typeface="Courier New"/>
                <a:cs typeface="Courier New"/>
                <a:sym typeface="Courier New"/>
              </a:rPr>
              <a:t>Object</a:t>
            </a:r>
            <a:r>
              <a:rPr lang="en-US"/>
              <a:t>  super class</a:t>
            </a:r>
            <a:endParaRPr/>
          </a:p>
        </p:txBody>
      </p:sp>
      <p:graphicFrame>
        <p:nvGraphicFramePr>
          <p:cNvPr id="215" name="Google Shape;215;p19"/>
          <p:cNvGraphicFramePr/>
          <p:nvPr/>
        </p:nvGraphicFramePr>
        <p:xfrm>
          <a:off x="1828800" y="1066801"/>
          <a:ext cx="3000000" cy="3000000"/>
        </p:xfrm>
        <a:graphic>
          <a:graphicData uri="http://schemas.openxmlformats.org/drawingml/2006/table">
            <a:tbl>
              <a:tblPr bandRow="1" firstRow="1">
                <a:noFill/>
                <a:tableStyleId>{A5186167-CB9A-4194-A0B6-4B2C21D60A0C}</a:tableStyleId>
              </a:tblPr>
              <a:tblGrid>
                <a:gridCol w="4114800"/>
                <a:gridCol w="4114800"/>
              </a:tblGrid>
              <a:tr h="365800">
                <a:tc>
                  <a:txBody>
                    <a:bodyPr/>
                    <a:lstStyle/>
                    <a:p>
                      <a:pPr indent="0" lvl="0" marL="0" marR="0" rtl="0" algn="l">
                        <a:spcBef>
                          <a:spcPts val="0"/>
                        </a:spcBef>
                        <a:spcAft>
                          <a:spcPts val="0"/>
                        </a:spcAft>
                        <a:buNone/>
                      </a:pPr>
                      <a:r>
                        <a:rPr lang="en-US" sz="1800" u="none" cap="none" strike="noStrike"/>
                        <a:t>Method </a:t>
                      </a:r>
                      <a:endParaRPr sz="1800"/>
                    </a:p>
                  </a:txBody>
                  <a:tcPr marT="45725" marB="45725" marR="91450" marL="91450"/>
                </a:tc>
                <a:tc>
                  <a:txBody>
                    <a:bodyPr/>
                    <a:lstStyle/>
                    <a:p>
                      <a:pPr indent="0" lvl="0" marL="0" marR="0" rtl="0" algn="l">
                        <a:spcBef>
                          <a:spcPts val="0"/>
                        </a:spcBef>
                        <a:spcAft>
                          <a:spcPts val="0"/>
                        </a:spcAft>
                        <a:buNone/>
                      </a:pPr>
                      <a:r>
                        <a:rPr lang="en-US" sz="1800"/>
                        <a:t>Use of method</a:t>
                      </a:r>
                      <a:endParaRPr sz="1800"/>
                    </a:p>
                  </a:txBody>
                  <a:tcPr marT="45725" marB="45725" marR="91450" marL="91450"/>
                </a:tc>
              </a:tr>
              <a:tr h="579175">
                <a:tc>
                  <a:txBody>
                    <a:bodyPr/>
                    <a:lstStyle/>
                    <a:p>
                      <a:pPr indent="0" lvl="0" marL="0" marR="0" rtl="0" algn="l">
                        <a:lnSpc>
                          <a:spcPct val="100000"/>
                        </a:lnSpc>
                        <a:spcBef>
                          <a:spcPts val="0"/>
                        </a:spcBef>
                        <a:spcAft>
                          <a:spcPts val="0"/>
                        </a:spcAft>
                        <a:buClr>
                          <a:schemeClr val="dk1"/>
                        </a:buClr>
                        <a:buSzPts val="1600"/>
                        <a:buFont typeface="Calibri"/>
                        <a:buNone/>
                      </a:pPr>
                      <a:r>
                        <a:rPr lang="en-US" sz="1600"/>
                        <a:t>public String </a:t>
                      </a:r>
                      <a:r>
                        <a:rPr b="1" lang="en-US" sz="1600"/>
                        <a:t>toString</a:t>
                      </a:r>
                      <a:r>
                        <a:rPr lang="en-US" sz="1600"/>
                        <a:t>()</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Returns a String that represents the value of an object on which it is invoked.</a:t>
                      </a:r>
                      <a:endParaRPr sz="1600"/>
                    </a:p>
                  </a:txBody>
                  <a:tcPr marT="45725" marB="45725" marR="91450" marL="91450"/>
                </a:tc>
              </a:tr>
              <a:tr h="823050">
                <a:tc>
                  <a:txBody>
                    <a:bodyPr/>
                    <a:lstStyle/>
                    <a:p>
                      <a:pPr indent="0" lvl="0" marL="0" marR="0" rtl="0" algn="l">
                        <a:spcBef>
                          <a:spcPts val="0"/>
                        </a:spcBef>
                        <a:spcAft>
                          <a:spcPts val="0"/>
                        </a:spcAft>
                        <a:buNone/>
                      </a:pPr>
                      <a:r>
                        <a:rPr lang="en-US" sz="1600"/>
                        <a:t>public boolean </a:t>
                      </a:r>
                      <a:r>
                        <a:rPr b="1" lang="en-US" sz="1600"/>
                        <a:t>equals</a:t>
                      </a:r>
                      <a:r>
                        <a:rPr lang="en-US" sz="1600"/>
                        <a:t>(Object obj)</a:t>
                      </a:r>
                      <a:endParaRPr sz="1600"/>
                    </a:p>
                  </a:txBody>
                  <a:tcPr marT="45725" marB="45725" marR="91450" marL="91450"/>
                </a:tc>
                <a:tc>
                  <a:txBody>
                    <a:bodyPr/>
                    <a:lstStyle/>
                    <a:p>
                      <a:pPr indent="0" lvl="0" marL="0" marR="0" rtl="0" algn="l">
                        <a:spcBef>
                          <a:spcPts val="0"/>
                        </a:spcBef>
                        <a:spcAft>
                          <a:spcPts val="0"/>
                        </a:spcAft>
                        <a:buNone/>
                      </a:pPr>
                      <a:r>
                        <a:rPr lang="en-US" sz="1600"/>
                        <a:t>Checks whether one object is equal to another. (whether two references point to same memory area)</a:t>
                      </a:r>
                      <a:endParaRPr sz="1600"/>
                    </a:p>
                  </a:txBody>
                  <a:tcPr marT="45725" marB="45725" marR="91450" marL="91450"/>
                </a:tc>
              </a:tr>
              <a:tr h="579175">
                <a:tc>
                  <a:txBody>
                    <a:bodyPr/>
                    <a:lstStyle/>
                    <a:p>
                      <a:pPr indent="0" lvl="0" marL="0" marR="0" rtl="0" algn="l">
                        <a:spcBef>
                          <a:spcPts val="0"/>
                        </a:spcBef>
                        <a:spcAft>
                          <a:spcPts val="0"/>
                        </a:spcAft>
                        <a:buNone/>
                      </a:pPr>
                      <a:r>
                        <a:rPr lang="en-US" sz="1600"/>
                        <a:t>public int </a:t>
                      </a:r>
                      <a:r>
                        <a:rPr b="1" lang="en-US" sz="1600"/>
                        <a:t>hashCode</a:t>
                      </a:r>
                      <a:r>
                        <a:rPr lang="en-US" sz="1600"/>
                        <a:t>()</a:t>
                      </a:r>
                      <a:endParaRPr sz="1600"/>
                    </a:p>
                  </a:txBody>
                  <a:tcPr marT="45725" marB="45725" marR="91450" marL="91450"/>
                </a:tc>
                <a:tc>
                  <a:txBody>
                    <a:bodyPr/>
                    <a:lstStyle/>
                    <a:p>
                      <a:pPr indent="0" lvl="0" marL="0" marR="0" rtl="0" algn="l">
                        <a:spcBef>
                          <a:spcPts val="0"/>
                        </a:spcBef>
                        <a:spcAft>
                          <a:spcPts val="0"/>
                        </a:spcAft>
                        <a:buNone/>
                      </a:pPr>
                      <a:r>
                        <a:rPr lang="en-US" sz="1600"/>
                        <a:t>Method will return memory location of an object</a:t>
                      </a:r>
                      <a:r>
                        <a:rPr lang="en-US" sz="1600"/>
                        <a:t> i.e. </a:t>
                      </a:r>
                      <a:r>
                        <a:rPr lang="en-US" sz="1600"/>
                        <a:t>distinct integers for distinct objects.</a:t>
                      </a:r>
                      <a:endParaRPr sz="1600"/>
                    </a:p>
                  </a:txBody>
                  <a:tcPr marT="45725" marB="45725" marR="91450" marL="91450"/>
                </a:tc>
              </a:tr>
              <a:tr h="335325">
                <a:tc>
                  <a:txBody>
                    <a:bodyPr/>
                    <a:lstStyle/>
                    <a:p>
                      <a:pPr indent="0" lvl="0" marL="0" marR="0" rtl="0" algn="l">
                        <a:spcBef>
                          <a:spcPts val="0"/>
                        </a:spcBef>
                        <a:spcAft>
                          <a:spcPts val="0"/>
                        </a:spcAft>
                        <a:buNone/>
                      </a:pPr>
                      <a:r>
                        <a:rPr lang="en-US" sz="1600"/>
                        <a:t>public final Class </a:t>
                      </a:r>
                      <a:r>
                        <a:rPr b="1" lang="en-US" sz="1600"/>
                        <a:t>getClass</a:t>
                      </a:r>
                      <a:r>
                        <a:rPr lang="en-US" sz="1600"/>
                        <a:t>()</a:t>
                      </a:r>
                      <a:endParaRPr sz="1600"/>
                    </a:p>
                  </a:txBody>
                  <a:tcPr marT="45725" marB="45725" marR="91450" marL="91450"/>
                </a:tc>
                <a:tc>
                  <a:txBody>
                    <a:bodyPr/>
                    <a:lstStyle/>
                    <a:p>
                      <a:pPr indent="0" lvl="0" marL="0" marR="0" rtl="0" algn="l">
                        <a:spcBef>
                          <a:spcPts val="0"/>
                        </a:spcBef>
                        <a:spcAft>
                          <a:spcPts val="0"/>
                        </a:spcAft>
                        <a:buNone/>
                      </a:pPr>
                      <a:r>
                        <a:rPr lang="en-US" sz="1600"/>
                        <a:t>Returns the runtime class of an object.</a:t>
                      </a:r>
                      <a:endParaRPr sz="1600"/>
                    </a:p>
                  </a:txBody>
                  <a:tcPr marT="45725" marB="45725" marR="91450" marL="91450"/>
                </a:tc>
              </a:tr>
              <a:tr h="823050">
                <a:tc>
                  <a:txBody>
                    <a:bodyPr/>
                    <a:lstStyle/>
                    <a:p>
                      <a:pPr indent="0" lvl="0" marL="0" marR="0" rtl="0" algn="l">
                        <a:spcBef>
                          <a:spcPts val="0"/>
                        </a:spcBef>
                        <a:spcAft>
                          <a:spcPts val="0"/>
                        </a:spcAft>
                        <a:buNone/>
                      </a:pPr>
                      <a:r>
                        <a:rPr lang="en-US" sz="1600"/>
                        <a:t>protected void </a:t>
                      </a:r>
                      <a:r>
                        <a:rPr b="1" lang="en-US" sz="1600"/>
                        <a:t>finalize</a:t>
                      </a:r>
                      <a:r>
                        <a:rPr lang="en-US" sz="1600"/>
                        <a:t>() </a:t>
                      </a:r>
                      <a:endParaRPr sz="1600"/>
                    </a:p>
                  </a:txBody>
                  <a:tcPr marT="45725" marB="45725" marR="91450" marL="91450"/>
                </a:tc>
                <a:tc>
                  <a:txBody>
                    <a:bodyPr/>
                    <a:lstStyle/>
                    <a:p>
                      <a:pPr indent="0" lvl="0" marL="0" marR="0" rtl="0" algn="l">
                        <a:spcBef>
                          <a:spcPts val="0"/>
                        </a:spcBef>
                        <a:spcAft>
                          <a:spcPts val="0"/>
                        </a:spcAft>
                        <a:buNone/>
                      </a:pPr>
                      <a:r>
                        <a:rPr lang="en-US" sz="1600"/>
                        <a:t>Performs termination housekeeping on the object just before java garbage collects the object.</a:t>
                      </a:r>
                      <a:endParaRPr sz="1600"/>
                    </a:p>
                  </a:txBody>
                  <a:tcPr marT="45725" marB="45725" marR="91450" marL="91450"/>
                </a:tc>
              </a:tr>
              <a:tr h="335325">
                <a:tc>
                  <a:txBody>
                    <a:bodyPr/>
                    <a:lstStyle/>
                    <a:p>
                      <a:pPr indent="0" lvl="0" marL="0" marR="0" rtl="0" algn="l">
                        <a:spcBef>
                          <a:spcPts val="0"/>
                        </a:spcBef>
                        <a:spcAft>
                          <a:spcPts val="0"/>
                        </a:spcAft>
                        <a:buNone/>
                      </a:pPr>
                      <a:r>
                        <a:rPr lang="en-US" sz="1600"/>
                        <a:t>protected Object </a:t>
                      </a:r>
                      <a:r>
                        <a:rPr b="1" lang="en-US" sz="1600"/>
                        <a:t>clone</a:t>
                      </a:r>
                      <a:r>
                        <a:rPr lang="en-US" sz="1600"/>
                        <a:t>() </a:t>
                      </a:r>
                      <a:endParaRPr sz="1600"/>
                    </a:p>
                  </a:txBody>
                  <a:tcPr marT="45725" marB="45725" marR="91450" marL="91450"/>
                </a:tc>
                <a:tc>
                  <a:txBody>
                    <a:bodyPr/>
                    <a:lstStyle/>
                    <a:p>
                      <a:pPr indent="0" lvl="0" marL="0" marR="0" rtl="0" algn="l">
                        <a:spcBef>
                          <a:spcPts val="0"/>
                        </a:spcBef>
                        <a:spcAft>
                          <a:spcPts val="0"/>
                        </a:spcAft>
                        <a:buNone/>
                      </a:pPr>
                      <a:r>
                        <a:rPr lang="en-US" sz="1600"/>
                        <a:t>Creates and returns a copy of the</a:t>
                      </a:r>
                      <a:r>
                        <a:rPr lang="en-US" sz="1600"/>
                        <a:t> </a:t>
                      </a:r>
                      <a:r>
                        <a:rPr lang="en-US" sz="1600"/>
                        <a:t>object.</a:t>
                      </a:r>
                      <a:endParaRPr sz="1600"/>
                    </a:p>
                  </a:txBody>
                  <a:tcPr marT="45725" marB="45725" marR="91450" marL="91450"/>
                </a:tc>
              </a:tr>
              <a:tr h="579175">
                <a:tc>
                  <a:txBody>
                    <a:bodyPr/>
                    <a:lstStyle/>
                    <a:p>
                      <a:pPr indent="0" lvl="0" marL="0" marR="0" rtl="0" algn="l">
                        <a:spcBef>
                          <a:spcPts val="0"/>
                        </a:spcBef>
                        <a:spcAft>
                          <a:spcPts val="0"/>
                        </a:spcAft>
                        <a:buNone/>
                      </a:pPr>
                      <a:r>
                        <a:rPr lang="en-US" sz="1600"/>
                        <a:t>public final void </a:t>
                      </a:r>
                      <a:r>
                        <a:rPr b="1" lang="en-US" sz="1600"/>
                        <a:t>wait</a:t>
                      </a:r>
                      <a:r>
                        <a:rPr lang="en-US" sz="1600"/>
                        <a:t>(long timeout) </a:t>
                      </a:r>
                      <a:endParaRPr sz="1600"/>
                    </a:p>
                  </a:txBody>
                  <a:tcPr marT="45725" marB="45725" marR="91450" marL="91450"/>
                </a:tc>
                <a:tc>
                  <a:txBody>
                    <a:bodyPr/>
                    <a:lstStyle/>
                    <a:p>
                      <a:pPr indent="0" lvl="0" marL="0" marR="0" rtl="0" algn="l">
                        <a:spcBef>
                          <a:spcPts val="0"/>
                        </a:spcBef>
                        <a:spcAft>
                          <a:spcPts val="0"/>
                        </a:spcAft>
                        <a:buNone/>
                      </a:pPr>
                      <a:r>
                        <a:rPr lang="en-US" sz="1600"/>
                        <a:t>Causes current thread to wait until it receives notification.</a:t>
                      </a:r>
                      <a:endParaRPr sz="1600"/>
                    </a:p>
                  </a:txBody>
                  <a:tcPr marT="45725" marB="45725" marR="91450" marL="91450"/>
                </a:tc>
              </a:tr>
              <a:tr h="579175">
                <a:tc>
                  <a:txBody>
                    <a:bodyPr/>
                    <a:lstStyle/>
                    <a:p>
                      <a:pPr indent="0" lvl="0" marL="0" marR="0" rtl="0" algn="l">
                        <a:spcBef>
                          <a:spcPts val="0"/>
                        </a:spcBef>
                        <a:spcAft>
                          <a:spcPts val="0"/>
                        </a:spcAft>
                        <a:buNone/>
                      </a:pPr>
                      <a:r>
                        <a:rPr lang="en-US" sz="1600"/>
                        <a:t>public final void </a:t>
                      </a:r>
                      <a:r>
                        <a:rPr b="1" lang="en-US" sz="1600"/>
                        <a:t>notify</a:t>
                      </a:r>
                      <a:r>
                        <a:rPr lang="en-US" sz="1600"/>
                        <a:t>()</a:t>
                      </a:r>
                      <a:endParaRPr sz="1600"/>
                    </a:p>
                  </a:txBody>
                  <a:tcPr marT="45725" marB="45725" marR="91450" marL="91450"/>
                </a:tc>
                <a:tc>
                  <a:txBody>
                    <a:bodyPr/>
                    <a:lstStyle/>
                    <a:p>
                      <a:pPr indent="0" lvl="0" marL="0" marR="0" rtl="0" algn="l">
                        <a:spcBef>
                          <a:spcPts val="0"/>
                        </a:spcBef>
                        <a:spcAft>
                          <a:spcPts val="0"/>
                        </a:spcAft>
                        <a:buNone/>
                      </a:pPr>
                      <a:r>
                        <a:rPr lang="en-US" sz="1600"/>
                        <a:t>Wakes up a single thread that is waiting on</a:t>
                      </a:r>
                      <a:r>
                        <a:rPr lang="en-US" sz="1600"/>
                        <a:t> </a:t>
                      </a:r>
                      <a:r>
                        <a:rPr lang="en-US" sz="1600"/>
                        <a:t>object's monitor.</a:t>
                      </a:r>
                      <a:endParaRPr sz="1600"/>
                    </a:p>
                  </a:txBody>
                  <a:tcPr marT="45725" marB="45725" marR="91450" marL="91450"/>
                </a:tc>
              </a:tr>
              <a:tr h="579175">
                <a:tc>
                  <a:txBody>
                    <a:bodyPr/>
                    <a:lstStyle/>
                    <a:p>
                      <a:pPr indent="0" lvl="0" marL="0" marR="0" rtl="0" algn="l">
                        <a:spcBef>
                          <a:spcPts val="0"/>
                        </a:spcBef>
                        <a:spcAft>
                          <a:spcPts val="0"/>
                        </a:spcAft>
                        <a:buNone/>
                      </a:pPr>
                      <a:r>
                        <a:rPr lang="en-US" sz="1600"/>
                        <a:t>public final void </a:t>
                      </a:r>
                      <a:r>
                        <a:rPr b="1" lang="en-US" sz="1600"/>
                        <a:t>notifyAll</a:t>
                      </a:r>
                      <a:r>
                        <a:rPr lang="en-US" sz="1600"/>
                        <a:t>()</a:t>
                      </a:r>
                      <a:endParaRPr sz="1600"/>
                    </a:p>
                  </a:txBody>
                  <a:tcPr marT="45725" marB="45725" marR="91450" marL="91450"/>
                </a:tc>
                <a:tc>
                  <a:txBody>
                    <a:bodyPr/>
                    <a:lstStyle/>
                    <a:p>
                      <a:pPr indent="0" lvl="0" marL="0" marR="0" rtl="0" algn="l">
                        <a:spcBef>
                          <a:spcPts val="0"/>
                        </a:spcBef>
                        <a:spcAft>
                          <a:spcPts val="0"/>
                        </a:spcAft>
                        <a:buNone/>
                      </a:pPr>
                      <a:r>
                        <a:rPr lang="en-US" sz="1600"/>
                        <a:t>Wakes up all threads that are waiting on object's monitor.</a:t>
                      </a:r>
                      <a:endParaRPr sz="1600"/>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838200" y="298174"/>
            <a:ext cx="10515600" cy="599805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Inheritance in Java</a:t>
            </a:r>
            <a:r>
              <a:rPr lang="en-US"/>
              <a:t> is a mechanism in which one object acquires all the properties and behaviors of a parent object. It is an important part of </a:t>
            </a:r>
            <a:r>
              <a:rPr lang="en-US" u="sng">
                <a:solidFill>
                  <a:schemeClr val="hlink"/>
                </a:solidFill>
                <a:hlinkClick r:id="rId3"/>
              </a:rPr>
              <a:t>OOPs</a:t>
            </a:r>
            <a:r>
              <a:rPr lang="en-US"/>
              <a:t> (Object Oriented programming system).</a:t>
            </a:r>
            <a:endParaRPr/>
          </a:p>
          <a:p>
            <a:pPr indent="-228600" lvl="0" marL="228600" rtl="0" algn="l">
              <a:lnSpc>
                <a:spcPct val="90000"/>
              </a:lnSpc>
              <a:spcBef>
                <a:spcPts val="1000"/>
              </a:spcBef>
              <a:spcAft>
                <a:spcPts val="0"/>
              </a:spcAft>
              <a:buClr>
                <a:schemeClr val="dk1"/>
              </a:buClr>
              <a:buSzPts val="2800"/>
              <a:buChar char="•"/>
            </a:pPr>
            <a:r>
              <a:rPr lang="en-US"/>
              <a:t>The idea behind inheritance in Java is that you can create new </a:t>
            </a:r>
            <a:r>
              <a:rPr lang="en-US" u="sng">
                <a:solidFill>
                  <a:schemeClr val="hlink"/>
                </a:solidFill>
                <a:hlinkClick r:id="rId4"/>
              </a:rPr>
              <a:t>classes</a:t>
            </a:r>
            <a:r>
              <a:rPr lang="en-US"/>
              <a:t> that are built upon existing classes. When you inherit from an existing class, you can reuse methods and fields of the parent class. Moreover, you can add new methods and fields in your current class also.</a:t>
            </a:r>
            <a:endParaRPr/>
          </a:p>
          <a:p>
            <a:pPr indent="-228600" lvl="0" marL="228600" rtl="0" algn="l">
              <a:lnSpc>
                <a:spcPct val="90000"/>
              </a:lnSpc>
              <a:spcBef>
                <a:spcPts val="1000"/>
              </a:spcBef>
              <a:spcAft>
                <a:spcPts val="0"/>
              </a:spcAft>
              <a:buClr>
                <a:schemeClr val="dk1"/>
              </a:buClr>
              <a:buSzPts val="2800"/>
              <a:buChar char="•"/>
            </a:pPr>
            <a:r>
              <a:rPr lang="en-US"/>
              <a:t>Inheritance represents the </a:t>
            </a:r>
            <a:r>
              <a:rPr b="1" lang="en-US"/>
              <a:t>IS-A relationship</a:t>
            </a:r>
            <a:r>
              <a:rPr lang="en-US"/>
              <a:t> which is also known as a </a:t>
            </a:r>
            <a:r>
              <a:rPr i="1" lang="en-US"/>
              <a:t>parent-child</a:t>
            </a:r>
            <a:r>
              <a:rPr lang="en-US"/>
              <a:t> relationship.</a:t>
            </a:r>
            <a:endParaRPr/>
          </a:p>
          <a:p>
            <a:pPr indent="-228600" lvl="0" marL="228600" rtl="0" algn="l">
              <a:lnSpc>
                <a:spcPct val="90000"/>
              </a:lnSpc>
              <a:spcBef>
                <a:spcPts val="1000"/>
              </a:spcBef>
              <a:spcAft>
                <a:spcPts val="0"/>
              </a:spcAft>
              <a:buClr>
                <a:schemeClr val="dk1"/>
              </a:buClr>
              <a:buSzPts val="2800"/>
              <a:buChar char="•"/>
            </a:pPr>
            <a:r>
              <a:rPr lang="en-US"/>
              <a:t>Why use inheritance in java</a:t>
            </a:r>
            <a:endParaRPr/>
          </a:p>
          <a:p>
            <a:pPr indent="-228600" lvl="0" marL="228600" rtl="0" algn="l">
              <a:lnSpc>
                <a:spcPct val="90000"/>
              </a:lnSpc>
              <a:spcBef>
                <a:spcPts val="1000"/>
              </a:spcBef>
              <a:spcAft>
                <a:spcPts val="0"/>
              </a:spcAft>
              <a:buClr>
                <a:schemeClr val="dk1"/>
              </a:buClr>
              <a:buSzPts val="2800"/>
              <a:buChar char="•"/>
            </a:pPr>
            <a:r>
              <a:rPr lang="en-US"/>
              <a:t>For </a:t>
            </a:r>
            <a:r>
              <a:rPr lang="en-US" u="sng">
                <a:solidFill>
                  <a:schemeClr val="hlink"/>
                </a:solidFill>
                <a:hlinkClick r:id="rId5"/>
              </a:rPr>
              <a:t>Method Overriding</a:t>
            </a:r>
            <a:r>
              <a:rPr lang="en-US"/>
              <a:t> (so </a:t>
            </a:r>
            <a:r>
              <a:rPr lang="en-US" u="sng">
                <a:solidFill>
                  <a:schemeClr val="hlink"/>
                </a:solidFill>
                <a:hlinkClick r:id="rId6"/>
              </a:rPr>
              <a:t>runtime polymorphism</a:t>
            </a:r>
            <a:r>
              <a:rPr lang="en-US"/>
              <a:t> can be achieved).</a:t>
            </a:r>
            <a:endParaRPr/>
          </a:p>
          <a:p>
            <a:pPr indent="-228600" lvl="0" marL="228600" rtl="0" algn="l">
              <a:lnSpc>
                <a:spcPct val="90000"/>
              </a:lnSpc>
              <a:spcBef>
                <a:spcPts val="1000"/>
              </a:spcBef>
              <a:spcAft>
                <a:spcPts val="0"/>
              </a:spcAft>
              <a:buClr>
                <a:schemeClr val="dk1"/>
              </a:buClr>
              <a:buSzPts val="2800"/>
              <a:buChar char="•"/>
            </a:pPr>
            <a:r>
              <a:rPr lang="en-US"/>
              <a:t>For Code Reusability.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idx="1" type="body"/>
          </p:nvPr>
        </p:nvSpPr>
        <p:spPr>
          <a:xfrm>
            <a:off x="838200" y="602673"/>
            <a:ext cx="10515600" cy="55742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Abstract class in Java</a:t>
            </a:r>
            <a:endParaRPr/>
          </a:p>
          <a:p>
            <a:pPr indent="-228600" lvl="0" marL="228600" rtl="0" algn="l">
              <a:lnSpc>
                <a:spcPct val="90000"/>
              </a:lnSpc>
              <a:spcBef>
                <a:spcPts val="1000"/>
              </a:spcBef>
              <a:spcAft>
                <a:spcPts val="0"/>
              </a:spcAft>
              <a:buClr>
                <a:schemeClr val="dk1"/>
              </a:buClr>
              <a:buSzPts val="2800"/>
              <a:buChar char="•"/>
            </a:pPr>
            <a:r>
              <a:rPr lang="en-US"/>
              <a:t>A class which is declared as abstract is known as an </a:t>
            </a:r>
            <a:r>
              <a:rPr b="1" lang="en-US"/>
              <a:t>abstract class</a:t>
            </a:r>
            <a:r>
              <a:rPr lang="en-US"/>
              <a:t>. It can have abstract and non-abstract methods. It needs to be extended and its method implemented. It cannot be instantiated.</a:t>
            </a:r>
            <a:endParaRPr/>
          </a:p>
          <a:p>
            <a:pPr indent="-228600" lvl="0" marL="228600" rtl="0" algn="l">
              <a:lnSpc>
                <a:spcPct val="90000"/>
              </a:lnSpc>
              <a:spcBef>
                <a:spcPts val="1000"/>
              </a:spcBef>
              <a:spcAft>
                <a:spcPts val="0"/>
              </a:spcAft>
              <a:buClr>
                <a:schemeClr val="dk1"/>
              </a:buClr>
              <a:buSzPts val="2800"/>
              <a:buChar char="•"/>
            </a:pPr>
            <a:r>
              <a:rPr lang="en-US"/>
              <a:t>Points to Remember</a:t>
            </a:r>
            <a:endParaRPr/>
          </a:p>
          <a:p>
            <a:pPr indent="-228600" lvl="0" marL="228600" rtl="0" algn="l">
              <a:lnSpc>
                <a:spcPct val="90000"/>
              </a:lnSpc>
              <a:spcBef>
                <a:spcPts val="1000"/>
              </a:spcBef>
              <a:spcAft>
                <a:spcPts val="0"/>
              </a:spcAft>
              <a:buClr>
                <a:schemeClr val="dk1"/>
              </a:buClr>
              <a:buSzPts val="2800"/>
              <a:buChar char="•"/>
            </a:pPr>
            <a:r>
              <a:rPr lang="en-US"/>
              <a:t>An abstract class must be declared with an abstract keyword.</a:t>
            </a:r>
            <a:endParaRPr/>
          </a:p>
          <a:p>
            <a:pPr indent="-228600" lvl="0" marL="228600" rtl="0" algn="l">
              <a:lnSpc>
                <a:spcPct val="90000"/>
              </a:lnSpc>
              <a:spcBef>
                <a:spcPts val="1000"/>
              </a:spcBef>
              <a:spcAft>
                <a:spcPts val="0"/>
              </a:spcAft>
              <a:buClr>
                <a:schemeClr val="dk1"/>
              </a:buClr>
              <a:buSzPts val="2800"/>
              <a:buChar char="•"/>
            </a:pPr>
            <a:r>
              <a:rPr lang="en-US"/>
              <a:t>It can have abstract and non-abstract methods.</a:t>
            </a:r>
            <a:endParaRPr/>
          </a:p>
          <a:p>
            <a:pPr indent="-228600" lvl="0" marL="228600" rtl="0" algn="l">
              <a:lnSpc>
                <a:spcPct val="90000"/>
              </a:lnSpc>
              <a:spcBef>
                <a:spcPts val="1000"/>
              </a:spcBef>
              <a:spcAft>
                <a:spcPts val="0"/>
              </a:spcAft>
              <a:buClr>
                <a:schemeClr val="dk1"/>
              </a:buClr>
              <a:buSzPts val="2800"/>
              <a:buChar char="•"/>
            </a:pPr>
            <a:r>
              <a:rPr lang="en-US"/>
              <a:t>It cannot be instantiated.</a:t>
            </a:r>
            <a:endParaRPr/>
          </a:p>
          <a:p>
            <a:pPr indent="-228600" lvl="0" marL="228600" rtl="0" algn="l">
              <a:lnSpc>
                <a:spcPct val="90000"/>
              </a:lnSpc>
              <a:spcBef>
                <a:spcPts val="1000"/>
              </a:spcBef>
              <a:spcAft>
                <a:spcPts val="0"/>
              </a:spcAft>
              <a:buClr>
                <a:schemeClr val="dk1"/>
              </a:buClr>
              <a:buSzPts val="2800"/>
              <a:buChar char="•"/>
            </a:pPr>
            <a:r>
              <a:rPr lang="en-US"/>
              <a:t>It can have </a:t>
            </a:r>
            <a:r>
              <a:rPr lang="en-US" u="sng">
                <a:solidFill>
                  <a:schemeClr val="hlink"/>
                </a:solidFill>
                <a:hlinkClick r:id="rId3"/>
              </a:rPr>
              <a:t>constructors</a:t>
            </a:r>
            <a:r>
              <a:rPr lang="en-US"/>
              <a:t> and static methods also.</a:t>
            </a:r>
            <a:endParaRPr/>
          </a:p>
          <a:p>
            <a:pPr indent="-228600" lvl="0" marL="228600" rtl="0" algn="l">
              <a:lnSpc>
                <a:spcPct val="90000"/>
              </a:lnSpc>
              <a:spcBef>
                <a:spcPts val="1000"/>
              </a:spcBef>
              <a:spcAft>
                <a:spcPts val="0"/>
              </a:spcAft>
              <a:buClr>
                <a:schemeClr val="dk1"/>
              </a:buClr>
              <a:buSzPts val="2800"/>
              <a:buChar char="•"/>
            </a:pPr>
            <a:r>
              <a:rPr lang="en-US"/>
              <a:t>It can have final methods which will force the subclass not to change the body of the method.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a:t>
            </a:r>
            <a:endParaRPr/>
          </a:p>
        </p:txBody>
      </p:sp>
      <p:sp>
        <p:nvSpPr>
          <p:cNvPr id="226" name="Google Shape;22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An interface defines a contract between a provider and a consumer.</a:t>
            </a:r>
            <a:endParaRPr/>
          </a:p>
          <a:p>
            <a:pPr indent="-228600" lvl="1" marL="685800" rtl="0" algn="l">
              <a:lnSpc>
                <a:spcPct val="90000"/>
              </a:lnSpc>
              <a:spcBef>
                <a:spcPts val="500"/>
              </a:spcBef>
              <a:spcAft>
                <a:spcPts val="0"/>
              </a:spcAft>
              <a:buClr>
                <a:schemeClr val="dk1"/>
              </a:buClr>
              <a:buSzPts val="2400"/>
              <a:buChar char="•"/>
            </a:pPr>
            <a:r>
              <a:rPr lang="en-US"/>
              <a:t>Enables common design even across those classes not in hierarchy.</a:t>
            </a:r>
            <a:endParaRPr/>
          </a:p>
          <a:p>
            <a:pPr indent="-228600" lvl="0" marL="228600" rtl="0" algn="l">
              <a:lnSpc>
                <a:spcPct val="90000"/>
              </a:lnSpc>
              <a:spcBef>
                <a:spcPts val="1000"/>
              </a:spcBef>
              <a:spcAft>
                <a:spcPts val="0"/>
              </a:spcAft>
              <a:buClr>
                <a:schemeClr val="dk1"/>
              </a:buClr>
              <a:buSzPts val="2600"/>
              <a:buChar char="•"/>
            </a:pPr>
            <a:r>
              <a:rPr lang="en-US" sz="2600"/>
              <a:t>Defines a standard set of properties, methods, and events.</a:t>
            </a:r>
            <a:endParaRPr/>
          </a:p>
          <a:p>
            <a:pPr indent="-228600" lvl="1" marL="685800" rtl="0" algn="l">
              <a:lnSpc>
                <a:spcPct val="90000"/>
              </a:lnSpc>
              <a:spcBef>
                <a:spcPts val="500"/>
              </a:spcBef>
              <a:spcAft>
                <a:spcPts val="0"/>
              </a:spcAft>
              <a:buClr>
                <a:schemeClr val="dk1"/>
              </a:buClr>
              <a:buSzPts val="2400"/>
              <a:buChar char="•"/>
            </a:pPr>
            <a:r>
              <a:rPr lang="en-US"/>
              <a:t>Any class implementing an interface has to provide the functionality.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use Java interface?</a:t>
            </a:r>
            <a:br>
              <a:rPr lang="en-US"/>
            </a:br>
            <a:endParaRPr/>
          </a:p>
        </p:txBody>
      </p:sp>
      <p:sp>
        <p:nvSpPr>
          <p:cNvPr id="232" name="Google Shape;23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mainly three reasons to use interface. They are given below.</a:t>
            </a:r>
            <a:endParaRPr/>
          </a:p>
          <a:p>
            <a:pPr indent="-228600" lvl="0" marL="228600" rtl="0" algn="l">
              <a:lnSpc>
                <a:spcPct val="90000"/>
              </a:lnSpc>
              <a:spcBef>
                <a:spcPts val="1000"/>
              </a:spcBef>
              <a:spcAft>
                <a:spcPts val="0"/>
              </a:spcAft>
              <a:buClr>
                <a:schemeClr val="dk1"/>
              </a:buClr>
              <a:buSzPts val="2800"/>
              <a:buChar char="•"/>
            </a:pPr>
            <a:r>
              <a:rPr lang="en-US"/>
              <a:t>It is used to achieve abstraction.</a:t>
            </a:r>
            <a:endParaRPr/>
          </a:p>
          <a:p>
            <a:pPr indent="-228600" lvl="0" marL="228600" rtl="0" algn="l">
              <a:lnSpc>
                <a:spcPct val="90000"/>
              </a:lnSpc>
              <a:spcBef>
                <a:spcPts val="1000"/>
              </a:spcBef>
              <a:spcAft>
                <a:spcPts val="0"/>
              </a:spcAft>
              <a:buClr>
                <a:schemeClr val="dk1"/>
              </a:buClr>
              <a:buSzPts val="2800"/>
              <a:buChar char="•"/>
            </a:pPr>
            <a:r>
              <a:rPr lang="en-US"/>
              <a:t>By interface, we can support the functionality of multiple inheritance.</a:t>
            </a:r>
            <a:endParaRPr/>
          </a:p>
          <a:p>
            <a:pPr indent="-228600" lvl="0" marL="228600" rtl="0" algn="l">
              <a:lnSpc>
                <a:spcPct val="90000"/>
              </a:lnSpc>
              <a:spcBef>
                <a:spcPts val="1000"/>
              </a:spcBef>
              <a:spcAft>
                <a:spcPts val="0"/>
              </a:spcAft>
              <a:buClr>
                <a:schemeClr val="dk1"/>
              </a:buClr>
              <a:buSzPts val="2800"/>
              <a:buChar char="•"/>
            </a:pPr>
            <a:r>
              <a:rPr lang="en-US"/>
              <a:t>It can be used to achieve loose coupling.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nvSpPr>
        <p:spPr>
          <a:xfrm>
            <a:off x="1981200" y="76200"/>
            <a:ext cx="82296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000" u="none" cap="none" strike="noStrike">
                <a:solidFill>
                  <a:schemeClr val="dk1"/>
                </a:solidFill>
                <a:latin typeface="Calibri"/>
                <a:ea typeface="Calibri"/>
                <a:cs typeface="Calibri"/>
                <a:sym typeface="Calibri"/>
              </a:rPr>
              <a:t>Features of an Interface</a:t>
            </a:r>
            <a:endParaRPr/>
          </a:p>
        </p:txBody>
      </p:sp>
      <p:sp>
        <p:nvSpPr>
          <p:cNvPr id="238" name="Google Shape;238;p23"/>
          <p:cNvSpPr txBox="1"/>
          <p:nvPr>
            <p:ph idx="1" type="body"/>
          </p:nvPr>
        </p:nvSpPr>
        <p:spPr>
          <a:xfrm>
            <a:off x="1981200" y="1371601"/>
            <a:ext cx="8229600" cy="47545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Interface is essentially a collection of constants and abstract methods.</a:t>
            </a:r>
            <a:endParaRPr/>
          </a:p>
          <a:p>
            <a:pPr indent="-228600" lvl="0" marL="228600" rtl="0" algn="just">
              <a:lnSpc>
                <a:spcPct val="90000"/>
              </a:lnSpc>
              <a:spcBef>
                <a:spcPts val="1000"/>
              </a:spcBef>
              <a:spcAft>
                <a:spcPts val="0"/>
              </a:spcAft>
              <a:buClr>
                <a:schemeClr val="dk1"/>
              </a:buClr>
              <a:buSzPts val="2800"/>
              <a:buChar char="•"/>
            </a:pPr>
            <a:r>
              <a:rPr lang="en-US"/>
              <a:t>The interface approach is sometimes known as “programming by contract”.</a:t>
            </a:r>
            <a:endParaRPr/>
          </a:p>
          <a:p>
            <a:pPr indent="-228600" lvl="0" marL="228600" rtl="0" algn="just">
              <a:lnSpc>
                <a:spcPct val="90000"/>
              </a:lnSpc>
              <a:spcBef>
                <a:spcPts val="1000"/>
              </a:spcBef>
              <a:spcAft>
                <a:spcPts val="0"/>
              </a:spcAft>
              <a:buClr>
                <a:schemeClr val="dk1"/>
              </a:buClr>
              <a:buSzPts val="2800"/>
              <a:buChar char="•"/>
            </a:pPr>
            <a:r>
              <a:rPr lang="en-US"/>
              <a:t>Data members in an interface are always </a:t>
            </a:r>
            <a:r>
              <a:rPr lang="en-US" sz="2500">
                <a:latin typeface="Courier New"/>
                <a:ea typeface="Courier New"/>
                <a:cs typeface="Courier New"/>
                <a:sym typeface="Courier New"/>
              </a:rPr>
              <a:t>public</a:t>
            </a:r>
            <a:r>
              <a:rPr lang="en-US"/>
              <a:t>, </a:t>
            </a:r>
            <a:r>
              <a:rPr lang="en-US" sz="2500">
                <a:latin typeface="Courier New"/>
                <a:ea typeface="Courier New"/>
                <a:cs typeface="Courier New"/>
                <a:sym typeface="Courier New"/>
              </a:rPr>
              <a:t>static</a:t>
            </a:r>
            <a:r>
              <a:rPr lang="en-US"/>
              <a:t> and </a:t>
            </a:r>
            <a:r>
              <a:rPr lang="en-US" sz="2500">
                <a:latin typeface="Courier New"/>
                <a:ea typeface="Courier New"/>
                <a:cs typeface="Courier New"/>
                <a:sym typeface="Courier New"/>
              </a:rPr>
              <a:t>final</a:t>
            </a:r>
            <a:r>
              <a:rPr lang="en-US"/>
              <a:t>.</a:t>
            </a:r>
            <a:endParaRPr/>
          </a:p>
          <a:p>
            <a:pPr indent="-228600" lvl="0" marL="228600" rtl="0" algn="just">
              <a:lnSpc>
                <a:spcPct val="90000"/>
              </a:lnSpc>
              <a:spcBef>
                <a:spcPts val="1000"/>
              </a:spcBef>
              <a:spcAft>
                <a:spcPts val="0"/>
              </a:spcAft>
              <a:buClr>
                <a:schemeClr val="dk1"/>
              </a:buClr>
              <a:buSzPts val="2800"/>
              <a:buChar char="•"/>
            </a:pPr>
            <a:r>
              <a:rPr lang="en-US"/>
              <a:t>A sub class can only have a single superclass in java but a class can implement any number of interfaces.</a:t>
            </a:r>
            <a:endParaRPr/>
          </a:p>
          <a:p>
            <a:pPr indent="-228600" lvl="0" marL="228600" rtl="0" algn="l">
              <a:lnSpc>
                <a:spcPct val="90000"/>
              </a:lnSpc>
              <a:spcBef>
                <a:spcPts val="1000"/>
              </a:spcBef>
              <a:spcAft>
                <a:spcPts val="0"/>
              </a:spcAft>
              <a:buClr>
                <a:schemeClr val="dk1"/>
              </a:buClr>
              <a:buSzPts val="2800"/>
              <a:buChar char="•"/>
            </a:pPr>
            <a:r>
              <a:rPr lang="en-US"/>
              <a:t>If  a class implements an interface then have to implement all the methods of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Terms used in Inheritance</a:t>
            </a:r>
            <a:br>
              <a:rPr lang="en-US"/>
            </a:br>
            <a:endParaRPr/>
          </a:p>
        </p:txBody>
      </p:sp>
      <p:sp>
        <p:nvSpPr>
          <p:cNvPr id="100" name="Google Shape;10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Class:</a:t>
            </a:r>
            <a:r>
              <a:rPr lang="en-US"/>
              <a:t> A class is a group of objects which have common properties. It is a template or blueprint from which objects are created.</a:t>
            </a:r>
            <a:endParaRPr/>
          </a:p>
          <a:p>
            <a:pPr indent="-228600" lvl="0" marL="228600" rtl="0" algn="l">
              <a:lnSpc>
                <a:spcPct val="90000"/>
              </a:lnSpc>
              <a:spcBef>
                <a:spcPts val="1000"/>
              </a:spcBef>
              <a:spcAft>
                <a:spcPts val="0"/>
              </a:spcAft>
              <a:buClr>
                <a:schemeClr val="dk1"/>
              </a:buClr>
              <a:buSzPts val="2800"/>
              <a:buChar char="•"/>
            </a:pPr>
            <a:r>
              <a:rPr b="1" lang="en-US"/>
              <a:t>Sub Class/Child Class:</a:t>
            </a:r>
            <a:r>
              <a:rPr lang="en-US"/>
              <a:t> Subclass is a class which inherits the other class. It is also called a derived class, extended class, or child class.</a:t>
            </a:r>
            <a:endParaRPr/>
          </a:p>
          <a:p>
            <a:pPr indent="-228600" lvl="0" marL="228600" rtl="0" algn="l">
              <a:lnSpc>
                <a:spcPct val="90000"/>
              </a:lnSpc>
              <a:spcBef>
                <a:spcPts val="1000"/>
              </a:spcBef>
              <a:spcAft>
                <a:spcPts val="0"/>
              </a:spcAft>
              <a:buClr>
                <a:schemeClr val="dk1"/>
              </a:buClr>
              <a:buSzPts val="2800"/>
              <a:buChar char="•"/>
            </a:pPr>
            <a:r>
              <a:rPr b="1" lang="en-US"/>
              <a:t>Super Class/Parent Class:</a:t>
            </a:r>
            <a:r>
              <a:rPr lang="en-US"/>
              <a:t> Superclass is the class from where a subclass inherits the features. It is also called a base class or a parent class.</a:t>
            </a:r>
            <a:endParaRPr/>
          </a:p>
          <a:p>
            <a:pPr indent="-228600" lvl="0" marL="228600" rtl="0" algn="l">
              <a:lnSpc>
                <a:spcPct val="90000"/>
              </a:lnSpc>
              <a:spcBef>
                <a:spcPts val="1000"/>
              </a:spcBef>
              <a:spcAft>
                <a:spcPts val="0"/>
              </a:spcAft>
              <a:buClr>
                <a:schemeClr val="dk1"/>
              </a:buClr>
              <a:buSzPts val="2800"/>
              <a:buChar char="•"/>
            </a:pPr>
            <a:r>
              <a:rPr b="1" lang="en-US"/>
              <a:t>Reusability:</a:t>
            </a:r>
            <a:r>
              <a:rPr lang="en-US"/>
              <a:t> As the name specifies, reusability is a mechanism which facilitates you to reuse the fields and methods of the existing class when you create a new class. You can use the same fields and methods already defined in the previous class.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syntax of Java Inheritance</a:t>
            </a:r>
            <a:br>
              <a:rPr lang="en-US"/>
            </a:br>
            <a:endParaRPr/>
          </a:p>
        </p:txBody>
      </p:sp>
      <p:sp>
        <p:nvSpPr>
          <p:cNvPr id="106" name="Google Shape;106;p4"/>
          <p:cNvSpPr txBox="1"/>
          <p:nvPr>
            <p:ph idx="1" type="body"/>
          </p:nvPr>
        </p:nvSpPr>
        <p:spPr>
          <a:xfrm>
            <a:off x="838200" y="21304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class </a:t>
            </a:r>
            <a:r>
              <a:rPr lang="en-US">
                <a:solidFill>
                  <a:srgbClr val="FF0000"/>
                </a:solidFill>
              </a:rPr>
              <a:t>Subclass-name</a:t>
            </a:r>
            <a:r>
              <a:rPr lang="en-US"/>
              <a:t> extends Superclass-name  </a:t>
            </a:r>
            <a:endParaRPr/>
          </a:p>
          <a:p>
            <a:pPr indent="-228600" lvl="0" marL="228600" rtl="0" algn="l">
              <a:lnSpc>
                <a:spcPct val="90000"/>
              </a:lnSpc>
              <a:spcBef>
                <a:spcPts val="1000"/>
              </a:spcBef>
              <a:spcAft>
                <a:spcPts val="0"/>
              </a:spcAft>
              <a:buClr>
                <a:schemeClr val="dk1"/>
              </a:buClr>
              <a:buSzPts val="2800"/>
              <a:buChar char="•"/>
            </a:pPr>
            <a:r>
              <a:rPr lang="en-US"/>
              <a:t>{  </a:t>
            </a:r>
            <a:endParaRPr/>
          </a:p>
          <a:p>
            <a:pPr indent="-228600" lvl="0" marL="228600" rtl="0" algn="l">
              <a:lnSpc>
                <a:spcPct val="90000"/>
              </a:lnSpc>
              <a:spcBef>
                <a:spcPts val="1000"/>
              </a:spcBef>
              <a:spcAft>
                <a:spcPts val="0"/>
              </a:spcAft>
              <a:buClr>
                <a:schemeClr val="dk1"/>
              </a:buClr>
              <a:buSzPts val="2800"/>
              <a:buChar char="•"/>
            </a:pPr>
            <a:r>
              <a:rPr lang="en-US"/>
              <a:t>   //methods and fields  </a:t>
            </a:r>
            <a:endParaRPr/>
          </a:p>
          <a:p>
            <a:pPr indent="-228600" lvl="0" marL="228600" rtl="0" algn="l">
              <a:lnSpc>
                <a:spcPct val="90000"/>
              </a:lnSpc>
              <a:spcBef>
                <a:spcPts val="1000"/>
              </a:spcBef>
              <a:spcAft>
                <a:spcPts val="0"/>
              </a:spcAft>
              <a:buClr>
                <a:schemeClr val="dk1"/>
              </a:buClr>
              <a:buSzPts val="2800"/>
              <a:buChar char="•"/>
            </a:pPr>
            <a:r>
              <a:rPr lang="en-US"/>
              <a:t>} </a:t>
            </a:r>
            <a:endParaRPr/>
          </a:p>
          <a:p>
            <a:pPr indent="-228600" lvl="0" marL="228600" rtl="0" algn="l">
              <a:lnSpc>
                <a:spcPct val="90000"/>
              </a:lnSpc>
              <a:spcBef>
                <a:spcPts val="1000"/>
              </a:spcBef>
              <a:spcAft>
                <a:spcPts val="0"/>
              </a:spcAft>
              <a:buClr>
                <a:schemeClr val="dk1"/>
              </a:buClr>
              <a:buSzPts val="2800"/>
              <a:buChar char="•"/>
            </a:pPr>
            <a:r>
              <a:rPr lang="en-US"/>
              <a:t>The </a:t>
            </a:r>
            <a:r>
              <a:rPr b="1" lang="en-US"/>
              <a:t>extends keyword</a:t>
            </a:r>
            <a:r>
              <a:rPr lang="en-US"/>
              <a:t> indicates that you are making a new class that derives from an existing class. The meaning of "extends" is to increase the functionality.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Derived class Constructor</a:t>
            </a:r>
            <a:endParaRPr/>
          </a:p>
        </p:txBody>
      </p:sp>
      <p:sp>
        <p:nvSpPr>
          <p:cNvPr id="113" name="Google Shape;113;p5"/>
          <p:cNvSpPr txBox="1"/>
          <p:nvPr>
            <p:ph idx="1" type="body"/>
          </p:nvPr>
        </p:nvSpPr>
        <p:spPr>
          <a:xfrm>
            <a:off x="1981200" y="1295401"/>
            <a:ext cx="8229600" cy="4525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Constructors are called in the sequence of </a:t>
            </a:r>
            <a:endParaRPr/>
          </a:p>
          <a:p>
            <a:pPr indent="-228600" lvl="0" marL="228600" rtl="0" algn="just">
              <a:lnSpc>
                <a:spcPct val="90000"/>
              </a:lnSpc>
              <a:spcBef>
                <a:spcPts val="1000"/>
              </a:spcBef>
              <a:spcAft>
                <a:spcPts val="0"/>
              </a:spcAft>
              <a:buClr>
                <a:schemeClr val="dk1"/>
              </a:buClr>
              <a:buSzPts val="2800"/>
              <a:buFont typeface="Noto Sans Symbols"/>
              <a:buNone/>
            </a:pPr>
            <a:r>
              <a:rPr lang="en-US"/>
              <a:t>    super🡪sub</a:t>
            </a:r>
            <a:endParaRPr/>
          </a:p>
          <a:p>
            <a:pPr indent="-228600" lvl="0" marL="228600" rtl="0" algn="just">
              <a:lnSpc>
                <a:spcPct val="90000"/>
              </a:lnSpc>
              <a:spcBef>
                <a:spcPts val="1000"/>
              </a:spcBef>
              <a:spcAft>
                <a:spcPts val="0"/>
              </a:spcAft>
              <a:buClr>
                <a:schemeClr val="dk1"/>
              </a:buClr>
              <a:buSzPts val="2800"/>
              <a:buChar char="•"/>
            </a:pPr>
            <a:r>
              <a:rPr lang="en-US"/>
              <a:t>When Manager is created the sequence in which constructors get invoked is </a:t>
            </a:r>
            <a:endParaRPr/>
          </a:p>
          <a:p>
            <a:pPr indent="-228600" lvl="1" marL="685800" rtl="0" algn="just">
              <a:lnSpc>
                <a:spcPct val="90000"/>
              </a:lnSpc>
              <a:spcBef>
                <a:spcPts val="500"/>
              </a:spcBef>
              <a:spcAft>
                <a:spcPts val="0"/>
              </a:spcAft>
              <a:buClr>
                <a:schemeClr val="dk1"/>
              </a:buClr>
              <a:buSzPts val="2400"/>
              <a:buChar char="•"/>
            </a:pPr>
            <a:r>
              <a:rPr lang="en-US"/>
              <a:t>Employee 🡪Manager</a:t>
            </a:r>
            <a:endParaRPr/>
          </a:p>
        </p:txBody>
      </p:sp>
      <p:sp>
        <p:nvSpPr>
          <p:cNvPr id="114" name="Google Shape;114;p5"/>
          <p:cNvSpPr txBox="1"/>
          <p:nvPr/>
        </p:nvSpPr>
        <p:spPr>
          <a:xfrm>
            <a:off x="2398714" y="5364163"/>
            <a:ext cx="1812925"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super</a:t>
            </a:r>
            <a:r>
              <a:rPr lang="en-US"/>
              <a:t> Keyword</a:t>
            </a:r>
            <a:endParaRPr/>
          </a:p>
        </p:txBody>
      </p:sp>
      <p:sp>
        <p:nvSpPr>
          <p:cNvPr id="120" name="Google Shape;120;p6"/>
          <p:cNvSpPr txBox="1"/>
          <p:nvPr>
            <p:ph idx="1" type="body"/>
          </p:nvPr>
        </p:nvSpPr>
        <p:spPr>
          <a:xfrm>
            <a:off x="1981200" y="1295401"/>
            <a:ext cx="8229600" cy="48307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500"/>
              <a:buChar char="•"/>
            </a:pPr>
            <a:r>
              <a:rPr lang="en-US" sz="2500">
                <a:latin typeface="Courier New"/>
                <a:ea typeface="Courier New"/>
                <a:cs typeface="Courier New"/>
                <a:sym typeface="Courier New"/>
              </a:rPr>
              <a:t>super</a:t>
            </a:r>
            <a:r>
              <a:rPr lang="en-US"/>
              <a:t> keyword refers to super class.</a:t>
            </a:r>
            <a:endParaRPr/>
          </a:p>
          <a:p>
            <a:pPr indent="-228600" lvl="0" marL="228600" rtl="0" algn="just">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super</a:t>
            </a:r>
            <a:r>
              <a:rPr lang="en-US"/>
              <a:t> allows to pass control to a constructor in the super class.</a:t>
            </a:r>
            <a:endParaRPr/>
          </a:p>
          <a:p>
            <a:pPr indent="-228600" lvl="0" marL="228600" rtl="0" algn="just">
              <a:lnSpc>
                <a:spcPct val="90000"/>
              </a:lnSpc>
              <a:spcBef>
                <a:spcPts val="1000"/>
              </a:spcBef>
              <a:spcAft>
                <a:spcPts val="0"/>
              </a:spcAft>
              <a:buClr>
                <a:schemeClr val="dk1"/>
              </a:buClr>
              <a:buSzPts val="2800"/>
              <a:buChar char="•"/>
            </a:pPr>
            <a:r>
              <a:rPr lang="en-US"/>
              <a:t>Every constructor must invoke the constructor of super class.</a:t>
            </a:r>
            <a:endParaRPr/>
          </a:p>
          <a:p>
            <a:pPr indent="-228600" lvl="1" marL="685800" rtl="0" algn="just">
              <a:lnSpc>
                <a:spcPct val="90000"/>
              </a:lnSpc>
              <a:spcBef>
                <a:spcPts val="500"/>
              </a:spcBef>
              <a:spcAft>
                <a:spcPts val="0"/>
              </a:spcAft>
              <a:buClr>
                <a:schemeClr val="dk1"/>
              </a:buClr>
              <a:buSzPts val="2400"/>
              <a:buChar char="•"/>
            </a:pPr>
            <a:r>
              <a:rPr lang="en-US"/>
              <a:t>If constructor is not invoked explicitly, </a:t>
            </a:r>
            <a:r>
              <a:rPr lang="en-US" sz="2500">
                <a:latin typeface="Courier New"/>
                <a:ea typeface="Courier New"/>
                <a:cs typeface="Courier New"/>
                <a:sym typeface="Courier New"/>
              </a:rPr>
              <a:t>super</a:t>
            </a:r>
            <a:r>
              <a:rPr lang="en-US"/>
              <a:t> class uses its default constructor.</a:t>
            </a:r>
            <a:endParaRPr/>
          </a:p>
          <a:p>
            <a:pPr indent="-228600" lvl="1" marL="685800" rtl="0" algn="just">
              <a:lnSpc>
                <a:spcPct val="90000"/>
              </a:lnSpc>
              <a:spcBef>
                <a:spcPts val="500"/>
              </a:spcBef>
              <a:spcAft>
                <a:spcPts val="0"/>
              </a:spcAft>
              <a:buClr>
                <a:schemeClr val="dk1"/>
              </a:buClr>
              <a:buSzPts val="2400"/>
              <a:buChar char="•"/>
            </a:pPr>
            <a:r>
              <a:rPr lang="en-US"/>
              <a:t>If there’s no default constructor in </a:t>
            </a:r>
            <a:r>
              <a:rPr lang="en-US" sz="2500">
                <a:latin typeface="Courier New"/>
                <a:ea typeface="Courier New"/>
                <a:cs typeface="Courier New"/>
                <a:sym typeface="Courier New"/>
              </a:rPr>
              <a:t>super</a:t>
            </a:r>
            <a:r>
              <a:rPr lang="en-US"/>
              <a:t> class, compiler complains.</a:t>
            </a:r>
            <a:endParaRPr/>
          </a:p>
          <a:p>
            <a:pPr indent="-228600" lvl="0" marL="228600" rtl="0" algn="just">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super</a:t>
            </a:r>
            <a:r>
              <a:rPr lang="en-US"/>
              <a:t> must be the first statement in the sub class’s constructor.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protected</a:t>
            </a:r>
            <a:r>
              <a:rPr lang="en-US"/>
              <a:t> keyword</a:t>
            </a:r>
            <a:endParaRPr/>
          </a:p>
        </p:txBody>
      </p:sp>
      <p:sp>
        <p:nvSpPr>
          <p:cNvPr id="126" name="Google Shape;126;p7"/>
          <p:cNvSpPr txBox="1"/>
          <p:nvPr>
            <p:ph idx="1" type="body"/>
          </p:nvPr>
        </p:nvSpPr>
        <p:spPr>
          <a:xfrm>
            <a:off x="1981200" y="1295401"/>
            <a:ext cx="8229600" cy="48307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latin typeface="Courier New"/>
                <a:ea typeface="Courier New"/>
                <a:cs typeface="Courier New"/>
                <a:sym typeface="Courier New"/>
              </a:rPr>
              <a:t>protected</a:t>
            </a:r>
            <a:r>
              <a:rPr lang="en-US"/>
              <a:t> keyword is used in inheritance.</a:t>
            </a:r>
            <a:endParaRPr/>
          </a:p>
          <a:p>
            <a:pPr indent="-228600" lvl="0" marL="228600" rtl="0" algn="just">
              <a:lnSpc>
                <a:spcPct val="90000"/>
              </a:lnSpc>
              <a:spcBef>
                <a:spcPts val="1000"/>
              </a:spcBef>
              <a:spcAft>
                <a:spcPts val="0"/>
              </a:spcAft>
              <a:buClr>
                <a:schemeClr val="dk1"/>
              </a:buClr>
              <a:buSzPts val="2800"/>
              <a:buChar char="•"/>
            </a:pPr>
            <a:r>
              <a:rPr lang="en-US"/>
              <a:t>Accessibility of protected keyword is within a package anywhere and out side the package only with inherited class</a:t>
            </a:r>
            <a:r>
              <a:rPr lang="en-US" sz="24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Polymorphism</a:t>
            </a:r>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Polymorphism support resolves the method call to suitable implementation.</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Why Polymorphism?</a:t>
            </a:r>
            <a:endParaRPr/>
          </a:p>
          <a:p>
            <a:pPr indent="-228600" lvl="1" marL="685800" rtl="0" algn="just">
              <a:lnSpc>
                <a:spcPct val="90000"/>
              </a:lnSpc>
              <a:spcBef>
                <a:spcPts val="500"/>
              </a:spcBef>
              <a:spcAft>
                <a:spcPts val="0"/>
              </a:spcAft>
              <a:buClr>
                <a:schemeClr val="dk1"/>
              </a:buClr>
              <a:buSzPts val="2400"/>
              <a:buChar char="•"/>
            </a:pPr>
            <a:r>
              <a:rPr lang="en-US"/>
              <a:t>Polymorphism allows to design and implement system that are more easily extensible and maintainable.</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Early Binding and Late Binding</a:t>
            </a:r>
            <a:endParaRPr/>
          </a:p>
        </p:txBody>
      </p:sp>
      <p:sp>
        <p:nvSpPr>
          <p:cNvPr id="139" name="Google Shape;139;p9"/>
          <p:cNvSpPr txBox="1"/>
          <p:nvPr>
            <p:ph idx="1" type="body"/>
          </p:nvPr>
        </p:nvSpPr>
        <p:spPr>
          <a:xfrm>
            <a:off x="2089150" y="1189038"/>
            <a:ext cx="8135938" cy="475456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binding of a member function call with an object is called compile time or static type or early binding.</a:t>
            </a:r>
            <a:endParaRPr/>
          </a:p>
          <a:p>
            <a:pPr indent="-228600" lvl="0" marL="228600" rtl="0" algn="l">
              <a:lnSpc>
                <a:spcPct val="90000"/>
              </a:lnSpc>
              <a:spcBef>
                <a:spcPts val="1000"/>
              </a:spcBef>
              <a:spcAft>
                <a:spcPts val="0"/>
              </a:spcAft>
              <a:buClr>
                <a:schemeClr val="dk1"/>
              </a:buClr>
              <a:buSzPts val="2800"/>
              <a:buChar char="•"/>
            </a:pPr>
            <a:r>
              <a:rPr lang="en-US"/>
              <a:t>Static  polymorphism is achieved by method overloading in java.</a:t>
            </a:r>
            <a:endParaRPr/>
          </a:p>
          <a:p>
            <a:pPr indent="-228600" lvl="0" marL="228600" rtl="0" algn="just">
              <a:lnSpc>
                <a:spcPct val="90000"/>
              </a:lnSpc>
              <a:spcBef>
                <a:spcPts val="1000"/>
              </a:spcBef>
              <a:spcAft>
                <a:spcPts val="0"/>
              </a:spcAft>
              <a:buClr>
                <a:schemeClr val="dk1"/>
              </a:buClr>
              <a:buSzPts val="2800"/>
              <a:buChar char="•"/>
            </a:pPr>
            <a:r>
              <a:rPr lang="en-US"/>
              <a:t>The binding of the function call to an object at run time is called run time or dynamic binding or late binding.</a:t>
            </a:r>
            <a:endParaRPr/>
          </a:p>
          <a:p>
            <a:pPr indent="-228600" lvl="0" marL="228600" rtl="0" algn="l">
              <a:lnSpc>
                <a:spcPct val="90000"/>
              </a:lnSpc>
              <a:spcBef>
                <a:spcPts val="1000"/>
              </a:spcBef>
              <a:spcAft>
                <a:spcPts val="0"/>
              </a:spcAft>
              <a:buClr>
                <a:schemeClr val="dk1"/>
              </a:buClr>
              <a:buSzPts val="2800"/>
              <a:buChar char="•"/>
            </a:pPr>
            <a:r>
              <a:rPr lang="en-US"/>
              <a:t>Dynamic  polymorphism is achieved by method overriding in an inheritance.</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2021-10-26T17:25:26Z</dcterms:created>
  <dc:creator>Shravani Rahul Chikhalkar (Student)</dc:creator>
</cp:coreProperties>
</file>