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762000" x="423550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423550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762000" x="423541"/>
            <a:ext cy="3809999" cx="67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2057400" x="822959"/>
            <a:ext cy="822900" cx="74981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1pPr>
            <a:lvl2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2pPr>
            <a:lvl3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3pPr>
            <a:lvl4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4pPr>
            <a:lvl5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5pPr>
            <a:lvl6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6pPr>
            <a:lvl7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7pPr>
            <a:lvl8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8pPr>
            <a:lvl9pPr algn="ctr">
              <a:spcBef>
                <a:spcPts val="0"/>
              </a:spcBef>
              <a:buClr>
                <a:srgbClr val="333333"/>
              </a:buClr>
              <a:buSzPct val="100000"/>
              <a:defRPr sz="40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3086100" x="1645919"/>
            <a:ext cy="617099" cx="5852100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205739" x="274319"/>
            <a:ext cy="617099" cx="85952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234440" x="274319"/>
            <a:ext cy="3703200" cx="85952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739" x="274319"/>
            <a:ext cy="617099" cx="85952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100000"/>
              <a:defRPr sz="35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34440" x="274319"/>
            <a:ext cy="3703200" cx="40232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234440" x="4846319"/>
            <a:ext cy="3703200" cx="40232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100000"/>
              <a:defRPr sz="22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4526280" x="274319"/>
            <a:ext cy="411599" cx="8595299"/>
          </a:xfrm>
          <a:prstGeom prst="rect">
            <a:avLst/>
          </a:prstGeom>
          <a:noFill/>
          <a:ln>
            <a:noFill/>
          </a:ln>
        </p:spPr>
        <p:txBody>
          <a:bodyPr bIns="75425" rIns="75425" lIns="75425" tIns="75425" anchor="t" anchorCtr="0"/>
          <a:lstStyle>
            <a:lvl1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sz="2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andrazhribernik/jackpot" Type="http://schemas.openxmlformats.org/officeDocument/2006/relationships/hyperlink" TargetMode="External" Id="rId4"/><Relationship Target="../media/image06.png" Type="http://schemas.openxmlformats.org/officeDocument/2006/relationships/image" Id="rId3"/><Relationship Target="http://bit.ly/1G7tO1G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/>
        </p:nvSpPr>
        <p:spPr>
          <a:xfrm>
            <a:off y="3183838" x="496529"/>
            <a:ext cy="1245599" cx="8306099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Celtra Challenge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0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Jackpot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0" sz="1500" lang="en-US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Andraž Hribernik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December</a:t>
            </a:r>
            <a:r>
              <a:rPr b="0"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="0"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, 201</a:t>
            </a: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/>
        </p:nvSpPr>
        <p:spPr>
          <a:xfrm>
            <a:off y="295666" x="483120"/>
            <a:ext cy="812999" cx="73116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y="1184709" x="483727"/>
            <a:ext cy="3055199" cx="7860599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 indent="-304800" marL="381000">
              <a:lnSpc>
                <a:spcPct val="200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rgbClr val="0B5394"/>
                </a:solidFill>
              </a:rPr>
              <a:t>Problem description</a:t>
            </a:r>
          </a:p>
          <a:p>
            <a:pPr rtl="0" lvl="0" indent="-304800" marL="381000">
              <a:lnSpc>
                <a:spcPct val="200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rgbClr val="0B5394"/>
                </a:solidFill>
              </a:rPr>
              <a:t>Multi Armed Bandit</a:t>
            </a:r>
          </a:p>
          <a:p>
            <a:pPr rtl="0" lvl="0" indent="-304800" marL="381000">
              <a:lnSpc>
                <a:spcPct val="200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rgbClr val="0B5394"/>
                </a:solidFill>
              </a:rPr>
              <a:t>Results</a:t>
            </a:r>
          </a:p>
          <a:p>
            <a:pPr rtl="0" lvl="0" indent="-304800" marL="381000">
              <a:lnSpc>
                <a:spcPct val="200000"/>
              </a:lnSpc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rgbClr val="0B5394"/>
                </a:solidFill>
              </a:rPr>
              <a:t>Conclusion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sz="2400" lang="en-US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95666" x="483120"/>
            <a:ext cy="724200" cx="73116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Problem description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Jackpot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645947" x="5562600"/>
            <a:ext cy="3020999" cx="3335399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GOAL → earn as much as possible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Sampling training examples → got machines’ CTR through time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b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Implement own service with the same API </a:t>
            </a:r>
          </a:p>
          <a:p>
            <a:pPr rtl="0" lvl="0" indent="-304800" marL="457200">
              <a:spcBef>
                <a:spcPts val="0"/>
              </a:spcBef>
              <a:buClr>
                <a:srgbClr val="0B5394"/>
              </a:buClr>
              <a:buSzPct val="100000"/>
              <a:buFont typeface="verdana"/>
              <a:buChar char="●"/>
            </a:pPr>
            <a:r>
              <a:rPr sz="12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known machines’ CTR </a:t>
            </a:r>
          </a:p>
          <a:p>
            <a:pPr rtl="0" lvl="0" indent="-304800" marL="457200">
              <a:spcBef>
                <a:spcPts val="0"/>
              </a:spcBef>
              <a:buClr>
                <a:srgbClr val="0B5394"/>
              </a:buClr>
              <a:buSzPct val="100000"/>
              <a:buFont typeface="verdana"/>
              <a:buChar char="●"/>
            </a:pPr>
            <a:r>
              <a:rPr sz="12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lower network latency → faster evaluation process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6325" x="483125"/>
            <a:ext cy="3020849" cx="40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295666" x="483120"/>
            <a:ext cy="724200" cx="73116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Multi Armed Bandit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303020" x="731520"/>
            <a:ext cy="590100" cx="2756099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u="sng" b="1" sz="18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MAB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714475" x="731530"/>
            <a:ext cy="2308500" cx="69219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Trade-off between exploring vs. exploiting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b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Many different techniques (ε-greedy, exp3, ucb1, ucb2, rpm)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b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best performances → rpm using time interval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3925" x="483125"/>
            <a:ext cy="3020849" cx="40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43850" x="4469092"/>
            <a:ext cy="3020999" cx="402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/>
        </p:nvSpPr>
        <p:spPr>
          <a:xfrm>
            <a:off y="295671" x="483125"/>
            <a:ext cy="440699" cx="73116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1714475" x="731531"/>
            <a:ext cy="2308500" cx="7357199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1-5 training examples → 90% of perfect score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b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6-10 training examples → 84%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b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All training examples → </a:t>
            </a:r>
            <a:r>
              <a:rPr b="1"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86%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Total reward on training examples (Celtra) →  </a:t>
            </a:r>
            <a:r>
              <a:rPr b="1"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3475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/>
        </p:nvSpPr>
        <p:spPr>
          <a:xfrm>
            <a:off y="295671" x="483125"/>
            <a:ext cy="440699" cx="73116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714475" x="731524"/>
            <a:ext cy="2308500" cx="75438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5 dfferent MAB aproaches were tested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we would earn approx. 85% of maximum possible reward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very simple method to implement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/>
        </p:nvSpPr>
        <p:spPr>
          <a:xfrm>
            <a:off y="1089175" x="0"/>
            <a:ext cy="1651200" cx="91440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48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4800" lang="en-US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48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y="4054650" x="580725"/>
            <a:ext cy="1026600" cx="597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chemeClr val="lt2"/>
                </a:solidFill>
              </a:rPr>
              <a:t>Source code: </a:t>
            </a:r>
            <a:r>
              <a:rPr u="sng" lang="en-US">
                <a:solidFill>
                  <a:schemeClr val="lt2"/>
                </a:solidFill>
                <a:hlinkClick r:id="rId4"/>
              </a:rPr>
              <a:t>https://github.com/andrazhribernik/jackpot</a:t>
            </a:r>
          </a:p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lt2"/>
                </a:solidFill>
              </a:rPr>
              <a:t>Presentation: </a:t>
            </a:r>
            <a:r>
              <a:rPr u="sng" lang="en-US">
                <a:solidFill>
                  <a:schemeClr val="lt2"/>
                </a:solidFill>
                <a:hlinkClick r:id="rId5"/>
              </a:rPr>
              <a:t>http://bit.ly/1G7tO1G</a:t>
            </a:r>
            <a:r>
              <a:rPr lang="en-US">
                <a:solidFill>
                  <a:schemeClr val="lt2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/>
        </p:nvSpPr>
        <p:spPr>
          <a:xfrm>
            <a:off y="295671" x="483125"/>
            <a:ext cy="440699" cx="7311600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b="1" sz="18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Randomised Probability Matching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94762" x="704000"/>
            <a:ext cy="2185524" cx="305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94762" x="4026060"/>
            <a:ext cy="2059114" cx="30234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y="3038677" x="704000"/>
            <a:ext cy="1565699" cx="3335399"/>
          </a:xfrm>
          <a:prstGeom prst="rect">
            <a:avLst/>
          </a:prstGeom>
          <a:noFill/>
          <a:ln>
            <a:noFill/>
          </a:ln>
        </p:spPr>
        <p:txBody>
          <a:bodyPr bIns="31425" rIns="31425" lIns="31425" tIns="3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both machines have CTR 3%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Left was shown 100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• Right was shown 1000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0B53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br>
              <a:rPr sz="1500" lang="en-US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</a:b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gradientwhit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