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58" r:id="rId5"/>
    <p:sldId id="260" r:id="rId6"/>
    <p:sldId id="266" r:id="rId7"/>
    <p:sldId id="267" r:id="rId8"/>
    <p:sldId id="268" r:id="rId9"/>
    <p:sldId id="269" r:id="rId10"/>
    <p:sldId id="263" r:id="rId11"/>
    <p:sldId id="271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DFA-28C6-45EF-972E-D7B40F93A50D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A89-7B79-43F7-A56C-75AE74F6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7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DFA-28C6-45EF-972E-D7B40F93A50D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A89-7B79-43F7-A56C-75AE74F6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40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DFA-28C6-45EF-972E-D7B40F93A50D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A89-7B79-43F7-A56C-75AE74F6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8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DFA-28C6-45EF-972E-D7B40F93A50D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A89-7B79-43F7-A56C-75AE74F6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84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DFA-28C6-45EF-972E-D7B40F93A50D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A89-7B79-43F7-A56C-75AE74F6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9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DFA-28C6-45EF-972E-D7B40F93A50D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A89-7B79-43F7-A56C-75AE74F6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77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DFA-28C6-45EF-972E-D7B40F93A50D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A89-7B79-43F7-A56C-75AE74F6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56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DFA-28C6-45EF-972E-D7B40F93A50D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A89-7B79-43F7-A56C-75AE74F6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7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DFA-28C6-45EF-972E-D7B40F93A50D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A89-7B79-43F7-A56C-75AE74F6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52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DFA-28C6-45EF-972E-D7B40F93A50D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A89-7B79-43F7-A56C-75AE74F6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2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DFA-28C6-45EF-972E-D7B40F93A50D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A89-7B79-43F7-A56C-75AE74F6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6EDFA-28C6-45EF-972E-D7B40F93A50D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4A89-7B79-43F7-A56C-75AE74F6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97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 smtClean="0">
                <a:solidFill>
                  <a:srgbClr val="C00000"/>
                </a:solidFill>
              </a:rPr>
              <a:t>Celtrin</a:t>
            </a:r>
            <a:r>
              <a:rPr lang="sl-SI" dirty="0" smtClean="0">
                <a:solidFill>
                  <a:srgbClr val="C00000"/>
                </a:solidFill>
              </a:rPr>
              <a:t> izziv </a:t>
            </a:r>
            <a:r>
              <a:rPr lang="sl-SI" dirty="0" err="1" smtClean="0">
                <a:solidFill>
                  <a:srgbClr val="C00000"/>
                </a:solidFill>
              </a:rPr>
              <a:t>Jackpot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99010"/>
          </a:xfrm>
        </p:spPr>
        <p:txBody>
          <a:bodyPr>
            <a:normAutofit/>
          </a:bodyPr>
          <a:lstStyle/>
          <a:p>
            <a:endParaRPr lang="sl-SI" dirty="0" smtClean="0"/>
          </a:p>
          <a:p>
            <a:r>
              <a:rPr lang="sl-SI" dirty="0" smtClean="0"/>
              <a:t>Predstavitev rešitve</a:t>
            </a:r>
          </a:p>
          <a:p>
            <a:endParaRPr lang="sl-SI" dirty="0" smtClean="0"/>
          </a:p>
          <a:p>
            <a:r>
              <a:rPr lang="sl-SI" dirty="0" smtClean="0"/>
              <a:t>10. december 2014, Ljubljana</a:t>
            </a:r>
          </a:p>
        </p:txBody>
      </p:sp>
    </p:spTree>
    <p:extLst>
      <p:ext uri="{BB962C8B-B14F-4D97-AF65-F5344CB8AC3E}">
        <p14:creationId xmlns:p14="http://schemas.microsoft.com/office/powerpoint/2010/main" val="39029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>
                <a:solidFill>
                  <a:srgbClr val="C00000"/>
                </a:solidFill>
              </a:rPr>
              <a:t>Voter</a:t>
            </a:r>
            <a:r>
              <a:rPr lang="sl-SI" dirty="0" smtClean="0">
                <a:solidFill>
                  <a:srgbClr val="C00000"/>
                </a:solidFill>
              </a:rPr>
              <a:t>(UCB1-Tuned,POKER)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Avtomatska </a:t>
            </a:r>
            <a:r>
              <a:rPr lang="sl-SI" dirty="0"/>
              <a:t>razpoznava </a:t>
            </a:r>
            <a:r>
              <a:rPr lang="sl-SI" dirty="0" smtClean="0"/>
              <a:t>(ne)stacionarnosti</a:t>
            </a:r>
            <a:endParaRPr lang="sl-SI" dirty="0"/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 smtClean="0"/>
              <a:t>Dodaten nivo UCB za izbiranje med strategijami</a:t>
            </a:r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Optimizacija: dva nastavljiva parametra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 smtClean="0"/>
              <a:t>Funkcijska aproksimacija: število ročic, dovoljeno število potegov</a:t>
            </a:r>
            <a:endParaRPr lang="sl-SI" dirty="0"/>
          </a:p>
        </p:txBody>
      </p:sp>
      <p:sp>
        <p:nvSpPr>
          <p:cNvPr id="5" name="TextBox 4"/>
          <p:cNvSpPr txBox="1"/>
          <p:nvPr/>
        </p:nvSpPr>
        <p:spPr>
          <a:xfrm>
            <a:off x="11353800" y="6176963"/>
            <a:ext cx="4855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l-SI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59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C00000"/>
                </a:solidFill>
              </a:rPr>
              <a:t>Rezultati </a:t>
            </a:r>
            <a:r>
              <a:rPr lang="sl-SI" dirty="0" smtClean="0">
                <a:solidFill>
                  <a:srgbClr val="C00000"/>
                </a:solidFill>
              </a:rPr>
              <a:t>(2. del)</a:t>
            </a:r>
            <a:endParaRPr lang="en-GB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12302"/>
              </p:ext>
            </p:extLst>
          </p:nvPr>
        </p:nvGraphicFramePr>
        <p:xfrm>
          <a:off x="960580" y="1913370"/>
          <a:ext cx="10270838" cy="418327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84443"/>
                <a:gridCol w="1484443"/>
                <a:gridCol w="7301952"/>
              </a:tblGrid>
              <a:tr h="5457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IZBOLJŠANJE [%]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360000" marT="36000" marB="36000" anchor="ctr"/>
                </a:tc>
              </a:tr>
              <a:tr h="907200">
                <a:tc>
                  <a:txBody>
                    <a:bodyPr/>
                    <a:lstStyle/>
                    <a:p>
                      <a:pPr algn="ctr" fontAlgn="b"/>
                      <a:r>
                        <a:rPr lang="sl-SI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Stac</a:t>
                      </a:r>
                      <a:r>
                        <a:rPr lang="sl-SI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Nestac</a:t>
                      </a:r>
                      <a:r>
                        <a:rPr lang="sl-SI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360000" marT="36000" marB="36000" anchor="ctr"/>
                </a:tc>
              </a:tr>
              <a:tr h="547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48.9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49.4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UCB1-Tuned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59.0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27.8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POKER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59.0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43.9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POKER  + PH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53800" y="6176963"/>
            <a:ext cx="4855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l-SI" dirty="0" smtClean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5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C00000"/>
                </a:solidFill>
              </a:rPr>
              <a:t>Rezultati </a:t>
            </a:r>
            <a:r>
              <a:rPr lang="sl-SI" dirty="0" smtClean="0">
                <a:solidFill>
                  <a:srgbClr val="C00000"/>
                </a:solidFill>
              </a:rPr>
              <a:t>(2. del)</a:t>
            </a:r>
            <a:endParaRPr lang="en-GB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52155"/>
              </p:ext>
            </p:extLst>
          </p:nvPr>
        </p:nvGraphicFramePr>
        <p:xfrm>
          <a:off x="960580" y="1913370"/>
          <a:ext cx="10270838" cy="418327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84443"/>
                <a:gridCol w="1484443"/>
                <a:gridCol w="7301952"/>
              </a:tblGrid>
              <a:tr h="5457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IZBOLJŠANJE [%]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360000" marT="36000" marB="36000" anchor="ctr"/>
                </a:tc>
              </a:tr>
              <a:tr h="907200">
                <a:tc>
                  <a:txBody>
                    <a:bodyPr/>
                    <a:lstStyle/>
                    <a:p>
                      <a:pPr algn="ctr" fontAlgn="b"/>
                      <a:r>
                        <a:rPr lang="sl-SI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Stac</a:t>
                      </a:r>
                      <a:r>
                        <a:rPr lang="sl-SI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Nestac</a:t>
                      </a:r>
                      <a:r>
                        <a:rPr lang="sl-SI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360000" marT="36000" marB="36000" anchor="ctr"/>
                </a:tc>
              </a:tr>
              <a:tr h="547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48.9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49.4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UCB1-Tuned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59.0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27.8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POKER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59.0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43.9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POKER  + PH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53.4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54.6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Voter(UCB1-Tuned,POKER) + PH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53800" y="6176963"/>
            <a:ext cx="4855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l-SI" dirty="0" smtClean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9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C00000"/>
                </a:solidFill>
              </a:rPr>
              <a:t>Rezultati </a:t>
            </a:r>
            <a:r>
              <a:rPr lang="sl-SI" dirty="0" smtClean="0">
                <a:solidFill>
                  <a:srgbClr val="C00000"/>
                </a:solidFill>
              </a:rPr>
              <a:t>(2. del)</a:t>
            </a:r>
            <a:endParaRPr lang="en-GB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60580" y="1913370"/>
          <a:ext cx="10270838" cy="418327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84443"/>
                <a:gridCol w="1484443"/>
                <a:gridCol w="7301952"/>
              </a:tblGrid>
              <a:tr h="5457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IZBOLJŠANJE [%]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360000" marT="36000" marB="36000" anchor="ctr"/>
                </a:tc>
              </a:tr>
              <a:tr h="907200">
                <a:tc>
                  <a:txBody>
                    <a:bodyPr/>
                    <a:lstStyle/>
                    <a:p>
                      <a:pPr algn="ctr" fontAlgn="b"/>
                      <a:r>
                        <a:rPr lang="sl-SI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Stac</a:t>
                      </a:r>
                      <a:r>
                        <a:rPr lang="sl-SI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Nestac</a:t>
                      </a:r>
                      <a:r>
                        <a:rPr lang="sl-SI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360000" marT="36000" marB="36000" anchor="ctr"/>
                </a:tc>
              </a:tr>
              <a:tr h="547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48.9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49.4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UCB1-Tuned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59.0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27.8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POKER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59.0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43.9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POKER  + </a:t>
                      </a:r>
                      <a:r>
                        <a:rPr lang="en-GB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PH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53.4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54.6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Voter(UCB1-Tuned,POKER) + PH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smtClean="0">
                          <a:solidFill>
                            <a:schemeClr val="accent1"/>
                          </a:solidFill>
                          <a:effectLst/>
                        </a:rPr>
                        <a:t>54.1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55.3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Optimiziran</a:t>
                      </a:r>
                      <a:r>
                        <a:rPr lang="en-GB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Voter(UCB1-Tuned,POKER) + PH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53800" y="6176963"/>
            <a:ext cx="4855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l-SI" dirty="0" smtClean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7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>
                <a:solidFill>
                  <a:srgbClr val="C00000"/>
                </a:solidFill>
              </a:rPr>
              <a:t>Tom Vodopivec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Doktorski študent: umetna inteligenca v igrah</a:t>
            </a:r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Soavtorji programske kode: </a:t>
            </a:r>
            <a:r>
              <a:rPr lang="sl-SI" dirty="0" smtClean="0">
                <a:solidFill>
                  <a:srgbClr val="C00000"/>
                </a:solidFill>
              </a:rPr>
              <a:t>Davor Sluga </a:t>
            </a:r>
            <a:r>
              <a:rPr lang="sl-SI" dirty="0" smtClean="0"/>
              <a:t>in</a:t>
            </a:r>
            <a:r>
              <a:rPr lang="sl-SI" dirty="0" smtClean="0">
                <a:solidFill>
                  <a:srgbClr val="C00000"/>
                </a:solidFill>
              </a:rPr>
              <a:t> Nejc Ilc</a:t>
            </a:r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Laboratorij za paralelno procesiranje in adaptivne </a:t>
            </a:r>
            <a:r>
              <a:rPr lang="sl-SI" dirty="0" smtClean="0"/>
              <a:t>sisteme</a:t>
            </a:r>
          </a:p>
          <a:p>
            <a:pPr marL="0" indent="0">
              <a:buNone/>
            </a:pPr>
            <a:r>
              <a:rPr lang="sl-SI" dirty="0" smtClean="0"/>
              <a:t>Fakulteta </a:t>
            </a:r>
            <a:r>
              <a:rPr lang="sl-SI" dirty="0"/>
              <a:t>za računalništvo in </a:t>
            </a:r>
            <a:r>
              <a:rPr lang="sl-SI" dirty="0" smtClean="0"/>
              <a:t>informatiko</a:t>
            </a:r>
          </a:p>
          <a:p>
            <a:pPr marL="0" indent="0">
              <a:buNone/>
            </a:pPr>
            <a:r>
              <a:rPr lang="sl-SI" dirty="0" smtClean="0"/>
              <a:t>Univerza </a:t>
            </a:r>
            <a:r>
              <a:rPr lang="sl-SI" dirty="0" smtClean="0"/>
              <a:t>v Ljubljani</a:t>
            </a:r>
            <a:endParaRPr lang="sl-SI" dirty="0"/>
          </a:p>
          <a:p>
            <a:pPr marL="0" indent="0">
              <a:buNone/>
            </a:pPr>
            <a:endParaRPr lang="sl-SI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4855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l-SI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91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>
                <a:solidFill>
                  <a:srgbClr val="C00000"/>
                </a:solidFill>
              </a:rPr>
              <a:t>Pristop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Pregled literature: </a:t>
            </a:r>
            <a:r>
              <a:rPr lang="sl-SI" dirty="0" err="1" smtClean="0"/>
              <a:t>nestacionarni</a:t>
            </a:r>
            <a:r>
              <a:rPr lang="sl-SI" dirty="0" smtClean="0"/>
              <a:t> </a:t>
            </a:r>
            <a:r>
              <a:rPr lang="sl-SI" dirty="0" err="1" smtClean="0"/>
              <a:t>mnogoroki</a:t>
            </a:r>
            <a:r>
              <a:rPr lang="sl-SI" dirty="0" smtClean="0"/>
              <a:t> banditi</a:t>
            </a:r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Priprava testnih primerov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 smtClean="0"/>
              <a:t>Implementacija in evalvacija algoritmov</a:t>
            </a:r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Razvoj in optimizacija kombinirane metode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4855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l-SI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0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>
                <a:solidFill>
                  <a:srgbClr val="C00000"/>
                </a:solidFill>
              </a:rPr>
              <a:t>Algoritmi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Naključna strategija, </a:t>
            </a:r>
            <a:r>
              <a:rPr lang="el-GR" dirty="0" smtClean="0"/>
              <a:t>ε</a:t>
            </a:r>
            <a:r>
              <a:rPr lang="sl-SI" dirty="0" smtClean="0"/>
              <a:t>-</a:t>
            </a:r>
            <a:r>
              <a:rPr lang="sl-SI" dirty="0" err="1" smtClean="0"/>
              <a:t>greedy</a:t>
            </a:r>
            <a:r>
              <a:rPr lang="sl-SI" dirty="0" smtClean="0"/>
              <a:t>, </a:t>
            </a:r>
            <a:r>
              <a:rPr lang="sl-SI" dirty="0" err="1" smtClean="0"/>
              <a:t>SoftMax</a:t>
            </a: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err="1" smtClean="0"/>
              <a:t>Upper</a:t>
            </a:r>
            <a:r>
              <a:rPr lang="sl-SI" dirty="0" smtClean="0"/>
              <a:t> </a:t>
            </a:r>
            <a:r>
              <a:rPr lang="sl-SI" dirty="0" err="1" smtClean="0"/>
              <a:t>Confidence</a:t>
            </a:r>
            <a:r>
              <a:rPr lang="sl-SI" dirty="0" smtClean="0"/>
              <a:t> </a:t>
            </a:r>
            <a:r>
              <a:rPr lang="sl-SI" dirty="0" err="1" smtClean="0"/>
              <a:t>Bounds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bandits</a:t>
            </a:r>
            <a:r>
              <a:rPr lang="sl-SI" dirty="0" smtClean="0"/>
              <a:t>: UCB1, UCB1-Tuned</a:t>
            </a:r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err="1" smtClean="0"/>
              <a:t>Price</a:t>
            </a:r>
            <a:r>
              <a:rPr lang="sl-SI" dirty="0" smtClean="0"/>
              <a:t> </a:t>
            </a:r>
            <a:r>
              <a:rPr lang="sl-SI" dirty="0" err="1" smtClean="0"/>
              <a:t>of</a:t>
            </a:r>
            <a:r>
              <a:rPr lang="sl-SI" dirty="0" smtClean="0"/>
              <a:t> </a:t>
            </a:r>
            <a:r>
              <a:rPr lang="sl-SI" dirty="0" err="1" smtClean="0"/>
              <a:t>knowedge</a:t>
            </a:r>
            <a:r>
              <a:rPr lang="sl-SI" dirty="0" smtClean="0"/>
              <a:t> </a:t>
            </a:r>
            <a:r>
              <a:rPr lang="sl-SI" dirty="0" err="1" smtClean="0"/>
              <a:t>and</a:t>
            </a:r>
            <a:r>
              <a:rPr lang="sl-SI" dirty="0" smtClean="0"/>
              <a:t> </a:t>
            </a:r>
            <a:r>
              <a:rPr lang="sl-SI" dirty="0" err="1" smtClean="0"/>
              <a:t>estimated</a:t>
            </a:r>
            <a:r>
              <a:rPr lang="sl-SI" dirty="0" smtClean="0"/>
              <a:t> </a:t>
            </a:r>
            <a:r>
              <a:rPr lang="sl-SI" dirty="0" err="1" smtClean="0"/>
              <a:t>reward</a:t>
            </a:r>
            <a:r>
              <a:rPr lang="sl-SI" dirty="0" smtClean="0"/>
              <a:t> (POKER)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 smtClean="0"/>
              <a:t>Detekcija točke spremembe: statistični test </a:t>
            </a:r>
            <a:r>
              <a:rPr lang="sl-SI" dirty="0"/>
              <a:t>Page </a:t>
            </a:r>
            <a:r>
              <a:rPr lang="sl-SI" dirty="0" err="1" smtClean="0"/>
              <a:t>Hinkley</a:t>
            </a:r>
            <a:r>
              <a:rPr lang="sl-SI" dirty="0" smtClean="0"/>
              <a:t> (PH)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4855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l-SI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69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8336"/>
              </p:ext>
            </p:extLst>
          </p:nvPr>
        </p:nvGraphicFramePr>
        <p:xfrm>
          <a:off x="960580" y="1913370"/>
          <a:ext cx="10270838" cy="418327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84443"/>
                <a:gridCol w="1484443"/>
                <a:gridCol w="7301952"/>
              </a:tblGrid>
              <a:tr h="5457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IZBOLJŠANJE [%]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360000" marT="36000" marB="36000" anchor="ctr"/>
                </a:tc>
              </a:tr>
              <a:tr h="907200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360000" marT="36000" marB="36000" anchor="ctr"/>
                </a:tc>
              </a:tr>
              <a:tr h="547200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C00000"/>
                </a:solidFill>
              </a:rPr>
              <a:t>Rezultati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53800" y="6176963"/>
            <a:ext cx="4855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l-SI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6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89111"/>
              </p:ext>
            </p:extLst>
          </p:nvPr>
        </p:nvGraphicFramePr>
        <p:xfrm>
          <a:off x="960580" y="1913370"/>
          <a:ext cx="10270838" cy="418327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84443"/>
                <a:gridCol w="1484443"/>
                <a:gridCol w="7301952"/>
              </a:tblGrid>
              <a:tr h="5457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IZBOLJŠANJE [%]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360000" marT="36000" marB="36000" anchor="ctr"/>
                </a:tc>
              </a:tr>
              <a:tr h="907200">
                <a:tc>
                  <a:txBody>
                    <a:bodyPr/>
                    <a:lstStyle/>
                    <a:p>
                      <a:pPr algn="ctr" fontAlgn="b"/>
                      <a:r>
                        <a:rPr lang="sl-SI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Stac</a:t>
                      </a:r>
                      <a:r>
                        <a:rPr lang="sl-SI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Nestac</a:t>
                      </a:r>
                      <a:r>
                        <a:rPr lang="sl-SI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360000" marT="36000" marB="36000" anchor="ctr"/>
                </a:tc>
              </a:tr>
              <a:tr h="547200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C00000"/>
                </a:solidFill>
              </a:rPr>
              <a:t>Rezultati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4855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l-SI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9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36899"/>
              </p:ext>
            </p:extLst>
          </p:nvPr>
        </p:nvGraphicFramePr>
        <p:xfrm>
          <a:off x="960580" y="1913370"/>
          <a:ext cx="10270838" cy="418327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84443"/>
                <a:gridCol w="1484443"/>
                <a:gridCol w="7301952"/>
              </a:tblGrid>
              <a:tr h="5457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IZBOLJŠANJE [%]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360000" marT="36000" marB="36000" anchor="ctr"/>
                </a:tc>
              </a:tr>
              <a:tr h="907200">
                <a:tc>
                  <a:txBody>
                    <a:bodyPr/>
                    <a:lstStyle/>
                    <a:p>
                      <a:pPr algn="ctr" fontAlgn="b"/>
                      <a:r>
                        <a:rPr lang="sl-SI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Stac</a:t>
                      </a:r>
                      <a:r>
                        <a:rPr lang="sl-SI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Nestac</a:t>
                      </a:r>
                      <a:r>
                        <a:rPr lang="sl-SI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360000" marT="36000" marB="36000" anchor="ctr"/>
                </a:tc>
              </a:tr>
              <a:tr h="547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48.9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49.4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UCB1-Tuned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C00000"/>
                </a:solidFill>
              </a:rPr>
              <a:t>Rezultati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4855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l-SI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0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19838"/>
              </p:ext>
            </p:extLst>
          </p:nvPr>
        </p:nvGraphicFramePr>
        <p:xfrm>
          <a:off x="960580" y="1913370"/>
          <a:ext cx="10270838" cy="418327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84443"/>
                <a:gridCol w="1484443"/>
                <a:gridCol w="7301952"/>
              </a:tblGrid>
              <a:tr h="5457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IZBOLJŠANJE [%]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360000" marT="36000" marB="36000" anchor="ctr"/>
                </a:tc>
              </a:tr>
              <a:tr h="907200">
                <a:tc>
                  <a:txBody>
                    <a:bodyPr/>
                    <a:lstStyle/>
                    <a:p>
                      <a:pPr algn="ctr" fontAlgn="b"/>
                      <a:r>
                        <a:rPr lang="sl-SI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Stac</a:t>
                      </a:r>
                      <a:r>
                        <a:rPr lang="sl-SI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Nestac</a:t>
                      </a:r>
                      <a:r>
                        <a:rPr lang="sl-SI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360000" marT="36000" marB="36000" anchor="ctr"/>
                </a:tc>
              </a:tr>
              <a:tr h="547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48.9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49.4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UCB1-Tuned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59.0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27.8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POKER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C00000"/>
                </a:solidFill>
              </a:rPr>
              <a:t>Rezultati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4855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l-SI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7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60580" y="1913370"/>
          <a:ext cx="10270838" cy="418327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84443"/>
                <a:gridCol w="1484443"/>
                <a:gridCol w="7301952"/>
              </a:tblGrid>
              <a:tr h="5457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IZBOLJŠANJE [%]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360000" marT="36000" marB="36000" anchor="ctr"/>
                </a:tc>
              </a:tr>
              <a:tr h="907200">
                <a:tc>
                  <a:txBody>
                    <a:bodyPr/>
                    <a:lstStyle/>
                    <a:p>
                      <a:pPr algn="ctr" fontAlgn="b"/>
                      <a:r>
                        <a:rPr lang="sl-SI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Stac</a:t>
                      </a:r>
                      <a:r>
                        <a:rPr lang="sl-SI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Nestac</a:t>
                      </a:r>
                      <a:r>
                        <a:rPr lang="sl-SI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360000" marT="36000" marB="36000" anchor="ctr"/>
                </a:tc>
              </a:tr>
              <a:tr h="547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48.9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49.4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UCB1-Tuned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59.0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27.8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POKER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59.0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43.9</a:t>
                      </a:r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POKER  + PH</a:t>
                      </a:r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  <a:tr h="545774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000" marR="108000" marT="36000" marB="3600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>
                <a:solidFill>
                  <a:srgbClr val="C00000"/>
                </a:solidFill>
              </a:rPr>
              <a:t>Rezultati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4855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l-SI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2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278</Words>
  <Application>Microsoft Office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Celtrin izziv Jackpot</vt:lpstr>
      <vt:lpstr>Tom Vodopivec</vt:lpstr>
      <vt:lpstr>Pristop</vt:lpstr>
      <vt:lpstr>Algoritmi</vt:lpstr>
      <vt:lpstr>Rezultati</vt:lpstr>
      <vt:lpstr>Rezultati</vt:lpstr>
      <vt:lpstr>Rezultati</vt:lpstr>
      <vt:lpstr>Rezultati</vt:lpstr>
      <vt:lpstr>Rezultati</vt:lpstr>
      <vt:lpstr>Voter(UCB1-Tuned,POKER)</vt:lpstr>
      <vt:lpstr>Rezultati (2. del)</vt:lpstr>
      <vt:lpstr>Rezultati (2. del)</vt:lpstr>
      <vt:lpstr>Rezultati (2. del)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Nestacionarni večroki bandit</dc:title>
  <dc:creator>Tom Vodopivec</dc:creator>
  <cp:lastModifiedBy>Tom Vodopivec</cp:lastModifiedBy>
  <cp:revision>29</cp:revision>
  <dcterms:created xsi:type="dcterms:W3CDTF">2014-12-09T11:00:49Z</dcterms:created>
  <dcterms:modified xsi:type="dcterms:W3CDTF">2014-12-09T23:23:55Z</dcterms:modified>
</cp:coreProperties>
</file>