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media/image3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72" r:id="rId4"/>
    <p:sldId id="259" r:id="rId5"/>
    <p:sldId id="273" r:id="rId6"/>
    <p:sldId id="274" r:id="rId7"/>
    <p:sldId id="275" r:id="rId8"/>
    <p:sldId id="276" r:id="rId9"/>
    <p:sldId id="277" r:id="rId10"/>
    <p:sldId id="279" r:id="rId11"/>
    <p:sldId id="28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4472C4"/>
    <a:srgbClr val="CFD5EA"/>
    <a:srgbClr val="E9EBF5"/>
    <a:srgbClr val="202B3C"/>
    <a:srgbClr val="A6A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0"/>
    <p:restoredTop sz="74826" autoAdjust="0"/>
  </p:normalViewPr>
  <p:slideViewPr>
    <p:cSldViewPr snapToGrid="0" snapToObjects="1">
      <p:cViewPr varScale="1">
        <p:scale>
          <a:sx n="112" d="100"/>
          <a:sy n="112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C4C28-C856-2246-8BE2-8484CAC4DB28}" type="datetimeFigureOut">
              <a:rPr lang="en-IE" smtClean="0"/>
              <a:t>18/08/2019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89AE3-2227-9E41-A53F-DB05F8FCD0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953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Abstract:</a:t>
            </a:r>
          </a:p>
          <a:p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Examine Difficulties of Tokenizing E.I. Text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Demonstrate Viability of RNN-based Approach for Historical Texts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unconventional spacing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spelling anomalies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Discuss Guidelines for Tokenizing Old Irish Text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Character-Level LSTM Network (creation and assessment)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first: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3DF95-F3DE-4C69-8675-1F428D8C66A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778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9B58D-8149-4ABF-82D3-C7C026D515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04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9B58D-8149-4ABF-82D3-C7C026D515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378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Translation:</a:t>
            </a:r>
          </a:p>
          <a:p>
            <a:pPr marL="0" indent="0">
              <a:buFont typeface="+mj-lt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 it is impossible for thee; it is not thou that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nourishest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it, but it that nourishes thee.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9B58D-8149-4ABF-82D3-C7C026D515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340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9B58D-8149-4ABF-82D3-C7C026D515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55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9B58D-8149-4ABF-82D3-C7C026D515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97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GB" dirty="0"/>
              <a:t>Old Irish Dates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GB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GB" dirty="0"/>
              <a:t>Würzburg Glosses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GB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GB" dirty="0"/>
              <a:t>Digitised as part of this project: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As per TPH v.1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Available at wb.ie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Will be updated as research continues</a:t>
            </a:r>
          </a:p>
          <a:p>
            <a:pPr marL="0" lvl="0" indent="0">
              <a:buFont typeface="+mj-lt"/>
              <a:buNone/>
            </a:pPr>
            <a:endParaRPr lang="en-GB" dirty="0"/>
          </a:p>
          <a:p>
            <a:pPr marL="0" lvl="0" indent="0">
              <a:buFont typeface="+mj-lt"/>
              <a:buNone/>
            </a:pPr>
            <a:r>
              <a:rPr lang="en-GB" dirty="0"/>
              <a:t>TPH is relatively diplomatic, resembles that of 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9B58D-8149-4ABF-82D3-C7C026D515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063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GB" dirty="0"/>
              <a:t>Language Uniform – Variation Diachronic, </a:t>
            </a:r>
            <a:r>
              <a:rPr lang="en-GB" dirty="0" err="1"/>
              <a:t>Thurneysen</a:t>
            </a:r>
            <a:r>
              <a:rPr lang="en-GB" dirty="0"/>
              <a:t>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GB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GB" dirty="0"/>
              <a:t>However, orthographic standards and linguistic phenomena make it difficult to carry out even rudimentary pre-processing tasks by conventional means.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***CLICK***</a:t>
            </a:r>
          </a:p>
          <a:p>
            <a:pPr marL="0" indent="0">
              <a:buFont typeface="+mj-lt"/>
              <a:buNone/>
            </a:pPr>
            <a:endParaRPr lang="en-GB" dirty="0"/>
          </a:p>
          <a:p>
            <a:pPr marL="0" indent="0">
              <a:buFont typeface="+mj-lt"/>
              <a:buNone/>
            </a:pPr>
            <a:r>
              <a:rPr lang="en-GB" dirty="0"/>
              <a:t>Word Division:</a:t>
            </a:r>
          </a:p>
          <a:p>
            <a:pPr marL="0" indent="0">
              <a:buFont typeface="+mj-lt"/>
              <a:buNone/>
            </a:pPr>
            <a:endParaRPr lang="en-GB" dirty="0"/>
          </a:p>
          <a:p>
            <a:pPr marL="228600" lvl="0" indent="-228600">
              <a:buFont typeface="+mj-lt"/>
              <a:buAutoNum type="arabicPeriod"/>
            </a:pPr>
            <a:r>
              <a:rPr lang="en-GB" dirty="0"/>
              <a:t>Combining based on stress</a:t>
            </a:r>
          </a:p>
          <a:p>
            <a:pPr marL="457200" lvl="1" indent="0">
              <a:buFont typeface="+mj-lt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***CLICK***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0" dirty="0"/>
              <a:t>MS. 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0" dirty="0"/>
              <a:t>26d19: “Great is the concern I have for ye”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***CLICK***</a:t>
            </a: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GB" b="0" dirty="0"/>
          </a:p>
          <a:p>
            <a:pPr marL="228600" lvl="0" indent="-228600">
              <a:buFont typeface="+mj-lt"/>
              <a:buAutoNum type="arabicPeriod" startAt="2"/>
            </a:pPr>
            <a:r>
              <a:rPr lang="en-GB" dirty="0"/>
              <a:t>Splitting constituent parts of a verb: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no – empty prefix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ail – conj. form of verbal root, </a:t>
            </a:r>
            <a:r>
              <a:rPr lang="en-GB" dirty="0" err="1"/>
              <a:t>ailid</a:t>
            </a:r>
            <a:r>
              <a:rPr lang="en-GB" dirty="0"/>
              <a:t>, “to nourish”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-d- – 3</a:t>
            </a:r>
            <a:r>
              <a:rPr lang="en-GB" baseline="30000" dirty="0"/>
              <a:t>rd</a:t>
            </a:r>
            <a:r>
              <a:rPr lang="en-GB" dirty="0"/>
              <a:t> sg. masc. infixed pron. Class C, </a:t>
            </a:r>
            <a:r>
              <a:rPr lang="en-GB" dirty="0" err="1"/>
              <a:t>nazalising</a:t>
            </a:r>
            <a:r>
              <a:rPr lang="en-GB" dirty="0"/>
              <a:t>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-t- – 2</a:t>
            </a:r>
            <a:r>
              <a:rPr lang="en-GB" baseline="30000" dirty="0"/>
              <a:t>nd</a:t>
            </a:r>
            <a:r>
              <a:rPr lang="en-GB" dirty="0"/>
              <a:t> sg. Infixed pron. Class A (1</a:t>
            </a:r>
            <a:r>
              <a:rPr lang="en-GB" baseline="30000" dirty="0"/>
              <a:t>st</a:t>
            </a:r>
            <a:r>
              <a:rPr lang="en-GB" dirty="0"/>
              <a:t> and 2</a:t>
            </a:r>
            <a:r>
              <a:rPr lang="en-GB" baseline="30000" dirty="0"/>
              <a:t>nd</a:t>
            </a:r>
            <a:r>
              <a:rPr lang="en-GB" dirty="0"/>
              <a:t> sg. and pl. Class A freq. used in rel. clauses)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GB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GB" b="0" dirty="0"/>
              <a:t>Tokenizer must be able to able to both insert and remove 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9B58D-8149-4ABF-82D3-C7C026D515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38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GB" dirty="0"/>
              <a:t>Simple Verbs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Absolute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***CLICK***</a:t>
            </a:r>
            <a:endParaRPr lang="en-GB" dirty="0"/>
          </a:p>
          <a:p>
            <a:pPr marL="685800" lvl="1" indent="-228600">
              <a:buFont typeface="+mj-lt"/>
              <a:buAutoNum type="alphaLcPeriod" startAt="2"/>
            </a:pPr>
            <a:r>
              <a:rPr lang="en-GB" dirty="0"/>
              <a:t>conjunct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228600" indent="-228600">
              <a:buFont typeface="+mj-lt"/>
              <a:buAutoNum type="arabicPeriod" startAt="2"/>
            </a:pPr>
            <a:r>
              <a:rPr lang="en-GB" dirty="0"/>
              <a:t>Historical preverbs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1" dirty="0"/>
              <a:t>***CLICK***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228600" indent="-228600">
              <a:buFont typeface="+mj-lt"/>
              <a:buAutoNum type="arabicPeriod" startAt="3"/>
            </a:pPr>
            <a:r>
              <a:rPr lang="en-GB" dirty="0"/>
              <a:t>Compound verbs</a:t>
            </a:r>
          </a:p>
          <a:p>
            <a:pPr marL="228600" indent="-228600">
              <a:buFont typeface="Arial" panose="020B0604020202020204" pitchFamily="34" charset="0"/>
              <a:buAutoNum type="arabicPeriod" startAt="3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***CLICK***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MS. example: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14d26: “It is in the person of Christ I do that”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9B58D-8149-4ABF-82D3-C7C026D515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68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GB" dirty="0"/>
              <a:t>Infixed Pronouns 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***CLICK***</a:t>
            </a:r>
          </a:p>
          <a:p>
            <a:pPr marL="0" indent="0">
              <a:buFont typeface="+mj-lt"/>
              <a:buNone/>
            </a:pPr>
            <a:endParaRPr lang="en-GB" dirty="0"/>
          </a:p>
          <a:p>
            <a:pPr marL="228600" lvl="0" indent="-228600">
              <a:buFont typeface="+mj-lt"/>
              <a:buAutoNum type="arabicPeriod" startAt="2"/>
            </a:pPr>
            <a:r>
              <a:rPr lang="en-GB" dirty="0"/>
              <a:t>E.g. 1: </a:t>
            </a:r>
            <a:r>
              <a:rPr lang="en-GB" dirty="0" err="1"/>
              <a:t>dombeir</a:t>
            </a:r>
            <a:endParaRPr lang="en-GB" dirty="0"/>
          </a:p>
          <a:p>
            <a:pPr marL="457200" lvl="1" indent="0">
              <a:buFont typeface="+mj-lt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***CLICK***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GB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GB" dirty="0"/>
              <a:t>E.g. 2: </a:t>
            </a:r>
            <a:r>
              <a:rPr lang="en-GB" dirty="0" err="1"/>
              <a:t>dagní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***CLICK***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GB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GB" dirty="0"/>
              <a:t>E.g. 3: not ail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GB" dirty="0"/>
              <a:t>E.g. 4: </a:t>
            </a:r>
            <a:r>
              <a:rPr lang="en-GB" dirty="0" err="1"/>
              <a:t>nodnail</a:t>
            </a:r>
            <a:endParaRPr lang="en-GB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lang="en-GB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GB" b="0" dirty="0"/>
              <a:t>This complex morphology makes the application of a purely rule-based approach a daunting task, where tokenisation is usually a mere precursor to more complex NLP tasks.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GB" b="0" dirty="0"/>
              <a:t>Conventional approach of splitting tokens in accordance with spacing is not plausible.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lang="en-GB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GB" b="0" dirty="0"/>
              <a:t>Also raises a fundamental problem: what should constitute a token?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GB" b="0" dirty="0"/>
              <a:t>OI compound verbs comparable to English, “oversee”, “withdraw”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GB" b="0" dirty="0"/>
              <a:t>Internalisation of a prep. by such a verb must be accounted for in tokenisation.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GB" b="0" dirty="0"/>
              <a:t>No attempt to define a “word” for OI.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GB" b="0" dirty="0"/>
              <a:t>However, necessary to set baseline for tokenisation, hence, guidelines.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9B58D-8149-4ABF-82D3-C7C026D515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04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GB" dirty="0"/>
              <a:t>Existing Editorial Standard:</a:t>
            </a:r>
          </a:p>
          <a:p>
            <a:pPr marL="685800" lvl="1" indent="-228600">
              <a:buFont typeface="+mj-lt"/>
              <a:buAutoNum type="alphaLcPeriod"/>
            </a:pPr>
            <a:endParaRPr lang="en-GB" dirty="0"/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Generally accepted principles (see </a:t>
            </a:r>
            <a:r>
              <a:rPr lang="en-GB" dirty="0" err="1"/>
              <a:t>Stifter</a:t>
            </a:r>
            <a:r>
              <a:rPr lang="en-GB" dirty="0"/>
              <a:t>).</a:t>
            </a:r>
          </a:p>
          <a:p>
            <a:pPr marL="685800" lvl="1" indent="-228600">
              <a:buFont typeface="+mj-lt"/>
              <a:buAutoNum type="alphaLcPeriod"/>
            </a:pPr>
            <a:endParaRPr lang="en-GB" dirty="0"/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Provides a good start point for determining token boundaries.</a:t>
            </a:r>
          </a:p>
          <a:p>
            <a:pPr marL="228600" lvl="0" indent="-228600">
              <a:buFont typeface="+mj-lt"/>
              <a:buAutoNum type="arabicPeriod"/>
            </a:pPr>
            <a:endParaRPr lang="en-GB" dirty="0"/>
          </a:p>
          <a:p>
            <a:pPr marL="228600" lvl="0" indent="-228600">
              <a:buFont typeface="+mj-lt"/>
              <a:buAutoNum type="arabicPeriod"/>
            </a:pPr>
            <a:r>
              <a:rPr lang="en-GB" dirty="0"/>
              <a:t>However, variation exists in some aspects between critical editions of texts:</a:t>
            </a:r>
          </a:p>
          <a:p>
            <a:pPr marL="685800" lvl="1" indent="-228600">
              <a:buFont typeface="+mj-lt"/>
              <a:buAutoNum type="alphaLcPeriod"/>
            </a:pPr>
            <a:endParaRPr lang="en-GB" dirty="0"/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E.g. preverbal particles variously joined, spaced, hyphenated, and separated with punctum.</a:t>
            </a:r>
          </a:p>
          <a:p>
            <a:pPr marL="228600" lvl="0" indent="-228600">
              <a:buFont typeface="+mj-lt"/>
              <a:buAutoNum type="arabicPeriod"/>
            </a:pPr>
            <a:endParaRPr lang="en-GB" dirty="0"/>
          </a:p>
          <a:p>
            <a:pPr marL="228600" lvl="0" indent="-228600">
              <a:buFont typeface="+mj-lt"/>
              <a:buAutoNum type="arabicPeriod"/>
            </a:pPr>
            <a:r>
              <a:rPr lang="en-GB" dirty="0"/>
              <a:t>Also, critical editions are not necessarily a good representation of original text.</a:t>
            </a:r>
          </a:p>
          <a:p>
            <a:pPr marL="685800" lvl="1" indent="-228600">
              <a:buFont typeface="+mj-lt"/>
              <a:buAutoNum type="alphaLcPeriod"/>
            </a:pPr>
            <a:endParaRPr lang="en-GB" dirty="0"/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May be desirable to maintain spelling conventions and orthographic detail for downstream NLP tasks (discussed in Japan at CCURL workshop 2018).</a:t>
            </a:r>
          </a:p>
          <a:p>
            <a:pPr marL="228600" lvl="0" indent="-228600">
              <a:buFont typeface="+mj-lt"/>
              <a:buAutoNum type="arabicPeriod"/>
            </a:pPr>
            <a:endParaRPr lang="en-GB" dirty="0"/>
          </a:p>
          <a:p>
            <a:pPr marL="228600" lvl="0" indent="-228600">
              <a:buFont typeface="+mj-lt"/>
              <a:buAutoNum type="arabicPeriod"/>
            </a:pPr>
            <a:r>
              <a:rPr lang="en-GB" dirty="0"/>
              <a:t>Balance must be struck between tailoring tokens to account for complex morphology, and for relative scarcity of training data compared to modern languages.</a:t>
            </a:r>
          </a:p>
          <a:p>
            <a:pPr marL="0" lvl="0" indent="0">
              <a:buFont typeface="+mj-lt"/>
              <a:buNone/>
            </a:pPr>
            <a:endParaRPr lang="en-GB" dirty="0"/>
          </a:p>
          <a:p>
            <a:pPr marL="0" lvl="0" indent="0">
              <a:buFont typeface="+mj-lt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9B58D-8149-4ABF-82D3-C7C026D515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508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GB" dirty="0"/>
              <a:t>Guidelines designed to avoid creation of a wide variety of infrequently occurring parts-of-speech where feasible.</a:t>
            </a:r>
          </a:p>
          <a:p>
            <a:pPr marL="685800" lvl="1" indent="-228600">
              <a:buFont typeface="+mj-lt"/>
              <a:buAutoNum type="alphaLcPeriod"/>
            </a:pPr>
            <a:endParaRPr lang="en-GB" dirty="0"/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Frequent affixes, such as </a:t>
            </a:r>
            <a:r>
              <a:rPr lang="en-GB" dirty="0" err="1"/>
              <a:t>demonst</a:t>
            </a:r>
            <a:r>
              <a:rPr lang="en-GB" dirty="0"/>
              <a:t>. / </a:t>
            </a:r>
            <a:r>
              <a:rPr lang="en-GB" dirty="0" err="1"/>
              <a:t>emph</a:t>
            </a:r>
            <a:r>
              <a:rPr lang="en-GB" dirty="0"/>
              <a:t>. suffixes, are separated from preceding tokens.</a:t>
            </a:r>
          </a:p>
          <a:p>
            <a:pPr marL="0" lvl="0" indent="0">
              <a:buFont typeface="+mj-lt"/>
              <a:buNone/>
            </a:pPr>
            <a:endParaRPr lang="en-GB" dirty="0"/>
          </a:p>
          <a:p>
            <a:pPr marL="0" lvl="0" indent="0">
              <a:buFont typeface="+mj-lt"/>
              <a:buNone/>
            </a:pPr>
            <a:r>
              <a:rPr lang="en-GB" b="1" dirty="0"/>
              <a:t>***CLICK***</a:t>
            </a:r>
            <a:endParaRPr lang="en-GB" dirty="0"/>
          </a:p>
          <a:p>
            <a:pPr marL="0" lvl="0" indent="0">
              <a:buFont typeface="+mj-lt"/>
              <a:buNone/>
            </a:pPr>
            <a:endParaRPr lang="en-GB" dirty="0"/>
          </a:p>
          <a:p>
            <a:pPr marL="228600" lvl="0" indent="-228600">
              <a:buFont typeface="+mj-lt"/>
              <a:buAutoNum type="arabicPeriod" startAt="2"/>
            </a:pPr>
            <a:r>
              <a:rPr lang="en-GB" dirty="0"/>
              <a:t>Preverbal particles are exceptions to this rule, and form a constituent part of a verb.</a:t>
            </a:r>
          </a:p>
          <a:p>
            <a:pPr marL="0" lvl="0" indent="0">
              <a:buFont typeface="+mj-lt"/>
              <a:buNone/>
            </a:pPr>
            <a:endParaRPr lang="en-GB" dirty="0"/>
          </a:p>
          <a:p>
            <a:pPr marL="0" lvl="0" indent="0">
              <a:buFont typeface="+mj-lt"/>
              <a:buNone/>
            </a:pPr>
            <a:r>
              <a:rPr lang="en-GB" b="1" dirty="0"/>
              <a:t>***CLICK***</a:t>
            </a:r>
            <a:endParaRPr lang="en-GB" dirty="0"/>
          </a:p>
          <a:p>
            <a:pPr marL="0" lvl="0" indent="0">
              <a:buFont typeface="+mj-lt"/>
              <a:buNone/>
            </a:pPr>
            <a:endParaRPr lang="en-GB" dirty="0"/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This avoids necessitating reconstruction of reduced parts of a verb, where compounded, during the tokenisation stage.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(</a:t>
            </a:r>
            <a:r>
              <a:rPr lang="en-GB" i="1" dirty="0" err="1"/>
              <a:t>doárbas</a:t>
            </a:r>
            <a:r>
              <a:rPr lang="en-GB" dirty="0"/>
              <a:t>, “has been shown” = pret. form of reconstructed </a:t>
            </a:r>
            <a:r>
              <a:rPr lang="en-GB" i="1" dirty="0"/>
              <a:t>to-ad-</a:t>
            </a:r>
            <a:r>
              <a:rPr lang="en-GB" i="1" dirty="0" err="1"/>
              <a:t>fiad</a:t>
            </a:r>
            <a:r>
              <a:rPr lang="en-GB" dirty="0"/>
              <a:t> with perfective </a:t>
            </a:r>
            <a:r>
              <a:rPr lang="en-GB" i="1" dirty="0" err="1"/>
              <a:t>ro</a:t>
            </a:r>
            <a:r>
              <a:rPr lang="en-GB" dirty="0"/>
              <a:t>).</a:t>
            </a:r>
          </a:p>
          <a:p>
            <a:pPr marL="0" lvl="0" indent="0">
              <a:buFont typeface="+mj-lt"/>
              <a:buNone/>
            </a:pPr>
            <a:endParaRPr lang="en-GB" dirty="0"/>
          </a:p>
          <a:p>
            <a:pPr marL="0" lvl="0" indent="0">
              <a:buFont typeface="+mj-lt"/>
              <a:buNone/>
            </a:pPr>
            <a:r>
              <a:rPr lang="en-GB" b="1" dirty="0"/>
              <a:t>***CLICK***</a:t>
            </a:r>
            <a:endParaRPr lang="en-GB" dirty="0"/>
          </a:p>
          <a:p>
            <a:pPr marL="0" lvl="0" indent="0">
              <a:buFont typeface="+mj-lt"/>
              <a:buNone/>
            </a:pPr>
            <a:endParaRPr lang="en-GB" dirty="0"/>
          </a:p>
          <a:p>
            <a:pPr marL="228600" lvl="0" indent="-228600">
              <a:buFont typeface="+mj-lt"/>
              <a:buAutoNum type="arabicPeriod" startAt="3"/>
            </a:pPr>
            <a:r>
              <a:rPr lang="en-GB" dirty="0"/>
              <a:t>Much of the verbal complex constitutes a single token.</a:t>
            </a:r>
          </a:p>
          <a:p>
            <a:pPr marL="685800" lvl="1" indent="-228600">
              <a:buFont typeface="+mj-lt"/>
              <a:buAutoNum type="alphaLcPeriod"/>
            </a:pPr>
            <a:endParaRPr lang="en-GB" dirty="0"/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This allows verbs with infixed pronouns to be treated like morphological variants of the base verb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This is necessary as the inclusion of an infixed pronoun can alter the morphology of the preverbal particle in some instances (</a:t>
            </a:r>
            <a:r>
              <a:rPr lang="en-GB" i="1" dirty="0" err="1"/>
              <a:t>dagníu</a:t>
            </a:r>
            <a:r>
              <a:rPr lang="en-GB" dirty="0"/>
              <a:t>)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GB" dirty="0"/>
              <a:t>Reconstructing a base-form during tokenisation stage is not desirable.</a:t>
            </a:r>
          </a:p>
          <a:p>
            <a:pPr marL="0" lvl="0" indent="0">
              <a:buFont typeface="+mj-lt"/>
              <a:buNone/>
            </a:pPr>
            <a:endParaRPr lang="en-GB" dirty="0"/>
          </a:p>
          <a:p>
            <a:pPr marL="0" lvl="0" indent="0">
              <a:buFont typeface="+mj-lt"/>
              <a:buNone/>
            </a:pPr>
            <a:r>
              <a:rPr lang="en-GB" b="1" dirty="0"/>
              <a:t>***CLICK***</a:t>
            </a:r>
            <a:endParaRPr lang="en-GB" dirty="0"/>
          </a:p>
          <a:p>
            <a:pPr marL="0" lvl="0" indent="0">
              <a:buFont typeface="+mj-lt"/>
              <a:buNone/>
            </a:pPr>
            <a:endParaRPr lang="en-GB" dirty="0"/>
          </a:p>
          <a:p>
            <a:pPr marL="228600" lvl="0" indent="-228600">
              <a:buFont typeface="+mj-lt"/>
              <a:buAutoNum type="arabicPeriod" startAt="4"/>
            </a:pPr>
            <a:r>
              <a:rPr lang="en-GB" dirty="0"/>
              <a:t>Conjunct Particles (neg. </a:t>
            </a:r>
            <a:r>
              <a:rPr lang="en-GB" dirty="0" err="1"/>
              <a:t>interog</a:t>
            </a:r>
            <a:r>
              <a:rPr lang="en-GB" dirty="0"/>
              <a:t>.) which do not infix a pronoun are exceptions to this rule (</a:t>
            </a:r>
            <a:r>
              <a:rPr lang="en-GB" i="1" dirty="0" err="1"/>
              <a:t>ni</a:t>
            </a:r>
            <a:r>
              <a:rPr lang="en-GB" i="1" dirty="0"/>
              <a:t> </a:t>
            </a:r>
            <a:r>
              <a:rPr lang="en-GB" i="1" dirty="0" err="1"/>
              <a:t>epur</a:t>
            </a:r>
            <a:r>
              <a:rPr lang="en-GB" dirty="0"/>
              <a:t> / </a:t>
            </a:r>
            <a:r>
              <a:rPr lang="en-GB" i="1" dirty="0" err="1"/>
              <a:t>niepur</a:t>
            </a:r>
            <a:r>
              <a:rPr lang="en-GB" dirty="0"/>
              <a:t>)</a:t>
            </a:r>
          </a:p>
          <a:p>
            <a:pPr marL="228600" lvl="0" indent="-228600">
              <a:buFont typeface="+mj-lt"/>
              <a:buAutoNum type="arabicPeriod" startAt="4"/>
            </a:pPr>
            <a:endParaRPr lang="en-GB" dirty="0"/>
          </a:p>
          <a:p>
            <a:pPr marL="228600" lvl="0" indent="-228600">
              <a:buFont typeface="+mj-lt"/>
              <a:buAutoNum type="arabicPeriod" startAt="4"/>
            </a:pPr>
            <a:r>
              <a:rPr lang="en-GB" dirty="0"/>
              <a:t>It is expected that morphological analysis will allow for the verbal complex to be further deconstructed downstream using FST-based, morphological analysis techniques developed for modern Irish by UÍ </a:t>
            </a:r>
            <a:r>
              <a:rPr lang="en-GB" dirty="0" err="1"/>
              <a:t>Dhonnchadha</a:t>
            </a:r>
            <a:r>
              <a:rPr lang="en-GB" dirty="0"/>
              <a:t> and adapted to the Old Irish verb by </a:t>
            </a:r>
            <a:r>
              <a:rPr lang="en-GB" dirty="0" err="1"/>
              <a:t>Fransen</a:t>
            </a:r>
            <a:r>
              <a:rPr lang="en-GB" dirty="0"/>
              <a:t>.</a:t>
            </a:r>
          </a:p>
          <a:p>
            <a:pPr marL="0" lvl="0" indent="0">
              <a:buFont typeface="+mj-lt"/>
              <a:buNone/>
            </a:pPr>
            <a:endParaRPr lang="en-GB" dirty="0"/>
          </a:p>
          <a:p>
            <a:pPr marL="0" lvl="0" indent="0">
              <a:buFont typeface="+mj-lt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9B58D-8149-4ABF-82D3-C7C026D515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36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9B58D-8149-4ABF-82D3-C7C026D515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9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F1BE-8C11-4D99-BD71-DD1734414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F71DA-AAD1-40E0-AC9F-F88D0F2FF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75C1-596F-4D1F-BE38-5F803BBD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5EAB-C236-4924-A5D8-A57AEE33E8C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AB54-2389-4629-8F5D-69BD9579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D645-EBF5-422A-BE20-EFED06A9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DECB-CF14-4035-B4D1-417D3FB47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0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7E50-70D8-43A3-9630-7F395A15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00742-5B2E-4BBE-8B1D-573471E94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53ED2-1993-42CA-9683-E7D3A82C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5EAB-C236-4924-A5D8-A57AEE33E8C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D5ED8-C837-455F-8A4E-7CD62704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234B-A2E7-4929-BD63-57E5B17E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DECB-CF14-4035-B4D1-417D3FB47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1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C436F-707C-4AFA-A30F-90AF2250C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FA77-6C5D-420F-B5F6-3C09BC37C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14B1A-4F20-444E-9145-ED51A35A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5EAB-C236-4924-A5D8-A57AEE33E8C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A374-0FFA-4485-AE0F-32C93B95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1461-73CE-40A9-8E9A-C2A410CB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DECB-CF14-4035-B4D1-417D3FB47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70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D12E-6B93-45A6-807E-5125F036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7442-5116-4BDB-AAE2-7DA380381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CAAD-D6F8-482B-981B-1E63E83A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5EAB-C236-4924-A5D8-A57AEE33E8C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95742-683C-4442-A2B9-4AED286C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53782-09B8-4EE5-8172-4B5D921B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DECB-CF14-4035-B4D1-417D3FB47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7CB6-1D6F-4D5D-A232-7591ACB4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FCC7-FD89-48EB-B9EB-BB386D44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EE63B-DA9F-43D9-ADF3-41FE383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5EAB-C236-4924-A5D8-A57AEE33E8C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2F39A-8E09-4135-B013-8E2A7D5F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C0D9-E1B2-4CA3-8730-3289F235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DECB-CF14-4035-B4D1-417D3FB47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9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0F2C-264B-4BC4-9681-B72EF675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05F4-E46D-4EAF-8C40-7F5AD3381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B4FCD-1EAB-483E-A022-A8A2C3BD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3F20A-94DF-4884-AAB9-A8A605E2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5EAB-C236-4924-A5D8-A57AEE33E8C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327EA-079A-4912-A53F-5818067E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5276D-EA5E-4F07-87C0-01C4E0FD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DECB-CF14-4035-B4D1-417D3FB47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8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6A34-AED4-4806-A1F7-E8366951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43C2C-BC06-4D2C-9B24-92DAEAC2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B94AD-43C0-4354-95E8-6ED0693A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6D1AD-56B0-48B4-A6BE-F2299ECB6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89998-8E87-4387-A31F-BC5C3A17E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A7338-24AC-41EA-AEAC-6DE8A43D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5EAB-C236-4924-A5D8-A57AEE33E8C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D238B-94A4-4EEE-BB21-0AF8AF07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30D27-8106-41E5-9D30-D030327B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DECB-CF14-4035-B4D1-417D3FB47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7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074D-9B89-420B-894C-1CE68A2E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A8044-13F3-4E01-9032-5F472CC8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5EAB-C236-4924-A5D8-A57AEE33E8C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5E8B2-40FB-4429-8F73-ECC687C8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0C19A-62E1-4F9F-98C7-B634A654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DECB-CF14-4035-B4D1-417D3FB47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2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97FEB-08B3-4DA9-AACA-EF910CA6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5EAB-C236-4924-A5D8-A57AEE33E8C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955A-1B9A-491F-9F1C-B4B6B0C5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F480E-08F1-4AD4-A157-8173D10B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DECB-CF14-4035-B4D1-417D3FB47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1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FA6-6512-49AE-9B81-5BC54A4B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8318-0448-41D5-B124-221D7DB9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DBB48-6BD1-4261-B85F-D18404EF3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BC344-4AC9-4182-B922-A88F7425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5EAB-C236-4924-A5D8-A57AEE33E8C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CB0DE-0C09-47E7-BC6E-0643A491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66700-006B-4763-9ADE-6F7173AF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DECB-CF14-4035-B4D1-417D3FB47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6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13D7-4698-42C4-93C7-34B751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15D92-E024-48F2-A16D-58E2E86DD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0DE47-3FE7-484C-B451-437DA4DA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415A0-2715-4A89-BEFA-81B8D45E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5EAB-C236-4924-A5D8-A57AEE33E8C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04BF-F306-4E01-BD0C-E4DAE20A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DCA2C-9505-41E8-A18C-1038C102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DECB-CF14-4035-B4D1-417D3FB47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4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ECDAC-19BA-4FE3-B4A9-83C319E0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42AF-22D6-4B32-A17F-9D07BC0C0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697E-158A-4321-AEDB-8861C8409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5EAB-C236-4924-A5D8-A57AEE33E8C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0052-092E-4644-A591-1C02F1A7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6272-A2F4-454F-A15C-3BB72FF84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DECB-CF14-4035-B4D1-417D3FB47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5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FBE8-A79D-479D-8A7B-4C06B590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305" y="1241072"/>
            <a:ext cx="9144000" cy="1932776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 Character-Level LSTM Network Model for Automatically Tokenizing the Würzburg Glosses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A70A4-D4D6-0E4E-871F-F06667938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371" y="5607054"/>
            <a:ext cx="2814629" cy="1250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B3A499-94E0-D441-8091-B0561CC33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607051"/>
            <a:ext cx="4079526" cy="1250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C40059-D853-41F5-B0BB-165DD8F52F42}"/>
              </a:ext>
            </a:extLst>
          </p:cNvPr>
          <p:cNvSpPr txBox="1"/>
          <p:nvPr/>
        </p:nvSpPr>
        <p:spPr>
          <a:xfrm>
            <a:off x="5176337" y="3928784"/>
            <a:ext cx="1839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6A8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Adrian Doyle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6A8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John McCrae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A6A8EC"/>
                </a:solidFill>
                <a:latin typeface="Calibri" panose="020F0502020204030204"/>
              </a:rPr>
              <a:t>Clodagh Downey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6A8E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11752D-1C32-4915-8A10-D5F182F20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79" y="5607050"/>
            <a:ext cx="5176338" cy="12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9860-5211-4EB2-A59B-BE08C0B7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411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Character-Level LSTM Model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2327570-ED4E-40AB-B706-E2FDD49F1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47961"/>
              </p:ext>
            </p:extLst>
          </p:nvPr>
        </p:nvGraphicFramePr>
        <p:xfrm>
          <a:off x="838200" y="1694304"/>
          <a:ext cx="6815667" cy="4287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6903">
                  <a:extLst>
                    <a:ext uri="{9D8B030D-6E8A-4147-A177-3AD203B41FA5}">
                      <a16:colId xmlns:a16="http://schemas.microsoft.com/office/drawing/2014/main" val="1155634104"/>
                    </a:ext>
                  </a:extLst>
                </a:gridCol>
                <a:gridCol w="2978764">
                  <a:extLst>
                    <a:ext uri="{9D8B030D-6E8A-4147-A177-3AD203B41FA5}">
                      <a16:colId xmlns:a16="http://schemas.microsoft.com/office/drawing/2014/main" val="740453357"/>
                    </a:ext>
                  </a:extLst>
                </a:gridCol>
              </a:tblGrid>
              <a:tr h="840969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GB" sz="2400" kern="150" dirty="0">
                          <a:effectLst/>
                        </a:rPr>
                        <a:t>No. of Hidden Layers</a:t>
                      </a:r>
                      <a:endParaRPr lang="en-GB" sz="24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840" marR="17684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2400" b="0" kern="15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400" b="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840" marR="17684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19256"/>
                  </a:ext>
                </a:extLst>
              </a:tr>
              <a:tr h="461843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GB" sz="2400" kern="150" dirty="0">
                          <a:effectLst/>
                        </a:rPr>
                        <a:t>Hidden Layer Size</a:t>
                      </a:r>
                      <a:endParaRPr lang="en-GB" sz="24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840" marR="17684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2400" kern="150" dirty="0">
                          <a:effectLst/>
                        </a:rPr>
                        <a:t>53</a:t>
                      </a:r>
                      <a:endParaRPr lang="en-GB" sz="24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840" marR="176840" marT="0" marB="0"/>
                </a:tc>
                <a:extLst>
                  <a:ext uri="{0D108BD9-81ED-4DB2-BD59-A6C34878D82A}">
                    <a16:rowId xmlns:a16="http://schemas.microsoft.com/office/drawing/2014/main" val="2400927911"/>
                  </a:ext>
                </a:extLst>
              </a:tr>
              <a:tr h="461843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GB" sz="2400" kern="150" dirty="0">
                          <a:effectLst/>
                        </a:rPr>
                        <a:t>Input Format</a:t>
                      </a:r>
                      <a:endParaRPr lang="en-GB" sz="24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840" marR="17684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2400" kern="150" dirty="0">
                          <a:effectLst/>
                        </a:rPr>
                        <a:t>53x10 Vector</a:t>
                      </a:r>
                      <a:endParaRPr lang="en-GB" sz="24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840" marR="176840" marT="0" marB="0"/>
                </a:tc>
                <a:extLst>
                  <a:ext uri="{0D108BD9-81ED-4DB2-BD59-A6C34878D82A}">
                    <a16:rowId xmlns:a16="http://schemas.microsoft.com/office/drawing/2014/main" val="404690656"/>
                  </a:ext>
                </a:extLst>
              </a:tr>
              <a:tr h="1220094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GB" sz="2400" kern="150" dirty="0">
                          <a:effectLst/>
                        </a:rPr>
                        <a:t>Output Format</a:t>
                      </a:r>
                      <a:endParaRPr lang="en-GB" sz="24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840" marR="17684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2400" kern="150" dirty="0">
                          <a:effectLst/>
                        </a:rPr>
                        <a:t>53 (Model 1)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2400" u="sng" kern="150" dirty="0">
                          <a:effectLst/>
                        </a:rPr>
                        <a:t>OR</a:t>
                      </a:r>
                      <a:endParaRPr lang="en-GB" sz="2400" kern="150" dirty="0">
                        <a:effectLst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2400" kern="150" dirty="0">
                          <a:effectLst/>
                        </a:rPr>
                        <a:t>2 (Model 2)</a:t>
                      </a:r>
                      <a:endParaRPr lang="en-GB" sz="24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840" marR="176840" marT="0" marB="0"/>
                </a:tc>
                <a:extLst>
                  <a:ext uri="{0D108BD9-81ED-4DB2-BD59-A6C34878D82A}">
                    <a16:rowId xmlns:a16="http://schemas.microsoft.com/office/drawing/2014/main" val="49133875"/>
                  </a:ext>
                </a:extLst>
              </a:tr>
              <a:tr h="461843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GB" sz="2400" kern="150">
                          <a:effectLst/>
                        </a:rPr>
                        <a:t>Optimiser</a:t>
                      </a:r>
                      <a:endParaRPr lang="en-GB" sz="24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840" marR="17684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2400" kern="150" dirty="0">
                          <a:effectLst/>
                        </a:rPr>
                        <a:t>Adam</a:t>
                      </a:r>
                      <a:endParaRPr lang="en-GB" sz="24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840" marR="176840" marT="0" marB="0"/>
                </a:tc>
                <a:extLst>
                  <a:ext uri="{0D108BD9-81ED-4DB2-BD59-A6C34878D82A}">
                    <a16:rowId xmlns:a16="http://schemas.microsoft.com/office/drawing/2014/main" val="873185321"/>
                  </a:ext>
                </a:extLst>
              </a:tr>
              <a:tr h="840969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GB" sz="2400" kern="150">
                          <a:effectLst/>
                        </a:rPr>
                        <a:t>Loss Function</a:t>
                      </a:r>
                      <a:endParaRPr lang="en-GB" sz="24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840" marR="17684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2400" kern="150" dirty="0">
                          <a:effectLst/>
                        </a:rPr>
                        <a:t>Categorical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2400" kern="150" dirty="0">
                          <a:effectLst/>
                        </a:rPr>
                        <a:t>Cross-entropy</a:t>
                      </a:r>
                      <a:endParaRPr lang="en-GB" sz="24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840" marR="176840" marT="0" marB="0"/>
                </a:tc>
                <a:extLst>
                  <a:ext uri="{0D108BD9-81ED-4DB2-BD59-A6C34878D82A}">
                    <a16:rowId xmlns:a16="http://schemas.microsoft.com/office/drawing/2014/main" val="25996117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B7D834-33DC-4C77-85DA-B57268F20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39125"/>
              </p:ext>
            </p:extLst>
          </p:nvPr>
        </p:nvGraphicFramePr>
        <p:xfrm>
          <a:off x="8372872" y="1690688"/>
          <a:ext cx="2980928" cy="428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16">
                  <a:extLst>
                    <a:ext uri="{9D8B030D-6E8A-4147-A177-3AD203B41FA5}">
                      <a16:colId xmlns:a16="http://schemas.microsoft.com/office/drawing/2014/main" val="1398988975"/>
                    </a:ext>
                  </a:extLst>
                </a:gridCol>
                <a:gridCol w="1612812">
                  <a:extLst>
                    <a:ext uri="{9D8B030D-6E8A-4147-A177-3AD203B41FA5}">
                      <a16:colId xmlns:a16="http://schemas.microsoft.com/office/drawing/2014/main" val="2352911051"/>
                    </a:ext>
                  </a:extLst>
                </a:gridCol>
              </a:tblGrid>
              <a:tr h="85751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2400" kern="15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GB" sz="24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2400" kern="150" dirty="0">
                          <a:solidFill>
                            <a:schemeClr val="tx1"/>
                          </a:solidFill>
                          <a:effectLst/>
                        </a:rPr>
                        <a:t>Training Set</a:t>
                      </a:r>
                      <a:endParaRPr lang="en-GB" sz="24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859522"/>
                  </a:ext>
                </a:extLst>
              </a:tr>
              <a:tr h="85751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Model 1</a:t>
                      </a:r>
                      <a:endParaRPr lang="en-GB" sz="18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Wb. text</a:t>
                      </a:r>
                      <a:endParaRPr lang="en-GB" sz="18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28726"/>
                  </a:ext>
                </a:extLst>
              </a:tr>
              <a:tr h="85751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Model 1</a:t>
                      </a:r>
                      <a:endParaRPr lang="en-GB" sz="18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CELT texts</a:t>
                      </a:r>
                      <a:endParaRPr lang="en-GB" sz="18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63649"/>
                  </a:ext>
                </a:extLst>
              </a:tr>
              <a:tr h="85751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Model 2</a:t>
                      </a:r>
                      <a:endParaRPr lang="en-GB" sz="18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Wb. text</a:t>
                      </a:r>
                      <a:endParaRPr lang="en-GB" sz="18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67685"/>
                  </a:ext>
                </a:extLst>
              </a:tr>
              <a:tr h="85751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Model 2</a:t>
                      </a:r>
                      <a:endParaRPr lang="en-GB" sz="18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CELT texts</a:t>
                      </a:r>
                      <a:endParaRPr lang="en-GB" sz="18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765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9860-5211-4EB2-A59B-BE08C0B7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411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LSTM Network’s Kappa with Annotators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634433-D38C-46C0-B5E8-AE068FB93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57490"/>
              </p:ext>
            </p:extLst>
          </p:nvPr>
        </p:nvGraphicFramePr>
        <p:xfrm>
          <a:off x="828675" y="2244264"/>
          <a:ext cx="10525128" cy="2832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264">
                  <a:extLst>
                    <a:ext uri="{9D8B030D-6E8A-4147-A177-3AD203B41FA5}">
                      <a16:colId xmlns:a16="http://schemas.microsoft.com/office/drawing/2014/main" val="540480690"/>
                    </a:ext>
                  </a:extLst>
                </a:gridCol>
                <a:gridCol w="2251216">
                  <a:extLst>
                    <a:ext uri="{9D8B030D-6E8A-4147-A177-3AD203B41FA5}">
                      <a16:colId xmlns:a16="http://schemas.microsoft.com/office/drawing/2014/main" val="3969282803"/>
                    </a:ext>
                  </a:extLst>
                </a:gridCol>
                <a:gridCol w="2251216">
                  <a:extLst>
                    <a:ext uri="{9D8B030D-6E8A-4147-A177-3AD203B41FA5}">
                      <a16:colId xmlns:a16="http://schemas.microsoft.com/office/drawing/2014/main" val="74425277"/>
                    </a:ext>
                  </a:extLst>
                </a:gridCol>
                <a:gridCol w="2251216">
                  <a:extLst>
                    <a:ext uri="{9D8B030D-6E8A-4147-A177-3AD203B41FA5}">
                      <a16:colId xmlns:a16="http://schemas.microsoft.com/office/drawing/2014/main" val="546505790"/>
                    </a:ext>
                  </a:extLst>
                </a:gridCol>
                <a:gridCol w="2251216">
                  <a:extLst>
                    <a:ext uri="{9D8B030D-6E8A-4147-A177-3AD203B41FA5}">
                      <a16:colId xmlns:a16="http://schemas.microsoft.com/office/drawing/2014/main" val="2619451852"/>
                    </a:ext>
                  </a:extLst>
                </a:gridCol>
              </a:tblGrid>
              <a:tr h="566442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>
                          <a:effectLst/>
                        </a:rPr>
                        <a:t> </a:t>
                      </a:r>
                      <a:endParaRPr lang="en-GB" sz="31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A1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A2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3100" kern="150">
                          <a:effectLst/>
                        </a:rPr>
                        <a:t>A3</a:t>
                      </a:r>
                      <a:endParaRPr lang="en-GB" sz="31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3100" kern="150">
                          <a:effectLst/>
                        </a:rPr>
                        <a:t>A4</a:t>
                      </a:r>
                      <a:endParaRPr lang="en-GB" sz="31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/>
                </a:tc>
                <a:extLst>
                  <a:ext uri="{0D108BD9-81ED-4DB2-BD59-A6C34878D82A}">
                    <a16:rowId xmlns:a16="http://schemas.microsoft.com/office/drawing/2014/main" val="2208576657"/>
                  </a:ext>
                </a:extLst>
              </a:tr>
              <a:tr h="56644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  <a:latin typeface="+mn-lt"/>
                        </a:rPr>
                        <a:t>1 Wb.</a:t>
                      </a:r>
                      <a:endParaRPr lang="en-GB" sz="3100" kern="1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0.2703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0.2225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0.2842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0.2693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24914"/>
                  </a:ext>
                </a:extLst>
              </a:tr>
              <a:tr h="56644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Celt</a:t>
                      </a:r>
                    </a:p>
                  </a:txBody>
                  <a:tcPr marL="189904" marR="189904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0.0297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0.0172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0.0563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0.0355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55277"/>
                  </a:ext>
                </a:extLst>
              </a:tr>
              <a:tr h="56644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Wb</a:t>
                      </a:r>
                    </a:p>
                  </a:txBody>
                  <a:tcPr marL="189904" marR="189904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0.2494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0.1974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0.2613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0.2431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315"/>
                  </a:ext>
                </a:extLst>
              </a:tr>
              <a:tr h="56644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Celt</a:t>
                      </a:r>
                    </a:p>
                  </a:txBody>
                  <a:tcPr marL="189904" marR="189904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0.1836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0.1408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0.1805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3100" kern="150" dirty="0">
                          <a:effectLst/>
                        </a:rPr>
                        <a:t>0.1701</a:t>
                      </a:r>
                      <a:endParaRPr lang="en-GB" sz="31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04" marR="189904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9570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041490-6D5E-4F38-895E-925EC2052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4698"/>
              </p:ext>
            </p:extLst>
          </p:nvPr>
        </p:nvGraphicFramePr>
        <p:xfrm>
          <a:off x="838201" y="5466573"/>
          <a:ext cx="5991577" cy="1026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8955">
                  <a:extLst>
                    <a:ext uri="{9D8B030D-6E8A-4147-A177-3AD203B41FA5}">
                      <a16:colId xmlns:a16="http://schemas.microsoft.com/office/drawing/2014/main" val="1803457138"/>
                    </a:ext>
                  </a:extLst>
                </a:gridCol>
                <a:gridCol w="2212622">
                  <a:extLst>
                    <a:ext uri="{9D8B030D-6E8A-4147-A177-3AD203B41FA5}">
                      <a16:colId xmlns:a16="http://schemas.microsoft.com/office/drawing/2014/main" val="138344281"/>
                    </a:ext>
                  </a:extLst>
                </a:gridCol>
              </a:tblGrid>
              <a:tr h="51315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100" kern="150" dirty="0">
                          <a:effectLst/>
                        </a:rPr>
                        <a:t>Annotator Average Score</a:t>
                      </a:r>
                      <a:endParaRPr lang="en-GB" sz="2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200" b="1" kern="150" dirty="0">
                          <a:solidFill>
                            <a:schemeClr val="tx1"/>
                          </a:solidFill>
                          <a:effectLst/>
                        </a:rPr>
                        <a:t>0.403</a:t>
                      </a:r>
                      <a:endParaRPr lang="en-GB" sz="2200" b="1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24599"/>
                  </a:ext>
                </a:extLst>
              </a:tr>
              <a:tr h="51315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100" kern="150" dirty="0">
                          <a:effectLst/>
                        </a:rPr>
                        <a:t>Annotators - No Guidelines</a:t>
                      </a:r>
                      <a:endParaRPr lang="en-GB" sz="2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200" b="1" kern="150" dirty="0">
                          <a:solidFill>
                            <a:schemeClr val="tx1"/>
                          </a:solidFill>
                          <a:effectLst/>
                        </a:rPr>
                        <a:t>-0.058</a:t>
                      </a:r>
                      <a:endParaRPr lang="en-GB" sz="2200" b="1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91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80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9860-5211-4EB2-A59B-BE08C0B7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Tokeniser</a:t>
            </a:r>
            <a:r>
              <a:rPr lang="en-GB" dirty="0">
                <a:solidFill>
                  <a:schemeClr val="bg1"/>
                </a:solidFill>
              </a:rPr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F03C5-3383-344C-8AF7-908E162C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28" y="1690688"/>
            <a:ext cx="10515600" cy="4095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9D4F4"/>
                </a:solidFill>
              </a:rPr>
              <a:t>Original Gloss (Wb. 5b 28):</a:t>
            </a:r>
          </a:p>
          <a:p>
            <a:r>
              <a:rPr lang="en-US" sz="2200" dirty="0">
                <a:solidFill>
                  <a:srgbClr val="D9D4F4"/>
                </a:solidFill>
              </a:rPr>
              <a:t>.</a:t>
            </a:r>
            <a:r>
              <a:rPr lang="en-US" sz="2200" dirty="0" err="1">
                <a:solidFill>
                  <a:srgbClr val="D9D4F4"/>
                </a:solidFill>
              </a:rPr>
              <a:t>i</a:t>
            </a:r>
            <a:r>
              <a:rPr lang="en-US" sz="2200" dirty="0">
                <a:solidFill>
                  <a:srgbClr val="D9D4F4"/>
                </a:solidFill>
              </a:rPr>
              <a:t>. is </a:t>
            </a:r>
            <a:r>
              <a:rPr lang="en-US" sz="2200" dirty="0" err="1">
                <a:solidFill>
                  <a:srgbClr val="D9D4F4"/>
                </a:solidFill>
              </a:rPr>
              <a:t>inse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dirty="0" err="1">
                <a:solidFill>
                  <a:srgbClr val="D9D4F4"/>
                </a:solidFill>
              </a:rPr>
              <a:t>ṅduit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nitú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dirty="0" err="1">
                <a:solidFill>
                  <a:srgbClr val="D9D4F4"/>
                </a:solidFill>
              </a:rPr>
              <a:t>nodnail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dirty="0" err="1">
                <a:solidFill>
                  <a:srgbClr val="D9D4F4"/>
                </a:solidFill>
              </a:rPr>
              <a:t>acht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ishé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ail</a:t>
            </a:r>
          </a:p>
          <a:p>
            <a:pPr marL="0" lvl="0" indent="0">
              <a:buNone/>
            </a:pPr>
            <a:endParaRPr lang="en-US" dirty="0">
              <a:solidFill>
                <a:srgbClr val="D9D4F4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D9D4F4"/>
                </a:solidFill>
              </a:rPr>
              <a:t>Model 1 (Wb.):</a:t>
            </a:r>
          </a:p>
          <a:p>
            <a:pPr lvl="0"/>
            <a:r>
              <a:rPr lang="en-US" sz="2200" dirty="0">
                <a:solidFill>
                  <a:srgbClr val="D9D4F4"/>
                </a:solidFill>
              </a:rPr>
              <a:t>.</a:t>
            </a:r>
            <a:r>
              <a:rPr lang="en-US" sz="2200" dirty="0" err="1">
                <a:solidFill>
                  <a:srgbClr val="D9D4F4"/>
                </a:solidFill>
              </a:rPr>
              <a:t>i</a:t>
            </a:r>
            <a:r>
              <a:rPr lang="en-US" sz="2200" dirty="0">
                <a:solidFill>
                  <a:srgbClr val="D9D4F4"/>
                </a:solidFill>
              </a:rPr>
              <a:t>. is </a:t>
            </a:r>
            <a:r>
              <a:rPr lang="en-US" sz="2200" dirty="0" err="1">
                <a:solidFill>
                  <a:srgbClr val="D9D4F4"/>
                </a:solidFill>
              </a:rPr>
              <a:t>inse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dirty="0" err="1">
                <a:solidFill>
                  <a:srgbClr val="D9D4F4"/>
                </a:solidFill>
              </a:rPr>
              <a:t>ṅduit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ni</a:t>
            </a:r>
            <a:r>
              <a:rPr lang="en-US" sz="22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tú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dirty="0" err="1">
                <a:solidFill>
                  <a:srgbClr val="D9D4F4"/>
                </a:solidFill>
              </a:rPr>
              <a:t>nodnail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dirty="0" err="1">
                <a:solidFill>
                  <a:srgbClr val="D9D4F4"/>
                </a:solidFill>
              </a:rPr>
              <a:t>acht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</a:t>
            </a:r>
            <a:r>
              <a:rPr lang="en-US" sz="2200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hé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ail</a:t>
            </a:r>
          </a:p>
          <a:p>
            <a:pPr marL="0" lvl="0" indent="0">
              <a:buNone/>
            </a:pPr>
            <a:endParaRPr lang="en-US" dirty="0">
              <a:solidFill>
                <a:srgbClr val="D9D4F4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D9D4F4"/>
                </a:solidFill>
              </a:rPr>
              <a:t>Manual Tokenization:</a:t>
            </a:r>
          </a:p>
          <a:p>
            <a:pPr lvl="0"/>
            <a:r>
              <a:rPr lang="en-US" sz="2200" dirty="0">
                <a:solidFill>
                  <a:srgbClr val="D9D4F4"/>
                </a:solidFill>
              </a:rPr>
              <a:t>.</a:t>
            </a:r>
            <a:r>
              <a:rPr lang="en-US" sz="2200" dirty="0" err="1">
                <a:solidFill>
                  <a:srgbClr val="D9D4F4"/>
                </a:solidFill>
              </a:rPr>
              <a:t>i</a:t>
            </a:r>
            <a:r>
              <a:rPr lang="en-US" sz="2200" dirty="0">
                <a:solidFill>
                  <a:srgbClr val="D9D4F4"/>
                </a:solidFill>
              </a:rPr>
              <a:t>. is </a:t>
            </a:r>
            <a:r>
              <a:rPr lang="en-US" sz="2200" dirty="0" err="1">
                <a:solidFill>
                  <a:srgbClr val="D9D4F4"/>
                </a:solidFill>
              </a:rPr>
              <a:t>inse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dirty="0" err="1">
                <a:solidFill>
                  <a:srgbClr val="D9D4F4"/>
                </a:solidFill>
              </a:rPr>
              <a:t>ṅduit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ni</a:t>
            </a:r>
            <a:r>
              <a:rPr lang="en-US" sz="22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tú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dirty="0" err="1">
                <a:solidFill>
                  <a:srgbClr val="D9D4F4"/>
                </a:solidFill>
              </a:rPr>
              <a:t>nodnail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dirty="0" err="1">
                <a:solidFill>
                  <a:srgbClr val="D9D4F4"/>
                </a:solidFill>
              </a:rPr>
              <a:t>acht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</a:t>
            </a:r>
            <a:r>
              <a:rPr lang="en-US" sz="2200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hé</a:t>
            </a:r>
            <a:r>
              <a:rPr lang="en-US" sz="2200" dirty="0">
                <a:solidFill>
                  <a:srgbClr val="D9D4F4"/>
                </a:solidFill>
              </a:rPr>
              <a:t> </a:t>
            </a:r>
            <a:r>
              <a:rPr lang="en-US" sz="2200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notail</a:t>
            </a:r>
            <a:endParaRPr lang="en-US" sz="22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7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665802-3423-5447-9CF3-213CC62C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D9D4F4"/>
                </a:solidFill>
              </a:rPr>
              <a:t>Go </a:t>
            </a:r>
            <a:r>
              <a:rPr lang="en-US" b="1" dirty="0" err="1">
                <a:solidFill>
                  <a:srgbClr val="D9D4F4"/>
                </a:solidFill>
              </a:rPr>
              <a:t>Raibh</a:t>
            </a:r>
            <a:r>
              <a:rPr lang="en-US" b="1" dirty="0">
                <a:solidFill>
                  <a:srgbClr val="D9D4F4"/>
                </a:solidFill>
              </a:rPr>
              <a:t> </a:t>
            </a:r>
            <a:r>
              <a:rPr lang="en-US" b="1" dirty="0" err="1">
                <a:solidFill>
                  <a:srgbClr val="D9D4F4"/>
                </a:solidFill>
              </a:rPr>
              <a:t>Maith</a:t>
            </a:r>
            <a:r>
              <a:rPr lang="en-US" b="1" dirty="0">
                <a:solidFill>
                  <a:srgbClr val="D9D4F4"/>
                </a:solidFill>
              </a:rPr>
              <a:t> </a:t>
            </a:r>
            <a:r>
              <a:rPr lang="en-US" b="1" dirty="0" err="1">
                <a:solidFill>
                  <a:srgbClr val="D9D4F4"/>
                </a:solidFill>
              </a:rPr>
              <a:t>Agaibh</a:t>
            </a:r>
            <a:r>
              <a:rPr lang="en-US" b="1" dirty="0">
                <a:solidFill>
                  <a:srgbClr val="D9D4F4"/>
                </a:solidFill>
              </a:rPr>
              <a:t>!</a:t>
            </a:r>
            <a:endParaRPr lang="en-US" sz="3200" dirty="0">
              <a:solidFill>
                <a:srgbClr val="D9D4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8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9860-5211-4EB2-A59B-BE08C0B7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4D16-6785-468E-8A83-79F089FA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A6A8EC"/>
                </a:solidFill>
              </a:rPr>
              <a:t>Digital Arts and Humanities Programme, NUIG</a:t>
            </a:r>
          </a:p>
          <a:p>
            <a:r>
              <a:rPr lang="en-GB" dirty="0">
                <a:solidFill>
                  <a:srgbClr val="A6A8EC"/>
                </a:solidFill>
              </a:rPr>
              <a:t>Irish Research Council</a:t>
            </a:r>
          </a:p>
          <a:p>
            <a:r>
              <a:rPr lang="en-GB" dirty="0">
                <a:solidFill>
                  <a:srgbClr val="A6A8EC"/>
                </a:solidFill>
              </a:rPr>
              <a:t>Science Foundation Ireland</a:t>
            </a:r>
          </a:p>
          <a:p>
            <a:r>
              <a:rPr lang="en-GB" dirty="0">
                <a:solidFill>
                  <a:srgbClr val="A6A8EC"/>
                </a:solidFill>
              </a:rPr>
              <a:t>Annotators: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Maria Hallinan (NUIG)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Daniel Watson (DIAS)</a:t>
            </a:r>
          </a:p>
          <a:p>
            <a:pPr lvl="1"/>
            <a:r>
              <a:rPr lang="en-GB" dirty="0" err="1">
                <a:solidFill>
                  <a:srgbClr val="A6A8EC"/>
                </a:solidFill>
              </a:rPr>
              <a:t>Theodorus</a:t>
            </a:r>
            <a:r>
              <a:rPr lang="en-GB" dirty="0">
                <a:solidFill>
                  <a:srgbClr val="A6A8EC"/>
                </a:solidFill>
              </a:rPr>
              <a:t> </a:t>
            </a:r>
            <a:r>
              <a:rPr lang="en-GB" dirty="0" err="1">
                <a:solidFill>
                  <a:srgbClr val="A6A8EC"/>
                </a:solidFill>
              </a:rPr>
              <a:t>Fransen</a:t>
            </a:r>
            <a:r>
              <a:rPr lang="en-GB" dirty="0">
                <a:solidFill>
                  <a:srgbClr val="A6A8EC"/>
                </a:solidFill>
              </a:rPr>
              <a:t> (TCD)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Jody Buckley-Coogan (QUB)</a:t>
            </a:r>
          </a:p>
        </p:txBody>
      </p:sp>
    </p:spTree>
    <p:extLst>
      <p:ext uri="{BB962C8B-B14F-4D97-AF65-F5344CB8AC3E}">
        <p14:creationId xmlns:p14="http://schemas.microsoft.com/office/powerpoint/2010/main" val="36149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9860-5211-4EB2-A59B-BE08C0B7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006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Old Irish and the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Würzburg Glosses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4D16-6785-468E-8A83-79F089FAF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67467"/>
            <a:ext cx="6500059" cy="41091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A6A8EC"/>
                </a:solidFill>
              </a:rPr>
              <a:t>Old Irish: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Roughly 7</a:t>
            </a:r>
            <a:r>
              <a:rPr lang="en-GB" baseline="30000" dirty="0">
                <a:solidFill>
                  <a:srgbClr val="A6A8EC"/>
                </a:solidFill>
              </a:rPr>
              <a:t>th</a:t>
            </a:r>
            <a:r>
              <a:rPr lang="en-GB" dirty="0">
                <a:solidFill>
                  <a:srgbClr val="A6A8EC"/>
                </a:solidFill>
              </a:rPr>
              <a:t> – 10</a:t>
            </a:r>
            <a:r>
              <a:rPr lang="en-GB" baseline="30000" dirty="0">
                <a:solidFill>
                  <a:srgbClr val="A6A8EC"/>
                </a:solidFill>
              </a:rPr>
              <a:t>th</a:t>
            </a:r>
            <a:r>
              <a:rPr lang="en-GB" dirty="0">
                <a:solidFill>
                  <a:srgbClr val="A6A8EC"/>
                </a:solidFill>
              </a:rPr>
              <a:t> century.</a:t>
            </a:r>
          </a:p>
          <a:p>
            <a:endParaRPr lang="en-GB" dirty="0">
              <a:solidFill>
                <a:srgbClr val="A6A8EC"/>
              </a:solidFill>
            </a:endParaRPr>
          </a:p>
          <a:p>
            <a:r>
              <a:rPr lang="en-GB" dirty="0">
                <a:solidFill>
                  <a:srgbClr val="A6A8EC"/>
                </a:solidFill>
              </a:rPr>
              <a:t>Würzburg Glosses: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Notes on Latin text of the Letters of St. Paul.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Dated about the middle of the 8</a:t>
            </a:r>
            <a:r>
              <a:rPr lang="en-GB" baseline="30000" dirty="0">
                <a:solidFill>
                  <a:srgbClr val="A6A8EC"/>
                </a:solidFill>
              </a:rPr>
              <a:t>th</a:t>
            </a:r>
            <a:r>
              <a:rPr lang="en-GB" dirty="0">
                <a:solidFill>
                  <a:srgbClr val="A6A8EC"/>
                </a:solidFill>
              </a:rPr>
              <a:t> century.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Earliest large collection of Irish text.</a:t>
            </a:r>
          </a:p>
          <a:p>
            <a:endParaRPr lang="en-GB" dirty="0">
              <a:solidFill>
                <a:srgbClr val="A6A8EC"/>
              </a:solidFill>
            </a:endParaRPr>
          </a:p>
          <a:p>
            <a:r>
              <a:rPr lang="en-GB" dirty="0">
                <a:solidFill>
                  <a:srgbClr val="A6A8EC"/>
                </a:solidFill>
              </a:rPr>
              <a:t>Available at: www.wuerzburg.ie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69E4098-3516-44C0-BF03-50FD1AAF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60" y="-22578"/>
            <a:ext cx="4853741" cy="68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9860-5211-4EB2-A59B-BE08C0B7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411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Old Irish – Orthography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0EBA19-1607-4CED-A4AF-E0C3CE9D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2167467"/>
            <a:ext cx="5939588" cy="41091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A6A8EC"/>
                </a:solidFill>
              </a:rPr>
              <a:t>Word Division: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Based on stress patterns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Spaces occur between accentual units:</a:t>
            </a:r>
          </a:p>
          <a:p>
            <a:pPr lvl="2"/>
            <a:r>
              <a:rPr lang="ga-IE" sz="2200" i="1" dirty="0">
                <a:solidFill>
                  <a:schemeClr val="bg1"/>
                </a:solidFill>
              </a:rPr>
              <a:t>isdiasom</a:t>
            </a:r>
            <a:r>
              <a:rPr lang="ga-IE" sz="2200" dirty="0">
                <a:solidFill>
                  <a:srgbClr val="A6A8EC"/>
                </a:solidFill>
              </a:rPr>
              <a:t> = </a:t>
            </a:r>
            <a:r>
              <a:rPr lang="ga-IE" sz="2200" i="1" dirty="0">
                <a:solidFill>
                  <a:schemeClr val="bg1"/>
                </a:solidFill>
              </a:rPr>
              <a:t>is dia</a:t>
            </a:r>
            <a:r>
              <a:rPr lang="ga-IE" sz="2200" i="1" dirty="0">
                <a:solidFill>
                  <a:srgbClr val="A6A8EC"/>
                </a:solidFill>
              </a:rPr>
              <a:t>-</a:t>
            </a:r>
            <a:r>
              <a:rPr lang="ga-IE" sz="2200" i="1" dirty="0">
                <a:solidFill>
                  <a:schemeClr val="bg1"/>
                </a:solidFill>
              </a:rPr>
              <a:t>som</a:t>
            </a:r>
            <a:r>
              <a:rPr lang="en-GB" sz="2200" dirty="0">
                <a:solidFill>
                  <a:srgbClr val="A6A8EC"/>
                </a:solidFill>
              </a:rPr>
              <a:t>, “</a:t>
            </a:r>
            <a:r>
              <a:rPr lang="en-GB" sz="2200" u="sng" dirty="0">
                <a:solidFill>
                  <a:srgbClr val="A6A8EC"/>
                </a:solidFill>
              </a:rPr>
              <a:t>he</a:t>
            </a:r>
            <a:r>
              <a:rPr lang="en-GB" sz="2200" dirty="0">
                <a:solidFill>
                  <a:srgbClr val="A6A8EC"/>
                </a:solidFill>
              </a:rPr>
              <a:t> is god”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Some “words” split:</a:t>
            </a:r>
          </a:p>
          <a:p>
            <a:pPr lvl="2"/>
            <a:r>
              <a:rPr lang="ga-IE" sz="2200" i="1" dirty="0">
                <a:solidFill>
                  <a:srgbClr val="A6A8EC"/>
                </a:solidFill>
              </a:rPr>
              <a:t>nitú </a:t>
            </a:r>
            <a:r>
              <a:rPr lang="ga-IE" sz="2200" i="1" dirty="0">
                <a:solidFill>
                  <a:schemeClr val="bg1"/>
                </a:solidFill>
              </a:rPr>
              <a:t>nodnail</a:t>
            </a:r>
            <a:r>
              <a:rPr lang="ga-IE" sz="2200" i="1" dirty="0">
                <a:solidFill>
                  <a:srgbClr val="A6A8EC"/>
                </a:solidFill>
              </a:rPr>
              <a:t> acht ishé </a:t>
            </a:r>
            <a:r>
              <a:rPr lang="ga-IE" sz="2200" i="1" dirty="0">
                <a:solidFill>
                  <a:schemeClr val="bg1"/>
                </a:solidFill>
              </a:rPr>
              <a:t>not ail</a:t>
            </a:r>
            <a:r>
              <a:rPr lang="en-GB" sz="2200" dirty="0">
                <a:solidFill>
                  <a:srgbClr val="A6A8EC"/>
                </a:solidFill>
              </a:rPr>
              <a:t>, “it is not you (sg) that </a:t>
            </a:r>
            <a:r>
              <a:rPr lang="en-GB" sz="2200" dirty="0">
                <a:solidFill>
                  <a:schemeClr val="bg1"/>
                </a:solidFill>
              </a:rPr>
              <a:t>nourishes it</a:t>
            </a:r>
            <a:r>
              <a:rPr lang="en-GB" sz="2200" dirty="0">
                <a:solidFill>
                  <a:srgbClr val="A6A8EC"/>
                </a:solidFill>
              </a:rPr>
              <a:t>, but it is it that </a:t>
            </a:r>
            <a:r>
              <a:rPr lang="en-GB" sz="2200" dirty="0">
                <a:solidFill>
                  <a:schemeClr val="bg1"/>
                </a:solidFill>
              </a:rPr>
              <a:t>nourishes you</a:t>
            </a:r>
            <a:r>
              <a:rPr lang="en-GB" sz="2200" dirty="0">
                <a:solidFill>
                  <a:srgbClr val="A6A8EC"/>
                </a:solidFill>
              </a:rPr>
              <a:t> (sg.)”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943C9-DF1E-44E2-8402-5369678F0622}"/>
              </a:ext>
            </a:extLst>
          </p:cNvPr>
          <p:cNvSpPr txBox="1"/>
          <p:nvPr/>
        </p:nvSpPr>
        <p:spPr>
          <a:xfrm>
            <a:off x="6934201" y="2989515"/>
            <a:ext cx="5033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D9D4F4"/>
                </a:solidFill>
              </a:rPr>
              <a:t>Wb. 26d19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.</a:t>
            </a:r>
            <a:r>
              <a:rPr lang="en-IE" dirty="0" err="1">
                <a:solidFill>
                  <a:srgbClr val="D9D4F4"/>
                </a:solidFill>
              </a:rPr>
              <a:t>i</a:t>
            </a:r>
            <a:r>
              <a:rPr lang="en-IE" dirty="0">
                <a:solidFill>
                  <a:srgbClr val="D9D4F4"/>
                </a:solidFill>
              </a:rPr>
              <a:t>. </a:t>
            </a:r>
            <a:r>
              <a:rPr lang="en-IE" dirty="0" err="1">
                <a:solidFill>
                  <a:srgbClr val="D9D4F4"/>
                </a:solidFill>
              </a:rPr>
              <a:t>ismór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indethiden</a:t>
            </a:r>
            <a:r>
              <a:rPr lang="en-IE" dirty="0">
                <a:solidFill>
                  <a:srgbClr val="D9D4F4"/>
                </a:solidFill>
              </a:rPr>
              <a:t> file </a:t>
            </a:r>
            <a:r>
              <a:rPr lang="en-IE" dirty="0" err="1">
                <a:solidFill>
                  <a:srgbClr val="D9D4F4"/>
                </a:solidFill>
              </a:rPr>
              <a:t>domsa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diibsi</a:t>
            </a:r>
            <a:r>
              <a:rPr lang="en-IE" dirty="0">
                <a:solidFill>
                  <a:srgbClr val="D9D4F4"/>
                </a:solidFill>
              </a:rPr>
              <a:t> – (p.670) </a:t>
            </a:r>
            <a:r>
              <a:rPr lang="en-IE" baseline="30000" dirty="0">
                <a:solidFill>
                  <a:srgbClr val="D9D4F4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Is </a:t>
            </a:r>
            <a:r>
              <a:rPr lang="en-IE" dirty="0" err="1">
                <a:solidFill>
                  <a:srgbClr val="D9D4F4"/>
                </a:solidFill>
              </a:rPr>
              <a:t>mór</a:t>
            </a:r>
            <a:r>
              <a:rPr lang="en-IE" dirty="0">
                <a:solidFill>
                  <a:srgbClr val="D9D4F4"/>
                </a:solidFill>
              </a:rPr>
              <a:t> in </a:t>
            </a:r>
            <a:r>
              <a:rPr lang="en-IE" dirty="0" err="1">
                <a:solidFill>
                  <a:srgbClr val="D9D4F4"/>
                </a:solidFill>
              </a:rPr>
              <a:t>deithiden</a:t>
            </a:r>
            <a:r>
              <a:rPr lang="en-IE" dirty="0">
                <a:solidFill>
                  <a:srgbClr val="D9D4F4"/>
                </a:solidFill>
              </a:rPr>
              <a:t> file </a:t>
            </a:r>
            <a:r>
              <a:rPr lang="en-IE" dirty="0" err="1">
                <a:solidFill>
                  <a:srgbClr val="D9D4F4"/>
                </a:solidFill>
              </a:rPr>
              <a:t>dom-sa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diib-si</a:t>
            </a:r>
            <a:r>
              <a:rPr lang="en-IE" dirty="0">
                <a:solidFill>
                  <a:srgbClr val="D9D4F4"/>
                </a:solidFill>
              </a:rPr>
              <a:t>. – (p.192) </a:t>
            </a:r>
            <a:r>
              <a:rPr lang="en-IE" baseline="30000" dirty="0">
                <a:solidFill>
                  <a:srgbClr val="D9D4F4"/>
                </a:solidFill>
              </a:rPr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81C10F-ACBC-4655-B0C8-AE04F9C6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2146503"/>
            <a:ext cx="4572000" cy="678493"/>
          </a:xfrm>
          <a:prstGeom prst="rect">
            <a:avLst/>
          </a:prstGeom>
        </p:spPr>
      </p:pic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A3161CB2-9891-4E2F-B696-317F734B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4201" y="6466483"/>
            <a:ext cx="5257799" cy="365125"/>
          </a:xfrm>
        </p:spPr>
        <p:txBody>
          <a:bodyPr/>
          <a:lstStyle/>
          <a:p>
            <a:pPr algn="l"/>
            <a:r>
              <a:rPr lang="en-US" dirty="0"/>
              <a:t>1. Thesaurus </a:t>
            </a:r>
            <a:r>
              <a:rPr lang="en-US" dirty="0" err="1"/>
              <a:t>Palaeohibernicus</a:t>
            </a:r>
            <a:r>
              <a:rPr lang="en-US" dirty="0"/>
              <a:t>  (1901), Stokes &amp; Strachan (eds.). Volume 1. DIAS.</a:t>
            </a:r>
          </a:p>
          <a:p>
            <a:pPr algn="l"/>
            <a:r>
              <a:rPr lang="en-US" dirty="0"/>
              <a:t>2. </a:t>
            </a:r>
            <a:r>
              <a:rPr lang="en-US" dirty="0" err="1"/>
              <a:t>Sengoidelc</a:t>
            </a:r>
            <a:r>
              <a:rPr lang="en-US" dirty="0"/>
              <a:t> (2006), </a:t>
            </a:r>
            <a:r>
              <a:rPr lang="en-US" dirty="0" err="1"/>
              <a:t>Stifter</a:t>
            </a:r>
            <a:r>
              <a:rPr lang="en-US" dirty="0"/>
              <a:t>, D. Syracuse University Press, New York.</a:t>
            </a:r>
          </a:p>
        </p:txBody>
      </p:sp>
    </p:spTree>
    <p:extLst>
      <p:ext uri="{BB962C8B-B14F-4D97-AF65-F5344CB8AC3E}">
        <p14:creationId xmlns:p14="http://schemas.microsoft.com/office/powerpoint/2010/main" val="39207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9860-5211-4EB2-A59B-BE08C0B7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411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Old Irish – The Verbal Complex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0EBA19-1607-4CED-A4AF-E0C3CE9D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2167467"/>
            <a:ext cx="5939588" cy="41091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A6A8EC"/>
                </a:solidFill>
              </a:rPr>
              <a:t>Simple Verbs: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A</a:t>
            </a:r>
            <a:r>
              <a:rPr lang="ga-IE" dirty="0">
                <a:solidFill>
                  <a:srgbClr val="A6A8EC"/>
                </a:solidFill>
              </a:rPr>
              <a:t>b</a:t>
            </a:r>
            <a:r>
              <a:rPr lang="en-GB" dirty="0">
                <a:solidFill>
                  <a:srgbClr val="A6A8EC"/>
                </a:solidFill>
              </a:rPr>
              <a:t>solute form: </a:t>
            </a:r>
            <a:r>
              <a:rPr lang="en-GB" i="1" dirty="0">
                <a:solidFill>
                  <a:schemeClr val="bg1"/>
                </a:solidFill>
              </a:rPr>
              <a:t>b</a:t>
            </a:r>
            <a:r>
              <a:rPr lang="ga-IE" i="1" dirty="0">
                <a:solidFill>
                  <a:schemeClr val="bg1"/>
                </a:solidFill>
              </a:rPr>
              <a:t>eir</a:t>
            </a:r>
            <a:r>
              <a:rPr lang="en-GB" i="1" dirty="0">
                <a:solidFill>
                  <a:schemeClr val="bg1"/>
                </a:solidFill>
              </a:rPr>
              <a:t>id</a:t>
            </a:r>
            <a:r>
              <a:rPr lang="en-GB" dirty="0">
                <a:solidFill>
                  <a:srgbClr val="A6A8EC"/>
                </a:solidFill>
              </a:rPr>
              <a:t>, “he carries”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Conjunct form: </a:t>
            </a:r>
            <a:r>
              <a:rPr lang="en-GB" i="1" dirty="0" err="1">
                <a:solidFill>
                  <a:schemeClr val="bg1"/>
                </a:solidFill>
              </a:rPr>
              <a:t>beir</a:t>
            </a:r>
            <a:r>
              <a:rPr lang="en-GB" dirty="0">
                <a:solidFill>
                  <a:srgbClr val="A6A8EC"/>
                </a:solidFill>
              </a:rPr>
              <a:t>, e.g. </a:t>
            </a:r>
            <a:r>
              <a:rPr lang="en-GB" i="1" dirty="0" err="1">
                <a:solidFill>
                  <a:schemeClr val="bg1"/>
                </a:solidFill>
              </a:rPr>
              <a:t>ní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beir</a:t>
            </a:r>
            <a:r>
              <a:rPr lang="en-GB" dirty="0">
                <a:solidFill>
                  <a:srgbClr val="A6A8EC"/>
                </a:solidFill>
              </a:rPr>
              <a:t>, “he does not carry”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rgbClr val="A6A8EC"/>
                </a:solidFill>
              </a:rPr>
              <a:t>Compound Verbs:</a:t>
            </a:r>
          </a:p>
          <a:p>
            <a:pPr lvl="1"/>
            <a:r>
              <a:rPr lang="ga-IE" i="1" dirty="0">
                <a:solidFill>
                  <a:schemeClr val="bg1"/>
                </a:solidFill>
              </a:rPr>
              <a:t>dobeir</a:t>
            </a:r>
            <a:r>
              <a:rPr lang="en-GB" dirty="0">
                <a:solidFill>
                  <a:srgbClr val="A6A8EC"/>
                </a:solidFill>
              </a:rPr>
              <a:t>, “he gives”</a:t>
            </a:r>
            <a:r>
              <a:rPr lang="en-GB" i="1" dirty="0">
                <a:solidFill>
                  <a:srgbClr val="A6A8EC"/>
                </a:solidFill>
              </a:rPr>
              <a:t>; </a:t>
            </a:r>
            <a:r>
              <a:rPr lang="ga-IE" i="1" dirty="0">
                <a:solidFill>
                  <a:schemeClr val="bg1"/>
                </a:solidFill>
              </a:rPr>
              <a:t>asbeir</a:t>
            </a:r>
            <a:r>
              <a:rPr lang="en-GB" dirty="0">
                <a:solidFill>
                  <a:srgbClr val="A6A8EC"/>
                </a:solidFill>
              </a:rPr>
              <a:t>, “he says”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Formation:</a:t>
            </a:r>
          </a:p>
          <a:p>
            <a:pPr lvl="2"/>
            <a:r>
              <a:rPr lang="en-GB" sz="2200" dirty="0">
                <a:solidFill>
                  <a:srgbClr val="A6A8EC"/>
                </a:solidFill>
              </a:rPr>
              <a:t> Preverb + verbal root (conjunct form)</a:t>
            </a:r>
          </a:p>
          <a:p>
            <a:pPr lvl="2"/>
            <a:r>
              <a:rPr lang="en-GB" sz="2200" i="1" dirty="0">
                <a:solidFill>
                  <a:srgbClr val="A6A8EC"/>
                </a:solidFill>
              </a:rPr>
              <a:t> </a:t>
            </a:r>
            <a:r>
              <a:rPr lang="en-GB" sz="2200" i="1" dirty="0">
                <a:solidFill>
                  <a:schemeClr val="bg1"/>
                </a:solidFill>
              </a:rPr>
              <a:t>do</a:t>
            </a:r>
            <a:r>
              <a:rPr lang="en-GB" sz="2200" dirty="0">
                <a:solidFill>
                  <a:srgbClr val="A6A8EC"/>
                </a:solidFill>
              </a:rPr>
              <a:t>/</a:t>
            </a:r>
            <a:r>
              <a:rPr lang="en-GB" sz="2200" i="1" dirty="0">
                <a:solidFill>
                  <a:schemeClr val="bg1"/>
                </a:solidFill>
              </a:rPr>
              <a:t>as</a:t>
            </a:r>
            <a:r>
              <a:rPr lang="en-GB" sz="2200" dirty="0">
                <a:solidFill>
                  <a:srgbClr val="A6A8EC"/>
                </a:solidFill>
              </a:rPr>
              <a:t> + </a:t>
            </a:r>
            <a:r>
              <a:rPr lang="ga-IE" sz="2200" i="1" dirty="0">
                <a:solidFill>
                  <a:schemeClr val="bg1"/>
                </a:solidFill>
              </a:rPr>
              <a:t>beir</a:t>
            </a:r>
            <a:endParaRPr lang="en-GB" sz="2200" dirty="0">
              <a:solidFill>
                <a:srgbClr val="A6A8E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E52-0E8F-41EB-B396-0993F066B935}"/>
              </a:ext>
            </a:extLst>
          </p:cNvPr>
          <p:cNvSpPr txBox="1"/>
          <p:nvPr/>
        </p:nvSpPr>
        <p:spPr>
          <a:xfrm>
            <a:off x="6934201" y="5087338"/>
            <a:ext cx="4728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D9D4F4"/>
                </a:solidFill>
              </a:rPr>
              <a:t>Wb. 14d26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.</a:t>
            </a:r>
            <a:r>
              <a:rPr lang="en-IE" dirty="0" err="1">
                <a:solidFill>
                  <a:srgbClr val="D9D4F4"/>
                </a:solidFill>
              </a:rPr>
              <a:t>i</a:t>
            </a:r>
            <a:r>
              <a:rPr lang="en-IE" dirty="0">
                <a:solidFill>
                  <a:srgbClr val="D9D4F4"/>
                </a:solidFill>
              </a:rPr>
              <a:t>. </a:t>
            </a:r>
            <a:r>
              <a:rPr lang="en-IE" dirty="0" err="1">
                <a:solidFill>
                  <a:srgbClr val="D9D4F4"/>
                </a:solidFill>
              </a:rPr>
              <a:t>isipersin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crist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dagníusa</a:t>
            </a:r>
            <a:r>
              <a:rPr lang="en-IE" dirty="0">
                <a:solidFill>
                  <a:srgbClr val="D9D4F4"/>
                </a:solidFill>
              </a:rPr>
              <a:t> sin – (p.596) </a:t>
            </a:r>
            <a:r>
              <a:rPr lang="en-IE" baseline="30000" dirty="0">
                <a:solidFill>
                  <a:srgbClr val="D9D4F4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.</a:t>
            </a:r>
            <a:r>
              <a:rPr lang="en-IE" dirty="0" err="1">
                <a:solidFill>
                  <a:srgbClr val="D9D4F4"/>
                </a:solidFill>
              </a:rPr>
              <a:t>i</a:t>
            </a:r>
            <a:r>
              <a:rPr lang="en-IE" dirty="0">
                <a:solidFill>
                  <a:srgbClr val="D9D4F4"/>
                </a:solidFill>
              </a:rPr>
              <a:t>. Is </a:t>
            </a:r>
            <a:r>
              <a:rPr lang="en-IE" dirty="0" err="1">
                <a:solidFill>
                  <a:srgbClr val="D9D4F4"/>
                </a:solidFill>
              </a:rPr>
              <a:t>i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persain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Chríst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da·gniu-sa</a:t>
            </a:r>
            <a:r>
              <a:rPr lang="en-IE" dirty="0">
                <a:solidFill>
                  <a:srgbClr val="D9D4F4"/>
                </a:solidFill>
              </a:rPr>
              <a:t> sin. – (p.144) </a:t>
            </a:r>
            <a:r>
              <a:rPr lang="en-IE" baseline="30000" dirty="0">
                <a:solidFill>
                  <a:srgbClr val="D9D4F4"/>
                </a:solidFill>
              </a:rPr>
              <a:t>2</a:t>
            </a:r>
            <a:endParaRPr lang="en-US" baseline="30000" dirty="0">
              <a:solidFill>
                <a:srgbClr val="D9D4F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FFE77-6ACC-436A-B034-3760C26E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4052784"/>
            <a:ext cx="4572000" cy="92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C25AE-FF00-40E1-AD34-2FD3DEFAEF0F}"/>
              </a:ext>
            </a:extLst>
          </p:cNvPr>
          <p:cNvSpPr txBox="1"/>
          <p:nvPr/>
        </p:nvSpPr>
        <p:spPr>
          <a:xfrm>
            <a:off x="6934201" y="2989515"/>
            <a:ext cx="5033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D9D4F4"/>
                </a:solidFill>
              </a:rPr>
              <a:t>Wb. 26d19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.</a:t>
            </a:r>
            <a:r>
              <a:rPr lang="en-IE" dirty="0" err="1">
                <a:solidFill>
                  <a:srgbClr val="D9D4F4"/>
                </a:solidFill>
              </a:rPr>
              <a:t>i</a:t>
            </a:r>
            <a:r>
              <a:rPr lang="en-IE" dirty="0">
                <a:solidFill>
                  <a:srgbClr val="D9D4F4"/>
                </a:solidFill>
              </a:rPr>
              <a:t>. </a:t>
            </a:r>
            <a:r>
              <a:rPr lang="en-IE" dirty="0" err="1">
                <a:solidFill>
                  <a:srgbClr val="D9D4F4"/>
                </a:solidFill>
              </a:rPr>
              <a:t>ismór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indethiden</a:t>
            </a:r>
            <a:r>
              <a:rPr lang="en-IE" dirty="0">
                <a:solidFill>
                  <a:srgbClr val="D9D4F4"/>
                </a:solidFill>
              </a:rPr>
              <a:t> file </a:t>
            </a:r>
            <a:r>
              <a:rPr lang="en-IE" dirty="0" err="1">
                <a:solidFill>
                  <a:srgbClr val="D9D4F4"/>
                </a:solidFill>
              </a:rPr>
              <a:t>domsa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diibsi</a:t>
            </a:r>
            <a:r>
              <a:rPr lang="en-IE" dirty="0">
                <a:solidFill>
                  <a:srgbClr val="D9D4F4"/>
                </a:solidFill>
              </a:rPr>
              <a:t> – (p.670) </a:t>
            </a:r>
            <a:r>
              <a:rPr lang="en-IE" baseline="30000" dirty="0">
                <a:solidFill>
                  <a:srgbClr val="D9D4F4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Is </a:t>
            </a:r>
            <a:r>
              <a:rPr lang="en-IE" dirty="0" err="1">
                <a:solidFill>
                  <a:srgbClr val="D9D4F4"/>
                </a:solidFill>
              </a:rPr>
              <a:t>mór</a:t>
            </a:r>
            <a:r>
              <a:rPr lang="en-IE" dirty="0">
                <a:solidFill>
                  <a:srgbClr val="D9D4F4"/>
                </a:solidFill>
              </a:rPr>
              <a:t> in </a:t>
            </a:r>
            <a:r>
              <a:rPr lang="en-IE" dirty="0" err="1">
                <a:solidFill>
                  <a:srgbClr val="D9D4F4"/>
                </a:solidFill>
              </a:rPr>
              <a:t>deithiden</a:t>
            </a:r>
            <a:r>
              <a:rPr lang="en-IE" dirty="0">
                <a:solidFill>
                  <a:srgbClr val="D9D4F4"/>
                </a:solidFill>
              </a:rPr>
              <a:t> file </a:t>
            </a:r>
            <a:r>
              <a:rPr lang="en-IE" dirty="0" err="1">
                <a:solidFill>
                  <a:srgbClr val="D9D4F4"/>
                </a:solidFill>
              </a:rPr>
              <a:t>dom-sa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diib-si</a:t>
            </a:r>
            <a:r>
              <a:rPr lang="en-IE" dirty="0">
                <a:solidFill>
                  <a:srgbClr val="D9D4F4"/>
                </a:solidFill>
              </a:rPr>
              <a:t>. – (p.192) </a:t>
            </a:r>
            <a:r>
              <a:rPr lang="en-IE" baseline="30000" dirty="0">
                <a:solidFill>
                  <a:srgbClr val="D9D4F4"/>
                </a:solidFill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DCB485-6648-4553-A0B2-DD0776A99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1" y="2146503"/>
            <a:ext cx="4572000" cy="678493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E752E70-FF24-46F0-BB6F-18849D6E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4201" y="6466483"/>
            <a:ext cx="5257799" cy="365125"/>
          </a:xfrm>
        </p:spPr>
        <p:txBody>
          <a:bodyPr/>
          <a:lstStyle/>
          <a:p>
            <a:pPr algn="l"/>
            <a:r>
              <a:rPr lang="en-US" dirty="0"/>
              <a:t>1. Thesaurus </a:t>
            </a:r>
            <a:r>
              <a:rPr lang="en-US" dirty="0" err="1"/>
              <a:t>Palaeohibernicus</a:t>
            </a:r>
            <a:r>
              <a:rPr lang="en-US" dirty="0"/>
              <a:t>  (1901), Stokes &amp; Strachan (eds.). Volume 1. DIAS.</a:t>
            </a:r>
          </a:p>
          <a:p>
            <a:pPr algn="l"/>
            <a:r>
              <a:rPr lang="en-US" dirty="0"/>
              <a:t>2. </a:t>
            </a:r>
            <a:r>
              <a:rPr lang="en-US" dirty="0" err="1"/>
              <a:t>Sengoidelc</a:t>
            </a:r>
            <a:r>
              <a:rPr lang="en-US" dirty="0"/>
              <a:t> (2006), </a:t>
            </a:r>
            <a:r>
              <a:rPr lang="en-US" dirty="0" err="1"/>
              <a:t>Stifter</a:t>
            </a:r>
            <a:r>
              <a:rPr lang="en-US" dirty="0"/>
              <a:t>, D. Syracuse University Press, New York.</a:t>
            </a:r>
          </a:p>
        </p:txBody>
      </p:sp>
    </p:spTree>
    <p:extLst>
      <p:ext uri="{BB962C8B-B14F-4D97-AF65-F5344CB8AC3E}">
        <p14:creationId xmlns:p14="http://schemas.microsoft.com/office/powerpoint/2010/main" val="18781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9860-5211-4EB2-A59B-BE08C0B7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411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Old Irish –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0EBA19-1607-4CED-A4AF-E0C3CE9D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2167467"/>
            <a:ext cx="5939588" cy="41091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A6A8EC"/>
                </a:solidFill>
              </a:rPr>
              <a:t>Infixed Pronouns: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Formation:</a:t>
            </a:r>
          </a:p>
          <a:p>
            <a:pPr lvl="2"/>
            <a:r>
              <a:rPr lang="en-GB" sz="2200" dirty="0">
                <a:solidFill>
                  <a:srgbClr val="A6A8EC"/>
                </a:solidFill>
              </a:rPr>
              <a:t> Preverb + infixed pronoun + verbal root</a:t>
            </a:r>
          </a:p>
          <a:p>
            <a:pPr lvl="2"/>
            <a:r>
              <a:rPr lang="en-GB" sz="2200" i="1" dirty="0">
                <a:solidFill>
                  <a:srgbClr val="A6A8EC"/>
                </a:solidFill>
              </a:rPr>
              <a:t> </a:t>
            </a:r>
            <a:r>
              <a:rPr lang="en-GB" sz="2200" i="1" dirty="0">
                <a:solidFill>
                  <a:schemeClr val="bg1"/>
                </a:solidFill>
              </a:rPr>
              <a:t>do</a:t>
            </a:r>
            <a:r>
              <a:rPr lang="en-GB" sz="2200" i="1" dirty="0">
                <a:solidFill>
                  <a:srgbClr val="A6A8EC"/>
                </a:solidFill>
              </a:rPr>
              <a:t> + </a:t>
            </a:r>
            <a:r>
              <a:rPr lang="en-GB" sz="2200" i="1" dirty="0">
                <a:solidFill>
                  <a:srgbClr val="FF0000"/>
                </a:solidFill>
              </a:rPr>
              <a:t>m</a:t>
            </a:r>
            <a:r>
              <a:rPr lang="en-GB" sz="2200" i="1" dirty="0">
                <a:solidFill>
                  <a:schemeClr val="bg1"/>
                </a:solidFill>
              </a:rPr>
              <a:t>’</a:t>
            </a:r>
            <a:r>
              <a:rPr lang="en-GB" sz="2200" i="1" dirty="0">
                <a:solidFill>
                  <a:srgbClr val="A6A8EC"/>
                </a:solidFill>
              </a:rPr>
              <a:t>/</a:t>
            </a:r>
            <a:r>
              <a:rPr lang="en-GB" sz="2200" i="1" dirty="0">
                <a:solidFill>
                  <a:srgbClr val="FF0000"/>
                </a:solidFill>
              </a:rPr>
              <a:t> t</a:t>
            </a:r>
            <a:r>
              <a:rPr lang="en-GB" sz="2200" i="1" dirty="0">
                <a:solidFill>
                  <a:schemeClr val="bg1"/>
                </a:solidFill>
              </a:rPr>
              <a:t>’</a:t>
            </a:r>
            <a:r>
              <a:rPr lang="en-GB" sz="2200" i="1" dirty="0">
                <a:solidFill>
                  <a:srgbClr val="A6A8EC"/>
                </a:solidFill>
              </a:rPr>
              <a:t>/</a:t>
            </a:r>
            <a:r>
              <a:rPr lang="en-GB" sz="2200" i="1" dirty="0">
                <a:solidFill>
                  <a:srgbClr val="FF0000"/>
                </a:solidFill>
              </a:rPr>
              <a:t> a</a:t>
            </a:r>
            <a:r>
              <a:rPr lang="en-GB" sz="2200" i="1" dirty="0">
                <a:solidFill>
                  <a:schemeClr val="bg1"/>
                </a:solidFill>
              </a:rPr>
              <a:t>’</a:t>
            </a:r>
            <a:r>
              <a:rPr lang="en-GB" sz="2200" i="1" dirty="0">
                <a:solidFill>
                  <a:srgbClr val="A6A8EC"/>
                </a:solidFill>
              </a:rPr>
              <a:t>/</a:t>
            </a:r>
            <a:r>
              <a:rPr lang="en-GB" sz="2200" i="1" dirty="0">
                <a:solidFill>
                  <a:srgbClr val="FF0000"/>
                </a:solidFill>
              </a:rPr>
              <a:t>d</a:t>
            </a:r>
            <a:r>
              <a:rPr lang="en-GB" sz="2200" i="1" dirty="0">
                <a:solidFill>
                  <a:schemeClr val="bg1"/>
                </a:solidFill>
              </a:rPr>
              <a:t>-</a:t>
            </a:r>
            <a:r>
              <a:rPr lang="en-GB" sz="2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GB" sz="2200" dirty="0">
                <a:solidFill>
                  <a:srgbClr val="A6A8EC"/>
                </a:solidFill>
              </a:rPr>
              <a:t> +  </a:t>
            </a:r>
            <a:r>
              <a:rPr lang="ga-IE" sz="2200" i="1" dirty="0">
                <a:solidFill>
                  <a:schemeClr val="bg1"/>
                </a:solidFill>
              </a:rPr>
              <a:t>beir</a:t>
            </a:r>
            <a:endParaRPr lang="en-GB" i="1" dirty="0">
              <a:solidFill>
                <a:srgbClr val="A6A8EC"/>
              </a:solidFill>
            </a:endParaRPr>
          </a:p>
          <a:p>
            <a:pPr lvl="1"/>
            <a:r>
              <a:rPr lang="en-GB" i="1" dirty="0">
                <a:solidFill>
                  <a:srgbClr val="A6A8EC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dobeir</a:t>
            </a:r>
            <a:r>
              <a:rPr lang="en-GB" dirty="0">
                <a:solidFill>
                  <a:srgbClr val="A6A8EC"/>
                </a:solidFill>
              </a:rPr>
              <a:t> -&gt; </a:t>
            </a:r>
            <a:r>
              <a:rPr lang="en-GB" i="1" dirty="0" err="1">
                <a:solidFill>
                  <a:schemeClr val="bg1"/>
                </a:solidFill>
              </a:rPr>
              <a:t>do</a:t>
            </a:r>
            <a:r>
              <a:rPr lang="en-GB" i="1" dirty="0" err="1">
                <a:solidFill>
                  <a:srgbClr val="FF0000"/>
                </a:solidFill>
              </a:rPr>
              <a:t>m</a:t>
            </a:r>
            <a:r>
              <a:rPr lang="en-GB" i="1" dirty="0" err="1">
                <a:solidFill>
                  <a:schemeClr val="bg1"/>
                </a:solidFill>
              </a:rPr>
              <a:t>beir</a:t>
            </a:r>
            <a:r>
              <a:rPr lang="en-GB" i="1" dirty="0">
                <a:solidFill>
                  <a:srgbClr val="A6A8EC"/>
                </a:solidFill>
              </a:rPr>
              <a:t>, “he gives </a:t>
            </a:r>
            <a:r>
              <a:rPr lang="en-GB" i="1" dirty="0">
                <a:solidFill>
                  <a:srgbClr val="FF0000"/>
                </a:solidFill>
              </a:rPr>
              <a:t>me</a:t>
            </a:r>
            <a:r>
              <a:rPr lang="en-GB" i="1" dirty="0">
                <a:solidFill>
                  <a:srgbClr val="A6A8EC"/>
                </a:solidFill>
              </a:rPr>
              <a:t>”</a:t>
            </a:r>
          </a:p>
          <a:p>
            <a:pPr lvl="1"/>
            <a:r>
              <a:rPr lang="en-GB" i="1" dirty="0">
                <a:solidFill>
                  <a:srgbClr val="A6A8EC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dogní</a:t>
            </a:r>
            <a:r>
              <a:rPr lang="en-GB" dirty="0">
                <a:solidFill>
                  <a:srgbClr val="A6A8EC"/>
                </a:solidFill>
              </a:rPr>
              <a:t> -&gt; </a:t>
            </a:r>
            <a:r>
              <a:rPr lang="en-GB" i="1" dirty="0" err="1">
                <a:solidFill>
                  <a:schemeClr val="bg1"/>
                </a:solidFill>
              </a:rPr>
              <a:t>d</a:t>
            </a:r>
            <a:r>
              <a:rPr lang="en-GB" i="1" dirty="0" err="1">
                <a:solidFill>
                  <a:srgbClr val="FF0000"/>
                </a:solidFill>
              </a:rPr>
              <a:t>a</a:t>
            </a:r>
            <a:r>
              <a:rPr lang="en-GB" i="1" dirty="0" err="1">
                <a:solidFill>
                  <a:schemeClr val="bg1"/>
                </a:solidFill>
              </a:rPr>
              <a:t>gní</a:t>
            </a:r>
            <a:r>
              <a:rPr lang="en-GB" i="1" dirty="0">
                <a:solidFill>
                  <a:srgbClr val="A6A8EC"/>
                </a:solidFill>
              </a:rPr>
              <a:t>, “he does </a:t>
            </a:r>
            <a:r>
              <a:rPr lang="en-GB" i="1" dirty="0">
                <a:solidFill>
                  <a:srgbClr val="FF0000"/>
                </a:solidFill>
              </a:rPr>
              <a:t>it</a:t>
            </a:r>
            <a:r>
              <a:rPr lang="en-GB" i="1" dirty="0">
                <a:solidFill>
                  <a:srgbClr val="A6A8EC"/>
                </a:solidFill>
              </a:rPr>
              <a:t>”</a:t>
            </a:r>
            <a:endParaRPr lang="en-GB" i="1" dirty="0">
              <a:solidFill>
                <a:schemeClr val="bg1"/>
              </a:solidFill>
            </a:endParaRPr>
          </a:p>
          <a:p>
            <a:pPr lvl="1"/>
            <a:r>
              <a:rPr lang="en-GB" i="1" dirty="0">
                <a:solidFill>
                  <a:srgbClr val="A6A8EC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ailid</a:t>
            </a:r>
            <a:r>
              <a:rPr lang="en-GB" dirty="0">
                <a:solidFill>
                  <a:srgbClr val="A6A8EC"/>
                </a:solidFill>
              </a:rPr>
              <a:t> -&gt; </a:t>
            </a:r>
            <a:r>
              <a:rPr lang="en-GB" i="1" dirty="0">
                <a:solidFill>
                  <a:schemeClr val="bg1"/>
                </a:solidFill>
              </a:rPr>
              <a:t>n</a:t>
            </a:r>
            <a:r>
              <a:rPr lang="ga-IE" i="1" dirty="0">
                <a:solidFill>
                  <a:schemeClr val="bg1"/>
                </a:solidFill>
              </a:rPr>
              <a:t>o</a:t>
            </a:r>
            <a:r>
              <a:rPr lang="ga-IE" i="1" dirty="0">
                <a:solidFill>
                  <a:srgbClr val="FF0000"/>
                </a:solidFill>
              </a:rPr>
              <a:t>t</a:t>
            </a:r>
            <a:r>
              <a:rPr lang="ga-IE" i="1" dirty="0">
                <a:solidFill>
                  <a:srgbClr val="A6A8EC"/>
                </a:solidFill>
              </a:rPr>
              <a:t> </a:t>
            </a:r>
            <a:r>
              <a:rPr lang="ga-IE" i="1" dirty="0">
                <a:solidFill>
                  <a:schemeClr val="bg1"/>
                </a:solidFill>
              </a:rPr>
              <a:t>ail</a:t>
            </a:r>
            <a:r>
              <a:rPr lang="en-GB" i="1" dirty="0">
                <a:solidFill>
                  <a:srgbClr val="A6A8EC"/>
                </a:solidFill>
              </a:rPr>
              <a:t>, “which nourishes </a:t>
            </a:r>
            <a:r>
              <a:rPr lang="en-GB" i="1" dirty="0">
                <a:solidFill>
                  <a:srgbClr val="FF0000"/>
                </a:solidFill>
              </a:rPr>
              <a:t>you</a:t>
            </a:r>
            <a:r>
              <a:rPr lang="en-GB" i="1" dirty="0">
                <a:solidFill>
                  <a:srgbClr val="A6A8EC"/>
                </a:solidFill>
              </a:rPr>
              <a:t>”</a:t>
            </a:r>
            <a:endParaRPr lang="en-GB" i="1" dirty="0">
              <a:solidFill>
                <a:schemeClr val="bg1"/>
              </a:solidFill>
            </a:endParaRPr>
          </a:p>
          <a:p>
            <a:pPr lvl="1"/>
            <a:r>
              <a:rPr lang="en-GB" i="1" dirty="0">
                <a:solidFill>
                  <a:srgbClr val="A6A8EC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ailid</a:t>
            </a:r>
            <a:r>
              <a:rPr lang="en-GB" dirty="0">
                <a:solidFill>
                  <a:srgbClr val="A6A8EC"/>
                </a:solidFill>
              </a:rPr>
              <a:t> -&gt; </a:t>
            </a:r>
            <a:r>
              <a:rPr lang="ga-IE" i="1" dirty="0">
                <a:solidFill>
                  <a:schemeClr val="bg1"/>
                </a:solidFill>
              </a:rPr>
              <a:t>no</a:t>
            </a:r>
            <a:r>
              <a:rPr lang="ga-IE" i="1" dirty="0">
                <a:solidFill>
                  <a:srgbClr val="FF0000"/>
                </a:solidFill>
              </a:rPr>
              <a:t>d</a:t>
            </a:r>
            <a:r>
              <a:rPr lang="ga-IE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ga-IE" i="1" dirty="0">
                <a:solidFill>
                  <a:schemeClr val="bg1"/>
                </a:solidFill>
              </a:rPr>
              <a:t>ail</a:t>
            </a:r>
            <a:r>
              <a:rPr lang="en-GB" i="1" dirty="0">
                <a:solidFill>
                  <a:srgbClr val="A6A8EC"/>
                </a:solidFill>
              </a:rPr>
              <a:t>, “which nourishes </a:t>
            </a:r>
            <a:r>
              <a:rPr lang="en-GB" i="1" dirty="0">
                <a:solidFill>
                  <a:srgbClr val="FF0000"/>
                </a:solidFill>
              </a:rPr>
              <a:t>it</a:t>
            </a:r>
            <a:r>
              <a:rPr lang="en-GB" i="1" dirty="0">
                <a:solidFill>
                  <a:srgbClr val="A6A8EC"/>
                </a:solidFill>
              </a:rPr>
              <a:t>”</a:t>
            </a:r>
            <a:endParaRPr lang="en-GB" i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E52-0E8F-41EB-B396-0993F066B935}"/>
              </a:ext>
            </a:extLst>
          </p:cNvPr>
          <p:cNvSpPr txBox="1"/>
          <p:nvPr/>
        </p:nvSpPr>
        <p:spPr>
          <a:xfrm>
            <a:off x="6934201" y="5087338"/>
            <a:ext cx="4728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D9D4F4"/>
                </a:solidFill>
              </a:rPr>
              <a:t>Wb. 14d26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.</a:t>
            </a:r>
            <a:r>
              <a:rPr lang="en-IE" dirty="0" err="1">
                <a:solidFill>
                  <a:srgbClr val="D9D4F4"/>
                </a:solidFill>
              </a:rPr>
              <a:t>i</a:t>
            </a:r>
            <a:r>
              <a:rPr lang="en-IE" dirty="0">
                <a:solidFill>
                  <a:srgbClr val="D9D4F4"/>
                </a:solidFill>
              </a:rPr>
              <a:t>. </a:t>
            </a:r>
            <a:r>
              <a:rPr lang="en-IE" dirty="0" err="1">
                <a:solidFill>
                  <a:srgbClr val="D9D4F4"/>
                </a:solidFill>
              </a:rPr>
              <a:t>isipersin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crist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dagníusa</a:t>
            </a:r>
            <a:r>
              <a:rPr lang="en-IE" dirty="0">
                <a:solidFill>
                  <a:srgbClr val="D9D4F4"/>
                </a:solidFill>
              </a:rPr>
              <a:t> sin – (p.596) </a:t>
            </a:r>
            <a:r>
              <a:rPr lang="en-IE" baseline="30000" dirty="0">
                <a:solidFill>
                  <a:srgbClr val="D9D4F4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.</a:t>
            </a:r>
            <a:r>
              <a:rPr lang="en-IE" dirty="0" err="1">
                <a:solidFill>
                  <a:srgbClr val="D9D4F4"/>
                </a:solidFill>
              </a:rPr>
              <a:t>i</a:t>
            </a:r>
            <a:r>
              <a:rPr lang="en-IE" dirty="0">
                <a:solidFill>
                  <a:srgbClr val="D9D4F4"/>
                </a:solidFill>
              </a:rPr>
              <a:t>. Is </a:t>
            </a:r>
            <a:r>
              <a:rPr lang="en-IE" dirty="0" err="1">
                <a:solidFill>
                  <a:srgbClr val="D9D4F4"/>
                </a:solidFill>
              </a:rPr>
              <a:t>i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persain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Chríst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da·gniu-sa</a:t>
            </a:r>
            <a:r>
              <a:rPr lang="en-IE" dirty="0">
                <a:solidFill>
                  <a:srgbClr val="D9D4F4"/>
                </a:solidFill>
              </a:rPr>
              <a:t> sin. – (p.144) </a:t>
            </a:r>
            <a:r>
              <a:rPr lang="en-IE" baseline="30000" dirty="0">
                <a:solidFill>
                  <a:srgbClr val="D9D4F4"/>
                </a:solidFill>
              </a:rPr>
              <a:t>2</a:t>
            </a:r>
            <a:endParaRPr lang="en-US" baseline="30000" dirty="0">
              <a:solidFill>
                <a:srgbClr val="D9D4F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FFE77-6ACC-436A-B034-3760C26E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4052784"/>
            <a:ext cx="4572000" cy="92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C25AE-FF00-40E1-AD34-2FD3DEFAEF0F}"/>
              </a:ext>
            </a:extLst>
          </p:cNvPr>
          <p:cNvSpPr txBox="1"/>
          <p:nvPr/>
        </p:nvSpPr>
        <p:spPr>
          <a:xfrm>
            <a:off x="6934201" y="2989515"/>
            <a:ext cx="5033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D9D4F4"/>
                </a:solidFill>
              </a:rPr>
              <a:t>Wb. 26d19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.</a:t>
            </a:r>
            <a:r>
              <a:rPr lang="en-IE" dirty="0" err="1">
                <a:solidFill>
                  <a:srgbClr val="D9D4F4"/>
                </a:solidFill>
              </a:rPr>
              <a:t>i</a:t>
            </a:r>
            <a:r>
              <a:rPr lang="en-IE" dirty="0">
                <a:solidFill>
                  <a:srgbClr val="D9D4F4"/>
                </a:solidFill>
              </a:rPr>
              <a:t>. </a:t>
            </a:r>
            <a:r>
              <a:rPr lang="en-IE" dirty="0" err="1">
                <a:solidFill>
                  <a:srgbClr val="D9D4F4"/>
                </a:solidFill>
              </a:rPr>
              <a:t>ismór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indethiden</a:t>
            </a:r>
            <a:r>
              <a:rPr lang="en-IE" dirty="0">
                <a:solidFill>
                  <a:srgbClr val="D9D4F4"/>
                </a:solidFill>
              </a:rPr>
              <a:t> file </a:t>
            </a:r>
            <a:r>
              <a:rPr lang="en-IE" dirty="0" err="1">
                <a:solidFill>
                  <a:srgbClr val="D9D4F4"/>
                </a:solidFill>
              </a:rPr>
              <a:t>domsa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diibsi</a:t>
            </a:r>
            <a:r>
              <a:rPr lang="en-IE" dirty="0">
                <a:solidFill>
                  <a:srgbClr val="D9D4F4"/>
                </a:solidFill>
              </a:rPr>
              <a:t> – (p.670) </a:t>
            </a:r>
            <a:r>
              <a:rPr lang="en-IE" baseline="30000" dirty="0">
                <a:solidFill>
                  <a:srgbClr val="D9D4F4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Is </a:t>
            </a:r>
            <a:r>
              <a:rPr lang="en-IE" dirty="0" err="1">
                <a:solidFill>
                  <a:srgbClr val="D9D4F4"/>
                </a:solidFill>
              </a:rPr>
              <a:t>mór</a:t>
            </a:r>
            <a:r>
              <a:rPr lang="en-IE" dirty="0">
                <a:solidFill>
                  <a:srgbClr val="D9D4F4"/>
                </a:solidFill>
              </a:rPr>
              <a:t> in </a:t>
            </a:r>
            <a:r>
              <a:rPr lang="en-IE" dirty="0" err="1">
                <a:solidFill>
                  <a:srgbClr val="D9D4F4"/>
                </a:solidFill>
              </a:rPr>
              <a:t>deithiden</a:t>
            </a:r>
            <a:r>
              <a:rPr lang="en-IE" dirty="0">
                <a:solidFill>
                  <a:srgbClr val="D9D4F4"/>
                </a:solidFill>
              </a:rPr>
              <a:t> file </a:t>
            </a:r>
            <a:r>
              <a:rPr lang="en-IE" dirty="0" err="1">
                <a:solidFill>
                  <a:srgbClr val="D9D4F4"/>
                </a:solidFill>
              </a:rPr>
              <a:t>dom-sa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diib-si</a:t>
            </a:r>
            <a:r>
              <a:rPr lang="en-IE" dirty="0">
                <a:solidFill>
                  <a:srgbClr val="D9D4F4"/>
                </a:solidFill>
              </a:rPr>
              <a:t>. – (p.192) </a:t>
            </a:r>
            <a:r>
              <a:rPr lang="en-IE" baseline="30000" dirty="0">
                <a:solidFill>
                  <a:srgbClr val="D9D4F4"/>
                </a:solidFill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DCB485-6648-4553-A0B2-DD0776A99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1" y="2146503"/>
            <a:ext cx="4572000" cy="678493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E752E70-FF24-46F0-BB6F-18849D6E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4201" y="6466483"/>
            <a:ext cx="5257799" cy="365125"/>
          </a:xfrm>
        </p:spPr>
        <p:txBody>
          <a:bodyPr/>
          <a:lstStyle/>
          <a:p>
            <a:pPr algn="l"/>
            <a:r>
              <a:rPr lang="en-US" dirty="0"/>
              <a:t>1. Thesaurus </a:t>
            </a:r>
            <a:r>
              <a:rPr lang="en-US" dirty="0" err="1"/>
              <a:t>Palaeohibernicus</a:t>
            </a:r>
            <a:r>
              <a:rPr lang="en-US" dirty="0"/>
              <a:t>  (1901), Stokes &amp; Strachan (eds.). Volume 1. DIAS.</a:t>
            </a:r>
          </a:p>
          <a:p>
            <a:pPr algn="l"/>
            <a:r>
              <a:rPr lang="en-US" dirty="0"/>
              <a:t>2. </a:t>
            </a:r>
            <a:r>
              <a:rPr lang="en-US" dirty="0" err="1"/>
              <a:t>Sengoidelc</a:t>
            </a:r>
            <a:r>
              <a:rPr lang="en-US" dirty="0"/>
              <a:t> (2006), </a:t>
            </a:r>
            <a:r>
              <a:rPr lang="en-US" dirty="0" err="1"/>
              <a:t>Stifter</a:t>
            </a:r>
            <a:r>
              <a:rPr lang="en-US" dirty="0"/>
              <a:t>, D. Syracuse University Press, New York.</a:t>
            </a:r>
          </a:p>
        </p:txBody>
      </p:sp>
    </p:spTree>
    <p:extLst>
      <p:ext uri="{BB962C8B-B14F-4D97-AF65-F5344CB8AC3E}">
        <p14:creationId xmlns:p14="http://schemas.microsoft.com/office/powerpoint/2010/main" val="139938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9860-5211-4EB2-A59B-BE08C0B7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411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Guidelines for Tokenizing Old Irish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0EBA19-1607-4CED-A4AF-E0C3CE9D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2167467"/>
            <a:ext cx="5939588" cy="41091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A6A8EC"/>
                </a:solidFill>
              </a:rPr>
              <a:t>Based Principally on Agreement Between Existing Editorial Standards</a:t>
            </a:r>
          </a:p>
          <a:p>
            <a:endParaRPr lang="en-GB" dirty="0">
              <a:solidFill>
                <a:srgbClr val="A6A8EC"/>
              </a:solidFill>
            </a:endParaRPr>
          </a:p>
          <a:p>
            <a:r>
              <a:rPr lang="en-GB" dirty="0">
                <a:solidFill>
                  <a:srgbClr val="A6A8EC"/>
                </a:solidFill>
              </a:rPr>
              <a:t>Deviates from Standard where Necessitated by Preservation of Orthographic Details</a:t>
            </a:r>
          </a:p>
          <a:p>
            <a:endParaRPr lang="en-GB" dirty="0">
              <a:solidFill>
                <a:srgbClr val="A6A8EC"/>
              </a:solidFill>
            </a:endParaRPr>
          </a:p>
          <a:p>
            <a:r>
              <a:rPr lang="en-GB" dirty="0">
                <a:solidFill>
                  <a:srgbClr val="A6A8EC"/>
                </a:solidFill>
              </a:rPr>
              <a:t>Need to Balance Complex Morphology against Scarcity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E52-0E8F-41EB-B396-0993F066B935}"/>
              </a:ext>
            </a:extLst>
          </p:cNvPr>
          <p:cNvSpPr txBox="1"/>
          <p:nvPr/>
        </p:nvSpPr>
        <p:spPr>
          <a:xfrm>
            <a:off x="6934201" y="5087338"/>
            <a:ext cx="4728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D9D4F4"/>
                </a:solidFill>
              </a:rPr>
              <a:t>Wb. 14d26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.</a:t>
            </a:r>
            <a:r>
              <a:rPr lang="en-IE" dirty="0" err="1">
                <a:solidFill>
                  <a:srgbClr val="D9D4F4"/>
                </a:solidFill>
              </a:rPr>
              <a:t>i</a:t>
            </a:r>
            <a:r>
              <a:rPr lang="en-IE" dirty="0">
                <a:solidFill>
                  <a:srgbClr val="D9D4F4"/>
                </a:solidFill>
              </a:rPr>
              <a:t>. </a:t>
            </a:r>
            <a:r>
              <a:rPr lang="en-IE" dirty="0" err="1">
                <a:solidFill>
                  <a:srgbClr val="D9D4F4"/>
                </a:solidFill>
              </a:rPr>
              <a:t>isipersin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crist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dagníusa</a:t>
            </a:r>
            <a:r>
              <a:rPr lang="en-IE" dirty="0">
                <a:solidFill>
                  <a:srgbClr val="D9D4F4"/>
                </a:solidFill>
              </a:rPr>
              <a:t> sin – (p.596) </a:t>
            </a:r>
            <a:r>
              <a:rPr lang="en-IE" baseline="30000" dirty="0">
                <a:solidFill>
                  <a:srgbClr val="D9D4F4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.</a:t>
            </a:r>
            <a:r>
              <a:rPr lang="en-IE" dirty="0" err="1">
                <a:solidFill>
                  <a:srgbClr val="D9D4F4"/>
                </a:solidFill>
              </a:rPr>
              <a:t>i</a:t>
            </a:r>
            <a:r>
              <a:rPr lang="en-IE" dirty="0">
                <a:solidFill>
                  <a:srgbClr val="D9D4F4"/>
                </a:solidFill>
              </a:rPr>
              <a:t>. Is </a:t>
            </a:r>
            <a:r>
              <a:rPr lang="en-IE" dirty="0" err="1">
                <a:solidFill>
                  <a:srgbClr val="D9D4F4"/>
                </a:solidFill>
              </a:rPr>
              <a:t>i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persain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Chríst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da·gniu-sa</a:t>
            </a:r>
            <a:r>
              <a:rPr lang="en-IE" dirty="0">
                <a:solidFill>
                  <a:srgbClr val="D9D4F4"/>
                </a:solidFill>
              </a:rPr>
              <a:t> sin. – (p.144) </a:t>
            </a:r>
            <a:r>
              <a:rPr lang="en-IE" baseline="30000" dirty="0">
                <a:solidFill>
                  <a:srgbClr val="D9D4F4"/>
                </a:solidFill>
              </a:rPr>
              <a:t>2</a:t>
            </a:r>
            <a:endParaRPr lang="en-US" baseline="30000" dirty="0">
              <a:solidFill>
                <a:srgbClr val="D9D4F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FFE77-6ACC-436A-B034-3760C26E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4052784"/>
            <a:ext cx="4572000" cy="92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C25AE-FF00-40E1-AD34-2FD3DEFAEF0F}"/>
              </a:ext>
            </a:extLst>
          </p:cNvPr>
          <p:cNvSpPr txBox="1"/>
          <p:nvPr/>
        </p:nvSpPr>
        <p:spPr>
          <a:xfrm>
            <a:off x="6934201" y="2989515"/>
            <a:ext cx="5033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D9D4F4"/>
                </a:solidFill>
              </a:rPr>
              <a:t>Wb. 26d19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.</a:t>
            </a:r>
            <a:r>
              <a:rPr lang="en-IE" dirty="0" err="1">
                <a:solidFill>
                  <a:srgbClr val="D9D4F4"/>
                </a:solidFill>
              </a:rPr>
              <a:t>i</a:t>
            </a:r>
            <a:r>
              <a:rPr lang="en-IE" dirty="0">
                <a:solidFill>
                  <a:srgbClr val="D9D4F4"/>
                </a:solidFill>
              </a:rPr>
              <a:t>. </a:t>
            </a:r>
            <a:r>
              <a:rPr lang="en-IE" dirty="0" err="1">
                <a:solidFill>
                  <a:srgbClr val="D9D4F4"/>
                </a:solidFill>
              </a:rPr>
              <a:t>ismór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indethiden</a:t>
            </a:r>
            <a:r>
              <a:rPr lang="en-IE" dirty="0">
                <a:solidFill>
                  <a:srgbClr val="D9D4F4"/>
                </a:solidFill>
              </a:rPr>
              <a:t> file </a:t>
            </a:r>
            <a:r>
              <a:rPr lang="en-IE" dirty="0" err="1">
                <a:solidFill>
                  <a:srgbClr val="D9D4F4"/>
                </a:solidFill>
              </a:rPr>
              <a:t>domsa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diibsi</a:t>
            </a:r>
            <a:r>
              <a:rPr lang="en-IE" dirty="0">
                <a:solidFill>
                  <a:srgbClr val="D9D4F4"/>
                </a:solidFill>
              </a:rPr>
              <a:t> – (p.670) </a:t>
            </a:r>
            <a:r>
              <a:rPr lang="en-IE" baseline="30000" dirty="0">
                <a:solidFill>
                  <a:srgbClr val="D9D4F4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D9D4F4"/>
                </a:solidFill>
              </a:rPr>
              <a:t>Is </a:t>
            </a:r>
            <a:r>
              <a:rPr lang="en-IE" dirty="0" err="1">
                <a:solidFill>
                  <a:srgbClr val="D9D4F4"/>
                </a:solidFill>
              </a:rPr>
              <a:t>mór</a:t>
            </a:r>
            <a:r>
              <a:rPr lang="en-IE" dirty="0">
                <a:solidFill>
                  <a:srgbClr val="D9D4F4"/>
                </a:solidFill>
              </a:rPr>
              <a:t> in </a:t>
            </a:r>
            <a:r>
              <a:rPr lang="en-IE" dirty="0" err="1">
                <a:solidFill>
                  <a:srgbClr val="D9D4F4"/>
                </a:solidFill>
              </a:rPr>
              <a:t>deithiden</a:t>
            </a:r>
            <a:r>
              <a:rPr lang="en-IE" dirty="0">
                <a:solidFill>
                  <a:srgbClr val="D9D4F4"/>
                </a:solidFill>
              </a:rPr>
              <a:t> file </a:t>
            </a:r>
            <a:r>
              <a:rPr lang="en-IE" dirty="0" err="1">
                <a:solidFill>
                  <a:srgbClr val="D9D4F4"/>
                </a:solidFill>
              </a:rPr>
              <a:t>dom-sa</a:t>
            </a:r>
            <a:r>
              <a:rPr lang="en-IE" dirty="0">
                <a:solidFill>
                  <a:srgbClr val="D9D4F4"/>
                </a:solidFill>
              </a:rPr>
              <a:t> </a:t>
            </a:r>
            <a:r>
              <a:rPr lang="en-IE" dirty="0" err="1">
                <a:solidFill>
                  <a:srgbClr val="D9D4F4"/>
                </a:solidFill>
              </a:rPr>
              <a:t>diib-si</a:t>
            </a:r>
            <a:r>
              <a:rPr lang="en-IE" dirty="0">
                <a:solidFill>
                  <a:srgbClr val="D9D4F4"/>
                </a:solidFill>
              </a:rPr>
              <a:t>. – (p.192) </a:t>
            </a:r>
            <a:r>
              <a:rPr lang="en-IE" baseline="30000" dirty="0">
                <a:solidFill>
                  <a:srgbClr val="D9D4F4"/>
                </a:solidFill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DCB485-6648-4553-A0B2-DD0776A99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1" y="2146503"/>
            <a:ext cx="4572000" cy="678493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E752E70-FF24-46F0-BB6F-18849D6E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4201" y="6466483"/>
            <a:ext cx="5257799" cy="365125"/>
          </a:xfrm>
        </p:spPr>
        <p:txBody>
          <a:bodyPr/>
          <a:lstStyle/>
          <a:p>
            <a:pPr algn="l"/>
            <a:r>
              <a:rPr lang="en-US" dirty="0"/>
              <a:t>1. Thesaurus </a:t>
            </a:r>
            <a:r>
              <a:rPr lang="en-US" dirty="0" err="1"/>
              <a:t>Palaeohibernicus</a:t>
            </a:r>
            <a:r>
              <a:rPr lang="en-US" dirty="0"/>
              <a:t>  (1901), Stokes &amp; Strachan (eds.). Volume 1. DIAS.</a:t>
            </a:r>
          </a:p>
          <a:p>
            <a:pPr algn="l"/>
            <a:r>
              <a:rPr lang="en-US" dirty="0"/>
              <a:t>2. </a:t>
            </a:r>
            <a:r>
              <a:rPr lang="en-US" dirty="0" err="1"/>
              <a:t>Sengoidelc</a:t>
            </a:r>
            <a:r>
              <a:rPr lang="en-US" dirty="0"/>
              <a:t> (2006), </a:t>
            </a:r>
            <a:r>
              <a:rPr lang="en-US" dirty="0" err="1"/>
              <a:t>Stifter</a:t>
            </a:r>
            <a:r>
              <a:rPr lang="en-US" dirty="0"/>
              <a:t>, D. Syracuse University Press, New York.</a:t>
            </a:r>
          </a:p>
        </p:txBody>
      </p:sp>
    </p:spTree>
    <p:extLst>
      <p:ext uri="{BB962C8B-B14F-4D97-AF65-F5344CB8AC3E}">
        <p14:creationId xmlns:p14="http://schemas.microsoft.com/office/powerpoint/2010/main" val="57985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9860-5211-4EB2-A59B-BE08C0B7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411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Guidelines for Tokenizing Old Irish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0EBA19-1607-4CED-A4AF-E0C3CE9D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2167467"/>
            <a:ext cx="5129460" cy="43254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A6A8EC"/>
                </a:solidFill>
              </a:rPr>
              <a:t>Separate common affixes to reduce POS variety: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domsa</a:t>
            </a:r>
            <a:r>
              <a:rPr lang="en-GB" dirty="0">
                <a:solidFill>
                  <a:srgbClr val="A6A8EC"/>
                </a:solidFill>
              </a:rPr>
              <a:t> -&gt;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dom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sa</a:t>
            </a:r>
            <a:endParaRPr lang="en-GB" i="1" dirty="0">
              <a:solidFill>
                <a:schemeClr val="bg1"/>
              </a:solidFill>
            </a:endParaRPr>
          </a:p>
          <a:p>
            <a:endParaRPr lang="en-GB" dirty="0">
              <a:solidFill>
                <a:srgbClr val="A6A8EC"/>
              </a:solidFill>
            </a:endParaRPr>
          </a:p>
          <a:p>
            <a:r>
              <a:rPr lang="en-GB" dirty="0">
                <a:solidFill>
                  <a:srgbClr val="A6A8EC"/>
                </a:solidFill>
              </a:rPr>
              <a:t>Pre-verbal Particles constitute part of a verb, and are not separated: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dogní</a:t>
            </a:r>
            <a:r>
              <a:rPr lang="en-GB" i="1" dirty="0">
                <a:solidFill>
                  <a:schemeClr val="bg1"/>
                </a:solidFill>
              </a:rPr>
              <a:t>, </a:t>
            </a:r>
            <a:r>
              <a:rPr lang="en-GB" i="1" dirty="0" err="1">
                <a:solidFill>
                  <a:schemeClr val="bg1"/>
                </a:solidFill>
              </a:rPr>
              <a:t>asbeir</a:t>
            </a:r>
            <a:endParaRPr lang="en-GB" i="1" dirty="0">
              <a:solidFill>
                <a:schemeClr val="bg1"/>
              </a:solidFill>
            </a:endParaRPr>
          </a:p>
          <a:p>
            <a:pPr lvl="1"/>
            <a:r>
              <a:rPr lang="en-GB" i="1" dirty="0">
                <a:solidFill>
                  <a:srgbClr val="A6A8EC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no</a:t>
            </a:r>
            <a:r>
              <a:rPr lang="en-GB" i="1" dirty="0">
                <a:solidFill>
                  <a:srgbClr val="FF0000"/>
                </a:solidFill>
              </a:rPr>
              <a:t>t</a:t>
            </a:r>
            <a:r>
              <a:rPr lang="en-GB" i="1" dirty="0">
                <a:solidFill>
                  <a:schemeClr val="bg1"/>
                </a:solidFill>
              </a:rPr>
              <a:t> ail</a:t>
            </a:r>
            <a:r>
              <a:rPr lang="en-GB" dirty="0">
                <a:solidFill>
                  <a:srgbClr val="A6A8EC"/>
                </a:solidFill>
              </a:rPr>
              <a:t> -&gt;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no</a:t>
            </a:r>
            <a:r>
              <a:rPr lang="en-GB" i="1" dirty="0" err="1">
                <a:solidFill>
                  <a:srgbClr val="FF0000"/>
                </a:solidFill>
              </a:rPr>
              <a:t>t</a:t>
            </a:r>
            <a:r>
              <a:rPr lang="en-GB" i="1" dirty="0" err="1">
                <a:solidFill>
                  <a:schemeClr val="bg1"/>
                </a:solidFill>
              </a:rPr>
              <a:t>ail</a:t>
            </a:r>
            <a:endParaRPr lang="en-GB" i="1" dirty="0">
              <a:solidFill>
                <a:schemeClr val="bg1"/>
              </a:solidFill>
            </a:endParaRPr>
          </a:p>
          <a:p>
            <a:pPr lvl="1"/>
            <a:r>
              <a:rPr lang="en-GB" dirty="0">
                <a:solidFill>
                  <a:srgbClr val="A6A8EC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doá</a:t>
            </a:r>
            <a:r>
              <a:rPr lang="en-GB" i="1" dirty="0" err="1">
                <a:solidFill>
                  <a:srgbClr val="FF0000"/>
                </a:solidFill>
              </a:rPr>
              <a:t>r</a:t>
            </a:r>
            <a:r>
              <a:rPr lang="en-GB" i="1" dirty="0" err="1">
                <a:solidFill>
                  <a:schemeClr val="bg1"/>
                </a:solidFill>
              </a:rPr>
              <a:t>bas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rgbClr val="A6A8EC"/>
                </a:solidFill>
              </a:rPr>
              <a:t>(from </a:t>
            </a:r>
            <a:r>
              <a:rPr lang="en-GB" dirty="0">
                <a:solidFill>
                  <a:schemeClr val="bg1"/>
                </a:solidFill>
              </a:rPr>
              <a:t>to</a:t>
            </a:r>
            <a:r>
              <a:rPr lang="en-GB" dirty="0">
                <a:solidFill>
                  <a:srgbClr val="A6A8EC"/>
                </a:solidFill>
              </a:rPr>
              <a:t>-</a:t>
            </a:r>
            <a:r>
              <a:rPr lang="en-GB" dirty="0">
                <a:solidFill>
                  <a:schemeClr val="bg1"/>
                </a:solidFill>
              </a:rPr>
              <a:t>ad</a:t>
            </a:r>
            <a:r>
              <a:rPr lang="en-GB" dirty="0">
                <a:solidFill>
                  <a:srgbClr val="A6A8EC"/>
                </a:solidFill>
              </a:rPr>
              <a:t>-</a:t>
            </a:r>
            <a:r>
              <a:rPr lang="en-GB" dirty="0" err="1">
                <a:solidFill>
                  <a:srgbClr val="FF0000"/>
                </a:solidFill>
              </a:rPr>
              <a:t>ro</a:t>
            </a:r>
            <a:r>
              <a:rPr lang="en-GB" dirty="0">
                <a:solidFill>
                  <a:srgbClr val="A6A8EC"/>
                </a:solidFill>
              </a:rPr>
              <a:t>-</a:t>
            </a:r>
            <a:r>
              <a:rPr lang="en-GB" dirty="0" err="1">
                <a:solidFill>
                  <a:schemeClr val="bg1"/>
                </a:solidFill>
              </a:rPr>
              <a:t>fiad</a:t>
            </a:r>
            <a:r>
              <a:rPr lang="en-GB" dirty="0">
                <a:solidFill>
                  <a:srgbClr val="A6A8EC"/>
                </a:solidFill>
              </a:rPr>
              <a:t>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2C1565-C0CD-4440-9807-BCF1E98531AE}"/>
              </a:ext>
            </a:extLst>
          </p:cNvPr>
          <p:cNvSpPr txBox="1">
            <a:spLocks/>
          </p:cNvSpPr>
          <p:nvPr/>
        </p:nvSpPr>
        <p:spPr>
          <a:xfrm>
            <a:off x="6224338" y="2167467"/>
            <a:ext cx="5129460" cy="4325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A6A8EC"/>
                </a:solidFill>
              </a:rPr>
              <a:t>Verbal complex maintained as single token: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do</a:t>
            </a:r>
            <a:r>
              <a:rPr lang="en-GB" i="1" dirty="0" err="1">
                <a:solidFill>
                  <a:srgbClr val="FF0000"/>
                </a:solidFill>
              </a:rPr>
              <a:t>m</a:t>
            </a:r>
            <a:r>
              <a:rPr lang="en-GB" i="1" dirty="0" err="1">
                <a:solidFill>
                  <a:schemeClr val="bg1"/>
                </a:solidFill>
              </a:rPr>
              <a:t>anicc</a:t>
            </a:r>
            <a:r>
              <a:rPr lang="en-GB" dirty="0">
                <a:solidFill>
                  <a:srgbClr val="A6A8EC"/>
                </a:solidFill>
              </a:rPr>
              <a:t>, “has come to </a:t>
            </a:r>
            <a:r>
              <a:rPr lang="en-GB" dirty="0">
                <a:solidFill>
                  <a:srgbClr val="FF0000"/>
                </a:solidFill>
              </a:rPr>
              <a:t>me</a:t>
            </a:r>
            <a:r>
              <a:rPr lang="en-GB" dirty="0">
                <a:solidFill>
                  <a:srgbClr val="A6A8EC"/>
                </a:solidFill>
              </a:rPr>
              <a:t>”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>
                <a:solidFill>
                  <a:srgbClr val="A6A8EC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no</a:t>
            </a:r>
            <a:r>
              <a:rPr lang="en-GB" i="1" dirty="0" err="1">
                <a:solidFill>
                  <a:srgbClr val="FF0000"/>
                </a:solidFill>
              </a:rPr>
              <a:t>ndob</a:t>
            </a:r>
            <a:r>
              <a:rPr lang="en-GB" i="1" dirty="0" err="1">
                <a:solidFill>
                  <a:schemeClr val="bg1"/>
                </a:solidFill>
              </a:rPr>
              <a:t>molorsa</a:t>
            </a:r>
            <a:r>
              <a:rPr lang="en-GB" dirty="0">
                <a:solidFill>
                  <a:srgbClr val="A6A8EC"/>
                </a:solidFill>
              </a:rPr>
              <a:t>, “because I praise </a:t>
            </a:r>
            <a:r>
              <a:rPr lang="en-GB" dirty="0">
                <a:solidFill>
                  <a:srgbClr val="FF0000"/>
                </a:solidFill>
              </a:rPr>
              <a:t>you</a:t>
            </a:r>
            <a:r>
              <a:rPr lang="en-GB" dirty="0">
                <a:solidFill>
                  <a:srgbClr val="A6A8EC"/>
                </a:solidFill>
              </a:rPr>
              <a:t>”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ro</a:t>
            </a:r>
            <a:r>
              <a:rPr lang="en-GB" dirty="0" err="1">
                <a:solidFill>
                  <a:srgbClr val="FF0000"/>
                </a:solidFill>
              </a:rPr>
              <a:t>t</a:t>
            </a:r>
            <a:r>
              <a:rPr lang="en-GB" dirty="0" err="1">
                <a:solidFill>
                  <a:schemeClr val="bg1"/>
                </a:solidFill>
              </a:rPr>
              <a:t>chechladar</a:t>
            </a:r>
            <a:r>
              <a:rPr lang="en-GB" dirty="0">
                <a:solidFill>
                  <a:srgbClr val="A6A8EC"/>
                </a:solidFill>
              </a:rPr>
              <a:t>, “shall hear </a:t>
            </a:r>
            <a:r>
              <a:rPr lang="en-GB" dirty="0">
                <a:solidFill>
                  <a:srgbClr val="FF0000"/>
                </a:solidFill>
              </a:rPr>
              <a:t>you</a:t>
            </a:r>
            <a:r>
              <a:rPr lang="en-GB" dirty="0">
                <a:solidFill>
                  <a:srgbClr val="A6A8EC"/>
                </a:solidFill>
              </a:rPr>
              <a:t>”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>
                <a:solidFill>
                  <a:srgbClr val="A6A8EC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dogníu</a:t>
            </a:r>
            <a:r>
              <a:rPr lang="en-GB" dirty="0">
                <a:solidFill>
                  <a:srgbClr val="A6A8EC"/>
                </a:solidFill>
              </a:rPr>
              <a:t>, “I do” -&gt; </a:t>
            </a:r>
            <a:r>
              <a:rPr lang="en-GB" i="1" dirty="0" err="1">
                <a:solidFill>
                  <a:schemeClr val="bg1"/>
                </a:solidFill>
              </a:rPr>
              <a:t>d</a:t>
            </a:r>
            <a:r>
              <a:rPr lang="en-GB" i="1" dirty="0" err="1">
                <a:solidFill>
                  <a:srgbClr val="FF0000"/>
                </a:solidFill>
              </a:rPr>
              <a:t>a</a:t>
            </a:r>
            <a:r>
              <a:rPr lang="en-GB" i="1" dirty="0" err="1">
                <a:solidFill>
                  <a:schemeClr val="bg1"/>
                </a:solidFill>
              </a:rPr>
              <a:t>gníu</a:t>
            </a:r>
            <a:r>
              <a:rPr lang="en-GB" dirty="0">
                <a:solidFill>
                  <a:srgbClr val="A6A8EC"/>
                </a:solidFill>
              </a:rPr>
              <a:t>, “I do </a:t>
            </a:r>
            <a:r>
              <a:rPr lang="en-GB" dirty="0">
                <a:solidFill>
                  <a:srgbClr val="FF0000"/>
                </a:solidFill>
              </a:rPr>
              <a:t>it</a:t>
            </a:r>
            <a:r>
              <a:rPr lang="en-GB" dirty="0">
                <a:solidFill>
                  <a:srgbClr val="A6A8EC"/>
                </a:solidFill>
              </a:rPr>
              <a:t>”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ni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epur</a:t>
            </a:r>
            <a:r>
              <a:rPr lang="en-GB" dirty="0">
                <a:solidFill>
                  <a:srgbClr val="A6A8EC"/>
                </a:solidFill>
              </a:rPr>
              <a:t>, “I do not say”</a:t>
            </a:r>
          </a:p>
          <a:p>
            <a:pPr marL="0" indent="0" algn="ctr">
              <a:buNone/>
            </a:pPr>
            <a:r>
              <a:rPr lang="en-GB" u="sng" dirty="0">
                <a:solidFill>
                  <a:srgbClr val="A6A8EC"/>
                </a:solidFill>
              </a:rPr>
              <a:t>BUT</a:t>
            </a:r>
          </a:p>
          <a:p>
            <a:pPr lvl="1"/>
            <a:r>
              <a:rPr lang="en-GB" dirty="0">
                <a:solidFill>
                  <a:srgbClr val="A6A8EC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niepur</a:t>
            </a:r>
            <a:r>
              <a:rPr lang="en-GB" dirty="0">
                <a:solidFill>
                  <a:srgbClr val="A6A8EC"/>
                </a:solidFill>
              </a:rPr>
              <a:t>, “I do not say </a:t>
            </a:r>
            <a:r>
              <a:rPr lang="en-GB" dirty="0">
                <a:solidFill>
                  <a:srgbClr val="FF0000"/>
                </a:solidFill>
              </a:rPr>
              <a:t>it</a:t>
            </a:r>
            <a:r>
              <a:rPr lang="en-GB" dirty="0">
                <a:solidFill>
                  <a:srgbClr val="A6A8EC"/>
                </a:solidFill>
              </a:rPr>
              <a:t>”</a:t>
            </a:r>
            <a:endParaRPr lang="en-GB" i="1" dirty="0">
              <a:solidFill>
                <a:schemeClr val="bg1"/>
              </a:solidFill>
            </a:endParaRPr>
          </a:p>
          <a:p>
            <a:endParaRPr lang="en-GB" i="1" dirty="0">
              <a:solidFill>
                <a:srgbClr val="A6A8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92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9860-5211-4EB2-A59B-BE08C0B7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411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Inter-Annotator Agreement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6327559A-B460-4A1E-89C4-14719999D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556887"/>
              </p:ext>
            </p:extLst>
          </p:nvPr>
        </p:nvGraphicFramePr>
        <p:xfrm>
          <a:off x="683795" y="1690688"/>
          <a:ext cx="10824410" cy="4618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44870">
                  <a:extLst>
                    <a:ext uri="{9D8B030D-6E8A-4147-A177-3AD203B41FA5}">
                      <a16:colId xmlns:a16="http://schemas.microsoft.com/office/drawing/2014/main" val="3300370988"/>
                    </a:ext>
                  </a:extLst>
                </a:gridCol>
                <a:gridCol w="4479540">
                  <a:extLst>
                    <a:ext uri="{9D8B030D-6E8A-4147-A177-3AD203B41FA5}">
                      <a16:colId xmlns:a16="http://schemas.microsoft.com/office/drawing/2014/main" val="1360443743"/>
                    </a:ext>
                  </a:extLst>
                </a:gridCol>
              </a:tblGrid>
              <a:tr h="51315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200" kern="150" dirty="0">
                          <a:effectLst/>
                        </a:rPr>
                        <a:t> </a:t>
                      </a:r>
                      <a:endParaRPr lang="en-GB" sz="2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GB" sz="2100" kern="150">
                          <a:effectLst/>
                        </a:rPr>
                        <a:t>Cohen’s Kappa Score</a:t>
                      </a:r>
                      <a:endParaRPr lang="en-GB" sz="2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/>
                </a:tc>
                <a:extLst>
                  <a:ext uri="{0D108BD9-81ED-4DB2-BD59-A6C34878D82A}">
                    <a16:rowId xmlns:a16="http://schemas.microsoft.com/office/drawing/2014/main" val="3495996005"/>
                  </a:ext>
                </a:extLst>
              </a:tr>
              <a:tr h="51315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200" kern="150">
                          <a:effectLst/>
                        </a:rPr>
                        <a:t>Pair 1 – (A1 + A2)</a:t>
                      </a:r>
                      <a:endParaRPr lang="en-GB" sz="2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a-ES" sz="2200" kern="150" dirty="0">
                          <a:effectLst/>
                        </a:rPr>
                        <a:t>0.469</a:t>
                      </a:r>
                      <a:endParaRPr lang="en-GB" sz="2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4994" marR="134994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749785"/>
                  </a:ext>
                </a:extLst>
              </a:tr>
              <a:tr h="51315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200" kern="150">
                          <a:effectLst/>
                        </a:rPr>
                        <a:t>Pair 2 – (A1 + A3)</a:t>
                      </a:r>
                      <a:endParaRPr lang="en-GB" sz="2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a-ES" sz="2200" kern="150" dirty="0">
                          <a:effectLst/>
                        </a:rPr>
                        <a:t>0.349</a:t>
                      </a:r>
                      <a:endParaRPr lang="en-GB" sz="2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4994" marR="134994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55637"/>
                  </a:ext>
                </a:extLst>
              </a:tr>
              <a:tr h="51315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200" kern="150">
                          <a:effectLst/>
                        </a:rPr>
                        <a:t>Pair 3 – (A1 + A4)</a:t>
                      </a:r>
                      <a:endParaRPr lang="en-GB" sz="2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a-ES" sz="2200" kern="150" dirty="0">
                          <a:effectLst/>
                        </a:rPr>
                        <a:t>0.655</a:t>
                      </a:r>
                      <a:endParaRPr lang="en-GB" sz="2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4994" marR="134994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47346"/>
                  </a:ext>
                </a:extLst>
              </a:tr>
              <a:tr h="51315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200" kern="150">
                          <a:effectLst/>
                        </a:rPr>
                        <a:t>Pair 4 – (A2 + A3)</a:t>
                      </a:r>
                      <a:endParaRPr lang="en-GB" sz="2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a-ES" sz="2200" kern="150" dirty="0">
                          <a:effectLst/>
                        </a:rPr>
                        <a:t>0.191</a:t>
                      </a:r>
                      <a:endParaRPr lang="en-GB" sz="2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4994" marR="13499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283760"/>
                  </a:ext>
                </a:extLst>
              </a:tr>
              <a:tr h="51315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200" kern="150">
                          <a:effectLst/>
                        </a:rPr>
                        <a:t>Pair 5 – (A2 + A4)</a:t>
                      </a:r>
                      <a:endParaRPr lang="en-GB" sz="2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a-ES" sz="2200" kern="150" dirty="0">
                          <a:effectLst/>
                        </a:rPr>
                        <a:t>0.457</a:t>
                      </a:r>
                      <a:endParaRPr lang="en-GB" sz="2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4994" marR="134994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9833"/>
                  </a:ext>
                </a:extLst>
              </a:tr>
              <a:tr h="51315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200" kern="150">
                          <a:effectLst/>
                        </a:rPr>
                        <a:t>Pair 6 – (A3 + A4)</a:t>
                      </a:r>
                      <a:endParaRPr lang="en-GB" sz="2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a-ES" sz="2200" kern="150" dirty="0">
                          <a:effectLst/>
                        </a:rPr>
                        <a:t>0.297</a:t>
                      </a:r>
                      <a:endParaRPr lang="en-GB" sz="2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4994" marR="134994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226383"/>
                  </a:ext>
                </a:extLst>
              </a:tr>
              <a:tr h="51315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100" kern="150">
                          <a:effectLst/>
                        </a:rPr>
                        <a:t>Annotator Average Score</a:t>
                      </a:r>
                      <a:endParaRPr lang="en-GB" sz="22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200" kern="150" dirty="0">
                          <a:effectLst/>
                        </a:rPr>
                        <a:t>0.403</a:t>
                      </a:r>
                      <a:endParaRPr lang="en-GB" sz="2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84714"/>
                  </a:ext>
                </a:extLst>
              </a:tr>
              <a:tr h="51315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100" kern="150" dirty="0">
                          <a:effectLst/>
                        </a:rPr>
                        <a:t>No Guidelines</a:t>
                      </a:r>
                      <a:endParaRPr lang="en-GB" sz="2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GB" sz="2200" kern="150" dirty="0">
                          <a:effectLst/>
                        </a:rPr>
                        <a:t>-0.058</a:t>
                      </a:r>
                      <a:endParaRPr lang="en-GB" sz="22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4994" marR="134994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06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16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1853</Words>
  <Application>Microsoft Macintosh PowerPoint</Application>
  <PresentationFormat>Widescreen</PresentationFormat>
  <Paragraphs>330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Liberation Serif</vt:lpstr>
      <vt:lpstr>Times New Roman</vt:lpstr>
      <vt:lpstr>1_Office Theme</vt:lpstr>
      <vt:lpstr>A Character-Level LSTM Network Model for Automatically Tokenizing the Würzburg Glosses</vt:lpstr>
      <vt:lpstr>Acknowledgements</vt:lpstr>
      <vt:lpstr>Old Irish and the Würzburg Glosses</vt:lpstr>
      <vt:lpstr>Old Irish – Orthography</vt:lpstr>
      <vt:lpstr>Old Irish – The Verbal Complex</vt:lpstr>
      <vt:lpstr>Old Irish – Language</vt:lpstr>
      <vt:lpstr>Guidelines for Tokenizing Old Irish</vt:lpstr>
      <vt:lpstr>Guidelines for Tokenizing Old Irish</vt:lpstr>
      <vt:lpstr>Inter-Annotator Agreement</vt:lpstr>
      <vt:lpstr>Character-Level LSTM Model</vt:lpstr>
      <vt:lpstr>LSTM Network’s Kappa with Annotators </vt:lpstr>
      <vt:lpstr>Tokeniser Examples</vt:lpstr>
      <vt:lpstr>Go Raibh Maith Agaibh!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Research Committee Second Year Meeting</dc:title>
  <dc:creator>Ó DUBHGHAILL, ADRIAN</dc:creator>
  <cp:lastModifiedBy>Ó DUBHGHAILL, ADRIAN</cp:lastModifiedBy>
  <cp:revision>97</cp:revision>
  <dcterms:created xsi:type="dcterms:W3CDTF">2019-06-09T20:31:57Z</dcterms:created>
  <dcterms:modified xsi:type="dcterms:W3CDTF">2019-08-19T01:54:36Z</dcterms:modified>
</cp:coreProperties>
</file>