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 Mono" pitchFamily="2" charset="0"/>
      <p:regular r:id="rId25"/>
      <p:bold r:id="rId26"/>
      <p:italic r:id="rId27"/>
      <p:boldItalic r:id="rId28"/>
    </p:embeddedFont>
    <p:embeddedFont>
      <p:font typeface="Roboto Mono Light" pitchFamily="2" charset="0"/>
      <p:regular r:id="rId29"/>
      <p:bold r:id="rId30"/>
      <p:italic r:id="rId31"/>
      <p:boldItalic r:id="rId32"/>
    </p:embeddedFont>
    <p:embeddedFont>
      <p:font typeface="Ubuntu" panose="020B0504030602030204" pitchFamily="34" charset="0"/>
      <p:regular r:id="rId33"/>
      <p:bold r:id="rId34"/>
      <p:italic r:id="rId35"/>
      <p:boldItalic r:id="rId36"/>
    </p:embeddedFont>
    <p:embeddedFont>
      <p:font typeface="Ubuntu Light" panose="020B0504030602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5E54E3-6B84-4488-88E3-A20EFB9EF208}">
  <a:tblStyle styleId="{3B5E54E3-6B84-4488-88E3-A20EFB9EF2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3"/>
    <p:restoredTop sz="87993"/>
  </p:normalViewPr>
  <p:slideViewPr>
    <p:cSldViewPr snapToGrid="0" snapToObjects="1">
      <p:cViewPr varScale="1">
        <p:scale>
          <a:sx n="132" d="100"/>
          <a:sy n="132" d="100"/>
        </p:scale>
        <p:origin x="1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1c8929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1c8929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Approach 2</a:t>
            </a:r>
            <a:endParaRPr dirty="0"/>
          </a:p>
        </p:txBody>
      </p:sp>
      <p:sp>
        <p:nvSpPr>
          <p:cNvPr id="120" name="Google Shape;120;g5f1c892900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1c89290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f1c89290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f1c892900_0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f1c89290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f1c89290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dirty="0" err="1"/>
              <a:t>stopword</a:t>
            </a:r>
            <a:r>
              <a:rPr lang="en-US" dirty="0"/>
              <a:t> list for Irish was also manually created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Many more details in paper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MRR = </a:t>
            </a:r>
            <a:r>
              <a:rPr lang="en-IE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statistical measure for evaluating any process that produces a list of possible responses to a sample of queries, ordered by probability of correctness.</a:t>
            </a:r>
            <a:endParaRPr dirty="0"/>
          </a:p>
        </p:txBody>
      </p:sp>
      <p:sp>
        <p:nvSpPr>
          <p:cNvPr id="142" name="Google Shape;142;g5f1c892900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1c89290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f1c89290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[sic] acknowledges the error in the source An Vicipéid article</a:t>
            </a:r>
            <a:endParaRPr/>
          </a:p>
        </p:txBody>
      </p:sp>
      <p:sp>
        <p:nvSpPr>
          <p:cNvPr id="150" name="Google Shape;150;g5f1c892900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f1c89290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f1c89290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Harmonic weighted average of precision and recall scores for multiple approaches.</a:t>
            </a:r>
            <a:endParaRPr dirty="0"/>
          </a:p>
        </p:txBody>
      </p:sp>
      <p:sp>
        <p:nvSpPr>
          <p:cNvPr id="160" name="Google Shape;160;g5f1c892900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f1c89290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f1c89290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5f1c892900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f1c89290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f1c892900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5f1c892900_0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1c89290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f1c892900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5f1c892900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710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f1c8929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5f1c8929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Words/phrases used to describe a thing or to express a concept.</a:t>
            </a:r>
            <a:endParaRPr dirty="0"/>
          </a:p>
        </p:txBody>
      </p:sp>
      <p:sp>
        <p:nvSpPr>
          <p:cNvPr id="44" name="Google Shape;44;g5f1c89290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f1c8929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f1c8929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5f1c892900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1c89290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f1c89290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5f1c892900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1c89290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1c89290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5f1c892900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1c89290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1c89290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5f1c892900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1c89290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f1c89290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5f1c892900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1c89290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1c89290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Approach 1.</a:t>
            </a:r>
            <a:endParaRPr dirty="0"/>
          </a:p>
        </p:txBody>
      </p:sp>
      <p:sp>
        <p:nvSpPr>
          <p:cNvPr id="101" name="Google Shape;101;g5f1c892900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1c89290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f1c89290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5f1c892900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67544" y="2519392"/>
            <a:ext cx="8117656" cy="48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36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67544" y="3331613"/>
            <a:ext cx="8117656" cy="102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B0D7E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B0D7E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468313" y="4508500"/>
            <a:ext cx="80645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>
  <p:cSld name="Text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B94"/>
              </a:buClr>
              <a:buSzPts val="1400"/>
              <a:buFont typeface="Ubuntu"/>
              <a:buNone/>
              <a:defRPr sz="2800" b="1" i="0" u="none" strike="noStrike" cap="none">
                <a:solidFill>
                  <a:srgbClr val="006B9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55599" y="2032000"/>
            <a:ext cx="8500533" cy="409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350168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3184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B94"/>
              </a:buClr>
              <a:buSzPts val="1400"/>
              <a:buFont typeface="Ubuntu"/>
              <a:buNone/>
              <a:defRPr sz="2800" b="1" i="0" u="none" strike="noStrike" cap="none">
                <a:solidFill>
                  <a:srgbClr val="006B9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55599" y="2082800"/>
            <a:ext cx="8500533" cy="4082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350168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3184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">
  <p:cSld name="Section Divider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365244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28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127363" y="-99145"/>
            <a:ext cx="19050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spcBef>
                <a:spcPts val="1440"/>
              </a:spcBef>
              <a:spcAft>
                <a:spcPts val="0"/>
              </a:spcAft>
              <a:buClr>
                <a:srgbClr val="B0D7E3"/>
              </a:buClr>
              <a:buSzPts val="2400"/>
              <a:buFont typeface="Arial"/>
              <a:buNone/>
              <a:defRPr sz="7200" b="0" i="0" u="none" strike="noStrike" cap="none">
                <a:solidFill>
                  <a:srgbClr val="B0D7E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B94"/>
              </a:buClr>
              <a:buSzPts val="1400"/>
              <a:buFont typeface="Ubuntu"/>
              <a:buNone/>
              <a:defRPr sz="2800" b="1" i="0" u="none" strike="noStrike" cap="none">
                <a:solidFill>
                  <a:srgbClr val="006B9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55599" y="2082800"/>
            <a:ext cx="8500533" cy="4082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59595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3184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350168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467550" y="1779117"/>
            <a:ext cx="81177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Ubuntu"/>
              <a:buNone/>
            </a:pPr>
            <a:r>
              <a:rPr lang="en-US"/>
              <a:t>Adapting Term Recognition to an Under-resourced Language: the Case of Irish</a:t>
            </a:r>
            <a:endParaRPr sz="3600" b="1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467550" y="3628802"/>
            <a:ext cx="81177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0D7E3"/>
              </a:buClr>
              <a:buFont typeface="Arial"/>
              <a:buNone/>
            </a:pPr>
            <a:r>
              <a:rPr lang="en-US"/>
              <a:t>John P. McCrae and Adrian Doyle</a:t>
            </a:r>
            <a:endParaRPr sz="2400" b="0" i="0" u="none" strike="noStrike" cap="none">
              <a:solidFill>
                <a:srgbClr val="B0D7E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8313" y="4508500"/>
            <a:ext cx="80645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</a:pPr>
            <a:r>
              <a:rPr lang="en-US"/>
              <a:t>National University of Ireland Galway</a:t>
            </a:r>
            <a:endParaRPr sz="1800" b="0" i="0" u="none" strike="noStrike" cap="none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Tearma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355600" y="1930550"/>
            <a:ext cx="8500500" cy="42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Terma is a </a:t>
            </a:r>
            <a:r>
              <a:rPr lang="en-US" b="1"/>
              <a:t>database of Irish terms</a:t>
            </a:r>
            <a:endParaRPr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We could learn to </a:t>
            </a:r>
            <a:r>
              <a:rPr lang="en-US" b="1"/>
              <a:t>directly recognize</a:t>
            </a:r>
            <a:r>
              <a:rPr lang="en-US"/>
              <a:t> terms from text using these terms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But, the database gives </a:t>
            </a:r>
            <a:r>
              <a:rPr lang="en-US" b="1"/>
              <a:t>no negative examples</a:t>
            </a:r>
            <a:r>
              <a:rPr lang="en-US"/>
              <a:t> and is </a:t>
            </a:r>
            <a:r>
              <a:rPr lang="en-US" b="1"/>
              <a:t>not exhaustive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We use the database as </a:t>
            </a:r>
            <a:r>
              <a:rPr lang="en-US" b="1"/>
              <a:t>weak supervision</a:t>
            </a:r>
            <a:r>
              <a:rPr lang="en-US"/>
              <a:t> over </a:t>
            </a:r>
            <a:r>
              <a:rPr lang="en-US" i="1"/>
              <a:t>An Vicipéid </a:t>
            </a:r>
            <a:r>
              <a:rPr lang="en-US"/>
              <a:t>articles with </a:t>
            </a:r>
            <a:r>
              <a:rPr lang="en-US" b="1"/>
              <a:t>IOB</a:t>
            </a:r>
            <a:r>
              <a:rPr lang="en-US"/>
              <a:t> tagging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/>
              <a:t>this is the task of </a:t>
            </a:r>
            <a:r>
              <a:rPr lang="en-US" sz="2400" b="1" u="sng">
                <a:solidFill>
                  <a:schemeClr val="accent3"/>
                </a:solidFill>
              </a:rPr>
              <a:t>automatic term recognition</a:t>
            </a:r>
            <a:r>
              <a:rPr lang="en-US" sz="2400"/>
              <a:t> from text</a:t>
            </a:r>
            <a:endParaRPr sz="240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O  O O  O  O     B     I     I       O   O</a:t>
            </a:r>
            <a:endParaRPr sz="24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455275" y="5985300"/>
            <a:ext cx="1735800" cy="8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O - word is not in term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2960100" y="5937875"/>
            <a:ext cx="1735800" cy="8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B - beginning of term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5739950" y="5937875"/>
            <a:ext cx="1896000" cy="8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I - continuation of the term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28" name="Google Shape;128;p15"/>
          <p:cNvCxnSpPr>
            <a:stCxn id="125" idx="0"/>
          </p:cNvCxnSpPr>
          <p:nvPr/>
        </p:nvCxnSpPr>
        <p:spPr>
          <a:xfrm rot="10800000" flipH="1">
            <a:off x="1323175" y="5283300"/>
            <a:ext cx="71100" cy="70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5"/>
          <p:cNvCxnSpPr>
            <a:stCxn id="126" idx="0"/>
          </p:cNvCxnSpPr>
          <p:nvPr/>
        </p:nvCxnSpPr>
        <p:spPr>
          <a:xfrm rot="10800000" flipH="1">
            <a:off x="3828000" y="5311775"/>
            <a:ext cx="117900" cy="626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5"/>
          <p:cNvCxnSpPr>
            <a:stCxn id="127" idx="0"/>
          </p:cNvCxnSpPr>
          <p:nvPr/>
        </p:nvCxnSpPr>
        <p:spPr>
          <a:xfrm rot="10800000">
            <a:off x="6241550" y="5321375"/>
            <a:ext cx="446400" cy="616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Weakly supervised corpus</a:t>
            </a: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355599" y="2082800"/>
            <a:ext cx="8500500" cy="4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We took </a:t>
            </a:r>
            <a:r>
              <a:rPr lang="en-US" b="1"/>
              <a:t>10,074 </a:t>
            </a:r>
            <a:r>
              <a:rPr lang="en-US"/>
              <a:t>articles from </a:t>
            </a:r>
            <a:r>
              <a:rPr lang="en-US" i="1"/>
              <a:t>An Vicipéid</a:t>
            </a:r>
            <a:r>
              <a:rPr lang="en-US"/>
              <a:t> (</a:t>
            </a:r>
            <a:r>
              <a:rPr lang="en-US" b="1"/>
              <a:t>4 million words</a:t>
            </a:r>
            <a:r>
              <a:rPr lang="en-US"/>
              <a:t>)</a:t>
            </a:r>
            <a:endParaRPr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Marked all terms in Tearma as </a:t>
            </a:r>
            <a:r>
              <a:rPr lang="en-US" b="1"/>
              <a:t>positive examples </a:t>
            </a:r>
            <a:r>
              <a:rPr lang="en-US"/>
              <a:t>(e.g., 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-US"/>
              <a:t> or 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/>
              <a:t>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All other text was marked as negative (e.g., 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en-US"/>
              <a:t>). This leads to many </a:t>
            </a:r>
            <a:r>
              <a:rPr lang="en-US" b="1"/>
              <a:t>false negatives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Additionally, some terms were </a:t>
            </a:r>
            <a:r>
              <a:rPr lang="en-US" b="1"/>
              <a:t>discarded</a:t>
            </a:r>
            <a:r>
              <a:rPr lang="en-US"/>
              <a:t>, e.g., ‘IS’ (=Intleacht Shaorga; Artificial Intelligence), if they were too frequent or did not occur in Pota Focal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 extraction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355599" y="2082800"/>
            <a:ext cx="8500500" cy="4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Following Saffron (Pereira et al., 2019) methodology</a:t>
            </a:r>
            <a:endParaRPr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Filter terms of length </a:t>
            </a:r>
            <a:r>
              <a:rPr lang="en-US" b="1"/>
              <a:t>up to 4 words</a:t>
            </a:r>
            <a:r>
              <a:rPr lang="en-US"/>
              <a:t>, containing one non-</a:t>
            </a:r>
            <a:r>
              <a:rPr lang="en-US" b="1"/>
              <a:t>stopword </a:t>
            </a:r>
            <a:r>
              <a:rPr lang="en-US"/>
              <a:t>and with a </a:t>
            </a:r>
            <a:r>
              <a:rPr lang="en-US" b="1"/>
              <a:t>minimum frequency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Calculate metrics for term candidates according to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Frequency of occurrence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Reference to a background corpus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Topic Modelling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Multiple metrics were combined by </a:t>
            </a:r>
            <a:r>
              <a:rPr lang="en-US" b="1"/>
              <a:t>mean reciprocal rank</a:t>
            </a:r>
            <a:r>
              <a:rPr lang="en-US"/>
              <a:t> and then the top candidates were extracted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i="1"/>
              <a:t>Formulae and details in the paper...</a:t>
            </a:r>
            <a:endParaRPr i="1"/>
          </a:p>
        </p:txBody>
      </p:sp>
      <p:sp>
        <p:nvSpPr>
          <p:cNvPr id="146" name="Google Shape;146;p17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Gold standard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355600" y="2082800"/>
            <a:ext cx="8500500" cy="14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For evaluation we created a gold standard from 11 </a:t>
            </a:r>
            <a:r>
              <a:rPr lang="en-US" i="1"/>
              <a:t>An Vicipéid</a:t>
            </a:r>
            <a:r>
              <a:rPr lang="en-US" b="1" i="1"/>
              <a:t> </a:t>
            </a:r>
            <a:r>
              <a:rPr lang="en-US"/>
              <a:t>articles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In total </a:t>
            </a:r>
            <a:r>
              <a:rPr lang="en-US" b="1"/>
              <a:t>846 terms</a:t>
            </a:r>
            <a:r>
              <a:rPr lang="en-US"/>
              <a:t> out of </a:t>
            </a:r>
            <a:r>
              <a:rPr lang="en-US" b="1"/>
              <a:t>5,178 words</a:t>
            </a:r>
            <a:endParaRPr b="1"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436300" y="3315750"/>
            <a:ext cx="4534200" cy="19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Is í </a:t>
            </a:r>
            <a:r>
              <a:rPr lang="en-US" sz="1800" b="1">
                <a:latin typeface="Ubuntu"/>
                <a:ea typeface="Ubuntu"/>
                <a:cs typeface="Ubuntu"/>
                <a:sym typeface="Ubuntu"/>
              </a:rPr>
              <a:t>an tSomáilis</a:t>
            </a: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 an </a:t>
            </a:r>
            <a:r>
              <a:rPr lang="en-US" sz="1800" b="1">
                <a:latin typeface="Ubuntu"/>
                <a:ea typeface="Ubuntu"/>
                <a:cs typeface="Ubuntu"/>
                <a:sym typeface="Ubuntu"/>
              </a:rPr>
              <a:t>teanga</a:t>
            </a: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 a labhraíonn formhor</a:t>
            </a:r>
            <a:r>
              <a:rPr lang="en-US" sz="1800" i="1">
                <a:latin typeface="Ubuntu"/>
                <a:ea typeface="Ubuntu"/>
                <a:cs typeface="Ubuntu"/>
                <a:sym typeface="Ubuntu"/>
              </a:rPr>
              <a:t>[sic]</a:t>
            </a: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 muintir </a:t>
            </a:r>
            <a:r>
              <a:rPr lang="en-US" sz="1800" b="1">
                <a:latin typeface="Ubuntu"/>
                <a:ea typeface="Ubuntu"/>
                <a:cs typeface="Ubuntu"/>
                <a:sym typeface="Ubuntu"/>
              </a:rPr>
              <a:t>na Somáile</a:t>
            </a: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 agus na </a:t>
            </a:r>
            <a:r>
              <a:rPr lang="en-US" sz="1800" b="1">
                <a:latin typeface="Ubuntu"/>
                <a:ea typeface="Ubuntu"/>
                <a:cs typeface="Ubuntu"/>
                <a:sym typeface="Ubuntu"/>
              </a:rPr>
              <a:t>Somálaigh</a:t>
            </a: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 sna tíortha in aice láimhe. Is </a:t>
            </a:r>
            <a:r>
              <a:rPr lang="en-US" sz="1800" b="1">
                <a:latin typeface="Ubuntu"/>
                <a:ea typeface="Ubuntu"/>
                <a:cs typeface="Ubuntu"/>
                <a:sym typeface="Ubuntu"/>
              </a:rPr>
              <a:t>teanga Cúiseach</a:t>
            </a: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 í agus í an dara </a:t>
            </a:r>
            <a:r>
              <a:rPr lang="en-US" sz="1800" b="1">
                <a:latin typeface="Ubuntu"/>
                <a:ea typeface="Ubuntu"/>
                <a:cs typeface="Ubuntu"/>
                <a:sym typeface="Ubuntu"/>
              </a:rPr>
              <a:t>teanga Cúiseach</a:t>
            </a: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 is mó a labhraítear ar domhan í (i ndiaidh </a:t>
            </a:r>
            <a:r>
              <a:rPr lang="en-US" sz="1800" b="1">
                <a:latin typeface="Ubuntu"/>
                <a:ea typeface="Ubuntu"/>
                <a:cs typeface="Ubuntu"/>
                <a:sym typeface="Ubuntu"/>
              </a:rPr>
              <a:t>na hOraimise</a:t>
            </a: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).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4117300" y="4691775"/>
            <a:ext cx="4534200" cy="19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Ubuntu"/>
                <a:ea typeface="Ubuntu"/>
                <a:cs typeface="Ubuntu"/>
                <a:sym typeface="Ubuntu"/>
              </a:rPr>
              <a:t>Somali </a:t>
            </a: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is the </a:t>
            </a:r>
            <a:r>
              <a:rPr lang="en-US" sz="1800" b="1">
                <a:latin typeface="Ubuntu"/>
                <a:ea typeface="Ubuntu"/>
                <a:cs typeface="Ubuntu"/>
                <a:sym typeface="Ubuntu"/>
              </a:rPr>
              <a:t>language </a:t>
            </a: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 spoken by the majority of people in </a:t>
            </a:r>
            <a:r>
              <a:rPr lang="en-US" sz="1800" b="1">
                <a:latin typeface="Ubuntu"/>
                <a:ea typeface="Ubuntu"/>
                <a:cs typeface="Ubuntu"/>
                <a:sym typeface="Ubuntu"/>
              </a:rPr>
              <a:t>Somalia </a:t>
            </a: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and the </a:t>
            </a:r>
            <a:r>
              <a:rPr lang="en-US" sz="1800" b="1">
                <a:latin typeface="Ubuntu"/>
                <a:ea typeface="Ubuntu"/>
                <a:cs typeface="Ubuntu"/>
                <a:sym typeface="Ubuntu"/>
              </a:rPr>
              <a:t>Somalis </a:t>
            </a: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in neighbouring countries. It is a </a:t>
            </a:r>
            <a:r>
              <a:rPr lang="en-US" sz="1800" b="1">
                <a:latin typeface="Ubuntu"/>
                <a:ea typeface="Ubuntu"/>
                <a:cs typeface="Ubuntu"/>
                <a:sym typeface="Ubuntu"/>
              </a:rPr>
              <a:t>Cushitic language </a:t>
            </a: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and is the second most spoken </a:t>
            </a:r>
            <a:r>
              <a:rPr lang="en-US" sz="1800" b="1">
                <a:latin typeface="Ubuntu"/>
                <a:ea typeface="Ubuntu"/>
                <a:cs typeface="Ubuntu"/>
                <a:sym typeface="Ubuntu"/>
              </a:rPr>
              <a:t>Cushitic language </a:t>
            </a: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in the world (after </a:t>
            </a:r>
            <a:r>
              <a:rPr lang="en-US" sz="1800" b="1">
                <a:latin typeface="Ubuntu"/>
                <a:ea typeface="Ubuntu"/>
                <a:cs typeface="Ubuntu"/>
                <a:sym typeface="Ubuntu"/>
              </a:rPr>
              <a:t>Oromo</a:t>
            </a: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).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164" name="Google Shape;164;p19"/>
          <p:cNvGraphicFramePr/>
          <p:nvPr/>
        </p:nvGraphicFramePr>
        <p:xfrm>
          <a:off x="525675" y="2124750"/>
          <a:ext cx="7907750" cy="3474510"/>
        </p:xfrm>
        <a:graphic>
          <a:graphicData uri="http://schemas.openxmlformats.org/drawingml/2006/table">
            <a:tbl>
              <a:tblPr>
                <a:noFill/>
                <a:tableStyleId>{3B5E54E3-6B84-4488-88E3-A20EFB9EF208}</a:tableStyleId>
              </a:tblPr>
              <a:tblGrid>
                <a:gridCol w="351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Corpus</a:t>
                      </a:r>
                      <a:endParaRPr sz="1800"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F-Measure (B)</a:t>
                      </a:r>
                      <a:endParaRPr sz="1800"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F-Measure (I)</a:t>
                      </a:r>
                      <a:endParaRPr sz="1800"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F-Measure (O)</a:t>
                      </a:r>
                      <a:endParaRPr sz="1800"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Random (baseline)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0.163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0.111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0.726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w/ Uí Dhonnchadha’s corpus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0.546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0.460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0.771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w/ Lynn’s corpus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0.579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0.556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0.843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Merged corpora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0.589</a:t>
                      </a:r>
                      <a:endParaRPr sz="1800"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0.576</a:t>
                      </a:r>
                      <a:endParaRPr sz="1800"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0.851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Weak supervision (Tearma)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0.554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0.180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0.869</a:t>
                      </a:r>
                      <a:endParaRPr sz="1800"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All combined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0.557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0.174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0.869</a:t>
                      </a:r>
                      <a:endParaRPr sz="1800"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(Top 10 terms on a corpus about NUIG)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172" name="Google Shape;172;p20"/>
          <p:cNvGraphicFramePr/>
          <p:nvPr/>
        </p:nvGraphicFramePr>
        <p:xfrm>
          <a:off x="772275" y="1993500"/>
          <a:ext cx="3482800" cy="4175460"/>
        </p:xfrm>
        <a:graphic>
          <a:graphicData uri="http://schemas.openxmlformats.org/drawingml/2006/table">
            <a:tbl>
              <a:tblPr>
                <a:noFill/>
                <a:tableStyleId>{3B5E54E3-6B84-4488-88E3-A20EFB9EF208}</a:tableStyleId>
              </a:tblPr>
              <a:tblGrid>
                <a:gridCol w="17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gaeilge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Irish language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mac léinn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student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ollscoil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university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ionad ghaeltachta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Irish centre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teanga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language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duine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person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mac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son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scéim teanga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language plan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gaeltacht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Irish-speaking area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foireann na hollscoile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university staff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3" name="Google Shape;173;p20"/>
          <p:cNvGraphicFramePr/>
          <p:nvPr/>
        </p:nvGraphicFramePr>
        <p:xfrm>
          <a:off x="5069825" y="1993500"/>
          <a:ext cx="3482800" cy="3962100"/>
        </p:xfrm>
        <a:graphic>
          <a:graphicData uri="http://schemas.openxmlformats.org/drawingml/2006/table">
            <a:tbl>
              <a:tblPr>
                <a:noFill/>
                <a:tableStyleId>{3B5E54E3-6B84-4488-88E3-A20EFB9EF208}</a:tableStyleId>
              </a:tblPr>
              <a:tblGrid>
                <a:gridCol w="17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ollscoil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university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foireann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staff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ceart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right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an phobail</a:t>
                      </a:r>
                      <a:endParaRPr i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the public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i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dátheangach</a:t>
                      </a:r>
                      <a:endParaRPr i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bilingual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obair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work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cúrsa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course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seirbhís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service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ceist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question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bliain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Ubuntu"/>
                          <a:ea typeface="Ubuntu"/>
                          <a:cs typeface="Ubuntu"/>
                          <a:sym typeface="Ubuntu"/>
                        </a:rPr>
                        <a:t>year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4" name="Google Shape;174;p20"/>
          <p:cNvSpPr/>
          <p:nvPr/>
        </p:nvSpPr>
        <p:spPr>
          <a:xfrm>
            <a:off x="915425" y="6279400"/>
            <a:ext cx="3196500" cy="4041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Merged POS corpora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5212975" y="6279400"/>
            <a:ext cx="3196500" cy="4041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Weak supervision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Qualitative analysis of errors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355599" y="2082800"/>
            <a:ext cx="8500500" cy="4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Erroneous extraction of </a:t>
            </a:r>
            <a:r>
              <a:rPr lang="en-US" b="1"/>
              <a:t>articles </a:t>
            </a:r>
            <a:r>
              <a:rPr lang="en-US"/>
              <a:t>(for weak supervision)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u="sng"/>
              <a:t>An</a:t>
            </a:r>
            <a:r>
              <a:rPr lang="en-US"/>
              <a:t> phobail (the public)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Poor or incorrect lemmatization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u="sng"/>
              <a:t>h</a:t>
            </a:r>
            <a:r>
              <a:rPr lang="en-US"/>
              <a:t>Ollscolaíocht</a:t>
            </a:r>
            <a:r>
              <a:rPr lang="en-US" u="sng"/>
              <a:t>a</a:t>
            </a:r>
            <a:r>
              <a:rPr lang="en-US"/>
              <a:t> (university education; genitive with initial mutation)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Verbs misrecognized as terms and lemmatized to valid terms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Déanamh (doing) =&gt; déan (dean)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Bhfuil (be) =&gt; fuil (blood)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Adjectives that can also, but rarely, be nouns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Dátheangach (‘bilingual’), leanúnach (‘continuous’/’successor’)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Spelling errors detected as term variants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*Pleán (should be ‘plean’; plan)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55599" y="2082800"/>
            <a:ext cx="8500500" cy="4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Both using part-of-speech tagging and weak supervision produce </a:t>
            </a:r>
            <a:r>
              <a:rPr lang="en-US" b="1"/>
              <a:t>similar results</a:t>
            </a:r>
            <a:endParaRPr b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Term bases are more available than part-of-speech tagged corpora for many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Still much room for improvement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Basic facts like length of term strongly affect results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467550" y="1779117"/>
            <a:ext cx="81177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Ubuntu"/>
              <a:buNone/>
            </a:pPr>
            <a:r>
              <a:rPr lang="en-US"/>
              <a:t>Adapting Term Recognition to an Under-resourced Language: the Case of Irish</a:t>
            </a:r>
            <a:endParaRPr sz="3600" b="1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467550" y="3628801"/>
            <a:ext cx="8117700" cy="110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0D7E3"/>
              </a:buClr>
              <a:buFont typeface="Arial"/>
              <a:buNone/>
            </a:pPr>
            <a:r>
              <a:rPr lang="en-US" dirty="0"/>
              <a:t>John P. McCrae: </a:t>
            </a:r>
            <a:r>
              <a:rPr lang="en-US" dirty="0" err="1"/>
              <a:t>john.mccrae@insight-centre.org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0D7E3"/>
              </a:buClr>
              <a:buFont typeface="Arial"/>
              <a:buNone/>
            </a:pPr>
            <a:r>
              <a:rPr lang="en-US" dirty="0"/>
              <a:t>Adrian Doyle: a.doyle35@nuigalway.ie</a:t>
            </a:r>
            <a:endParaRPr sz="2400" b="0" i="0" u="none" strike="noStrike" cap="none" dirty="0">
              <a:solidFill>
                <a:srgbClr val="B0D7E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7550" y="4986787"/>
            <a:ext cx="8064500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</a:pPr>
            <a:r>
              <a:rPr lang="en-US" dirty="0"/>
              <a:t>National University of Ireland Galway</a:t>
            </a:r>
            <a:endParaRPr sz="1800" b="0" i="0" u="none" strike="noStrike" cap="none" dirty="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17625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Automatic Term Recognition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355599" y="2082800"/>
            <a:ext cx="8500500" cy="4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Task is to extract </a:t>
            </a:r>
            <a:r>
              <a:rPr lang="en-US" sz="2400" b="1"/>
              <a:t>terms</a:t>
            </a:r>
            <a:r>
              <a:rPr lang="en-US" sz="2400"/>
              <a:t> from text</a:t>
            </a:r>
            <a:endParaRPr sz="24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/>
              <a:t>	this is the task of </a:t>
            </a:r>
            <a:r>
              <a:rPr lang="en-US" sz="2400" b="1" u="sng">
                <a:solidFill>
                  <a:schemeClr val="accent3"/>
                </a:solidFill>
              </a:rPr>
              <a:t>automatic term recognition</a:t>
            </a:r>
            <a:r>
              <a:rPr lang="en-US" sz="2400"/>
              <a:t> from text</a:t>
            </a:r>
            <a:endParaRPr sz="24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Useful for understanding large text collections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Most work has focused on English so far, but...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“English isn't generic for language, despite what NLP papers might lead you to believe” - Bender, 2019</a:t>
            </a:r>
            <a:endParaRPr sz="240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6981300" y="1716875"/>
            <a:ext cx="1489200" cy="77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Ubuntu"/>
                <a:ea typeface="Ubuntu"/>
                <a:cs typeface="Ubuntu"/>
                <a:sym typeface="Ubuntu"/>
              </a:rPr>
              <a:t>This is a term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50" name="Google Shape;50;p7"/>
          <p:cNvCxnSpPr>
            <a:stCxn id="49" idx="2"/>
          </p:cNvCxnSpPr>
          <p:nvPr/>
        </p:nvCxnSpPr>
        <p:spPr>
          <a:xfrm flipH="1">
            <a:off x="6137100" y="2494775"/>
            <a:ext cx="1588800" cy="597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Saffron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355599" y="2082800"/>
            <a:ext cx="4093200" cy="4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Saffron is a knowledge extraction framework under development at NUIG since 2010.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Adapting it to Irish requires:</a:t>
            </a:r>
            <a:endParaRPr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Part-of-speech tagger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Lemmatizer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Large background corpus</a:t>
            </a: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800" y="3136638"/>
            <a:ext cx="45529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Part-of-speech corpora for Irish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355600" y="2082800"/>
            <a:ext cx="8500500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Uí Dhonnchadha and van Genabith (2006):</a:t>
            </a:r>
            <a:endParaRPr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General domain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Lynn et al. (2015):</a:t>
            </a:r>
            <a:endParaRPr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From Twitter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68" name="Google Shape;68;p9"/>
          <p:cNvGraphicFramePr/>
          <p:nvPr/>
        </p:nvGraphicFramePr>
        <p:xfrm>
          <a:off x="952500" y="3960800"/>
          <a:ext cx="7239000" cy="2003345"/>
        </p:xfrm>
        <a:graphic>
          <a:graphicData uri="http://schemas.openxmlformats.org/drawingml/2006/table">
            <a:tbl>
              <a:tblPr>
                <a:noFill/>
                <a:tableStyleId>{3B5E54E3-6B84-4488-88E3-A20EFB9EF208}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Corpus</a:t>
                      </a:r>
                      <a:endParaRPr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Documents/</a:t>
                      </a:r>
                      <a:endParaRPr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Tweets</a:t>
                      </a:r>
                      <a:endParaRPr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Words</a:t>
                      </a:r>
                      <a:endParaRPr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Top-level part-of-speech categories</a:t>
                      </a:r>
                      <a:endParaRPr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Uí Dhonnchadha</a:t>
                      </a:r>
                      <a:endParaRPr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42</a:t>
                      </a:r>
                      <a:endParaRPr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63,096</a:t>
                      </a:r>
                      <a:endParaRPr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16</a:t>
                      </a:r>
                      <a:endParaRPr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Lynn</a:t>
                      </a:r>
                      <a:endParaRPr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3,032</a:t>
                      </a:r>
                      <a:endParaRPr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52,279</a:t>
                      </a:r>
                      <a:endParaRPr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22</a:t>
                      </a:r>
                      <a:endParaRPr sz="24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355600" y="2082800"/>
            <a:ext cx="5193300" cy="4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There are several toolkits for ATR available:</a:t>
            </a:r>
            <a:endParaRPr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Jate (Zhang et al., 2016)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ATR4S (Astrakhantsev, 2018)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Saffron (Pereira et al., 2019)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Task can be considered as </a:t>
            </a:r>
            <a:r>
              <a:rPr lang="en-US" b="1"/>
              <a:t>open</a:t>
            </a:r>
            <a:r>
              <a:rPr lang="en-US"/>
              <a:t> or </a:t>
            </a:r>
            <a:r>
              <a:rPr lang="en-US" b="1"/>
              <a:t>closed</a:t>
            </a:r>
            <a:endParaRPr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State-of-the-art systems involve the combination of multiple approaches</a:t>
            </a:r>
            <a:endParaRPr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Frequency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Domain/topic modelling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Contextual features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7" name="Google Shape;77;p10"/>
          <p:cNvSpPr txBox="1"/>
          <p:nvPr/>
        </p:nvSpPr>
        <p:spPr>
          <a:xfrm>
            <a:off x="5672300" y="3613950"/>
            <a:ext cx="3263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Ubuntu"/>
                <a:ea typeface="Ubuntu"/>
                <a:cs typeface="Ubuntu"/>
                <a:sym typeface="Ubuntu"/>
              </a:rPr>
              <a:t>Natural Language Processing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" name="Google Shape;78;p10"/>
          <p:cNvSpPr/>
          <p:nvPr/>
        </p:nvSpPr>
        <p:spPr>
          <a:xfrm rot="5400000">
            <a:off x="7486400" y="2383200"/>
            <a:ext cx="312900" cy="21486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6755900" y="2342925"/>
            <a:ext cx="1773900" cy="73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Closed task only extracts nouns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" name="Google Shape;80;p10"/>
          <p:cNvSpPr/>
          <p:nvPr/>
        </p:nvSpPr>
        <p:spPr>
          <a:xfrm rot="-5400000">
            <a:off x="7083300" y="2719650"/>
            <a:ext cx="312900" cy="29739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/>
          <p:nvPr/>
        </p:nvSpPr>
        <p:spPr>
          <a:xfrm>
            <a:off x="6352800" y="4658025"/>
            <a:ext cx="1773900" cy="73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Open task also extracts adjectives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methodology for ATR</a:t>
            </a:r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355600" y="2580050"/>
            <a:ext cx="8500500" cy="3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Apply </a:t>
            </a:r>
            <a:r>
              <a:rPr lang="en-US" sz="2400" b="1"/>
              <a:t>part-of-speech tagging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Extract </a:t>
            </a:r>
            <a:r>
              <a:rPr lang="en-US" sz="2400" b="1"/>
              <a:t>term candidates </a:t>
            </a:r>
            <a:r>
              <a:rPr lang="en-US" sz="2400"/>
              <a:t>using a regular expression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–"/>
            </a:pPr>
            <a:r>
              <a:rPr lang="en-US" sz="1800">
                <a:latin typeface="Roboto Mono Light"/>
                <a:ea typeface="Roboto Mono Light"/>
                <a:cs typeface="Roboto Mono Light"/>
                <a:sym typeface="Roboto Mono Light"/>
              </a:rPr>
              <a:t>((NN|JJ|NNP|NNS)+(IN|NN|JJ|NNP|NNS)*)?(NN|CD|NNS)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Lemmatize terms by </a:t>
            </a:r>
            <a:r>
              <a:rPr lang="en-US" sz="2400" b="1"/>
              <a:t>morphological analysis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Extract </a:t>
            </a:r>
            <a:r>
              <a:rPr lang="en-US" sz="2400" b="1"/>
              <a:t>frequency</a:t>
            </a:r>
            <a:r>
              <a:rPr lang="en-US" sz="2400"/>
              <a:t> of terms and calculate features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b="1"/>
              <a:t>Rank </a:t>
            </a:r>
            <a:r>
              <a:rPr lang="en-US" sz="2400"/>
              <a:t>candidates according to combination of features</a:t>
            </a:r>
            <a:endParaRPr sz="2400"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Morphology</a:t>
            </a:r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355599" y="2082800"/>
            <a:ext cx="8500500" cy="4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ATR is mostly concerned with nouns (and adjectives)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 need to use </a:t>
            </a:r>
            <a:r>
              <a:rPr lang="en-US" b="1"/>
              <a:t>verbal</a:t>
            </a:r>
            <a:r>
              <a:rPr lang="en-US"/>
              <a:t> morphology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This is a good thing as Irish verbal morphology is complex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i="1"/>
              <a:t>But...</a:t>
            </a:r>
            <a:r>
              <a:rPr lang="en-US"/>
              <a:t> Irish nominal morphology is irregular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used </a:t>
            </a:r>
            <a:r>
              <a:rPr lang="en-US" b="1"/>
              <a:t>Pota Focal </a:t>
            </a:r>
            <a:r>
              <a:rPr lang="en-US"/>
              <a:t>(Měchura, 2018)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Gives 3,488 nouns with genitive and plurals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 addition, we generated forms with </a:t>
            </a:r>
            <a:r>
              <a:rPr lang="en-US" b="1"/>
              <a:t>initial mutation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dia, </a:t>
            </a:r>
            <a:r>
              <a:rPr lang="en-US" b="1" u="sng">
                <a:latin typeface="Ubuntu"/>
                <a:ea typeface="Ubuntu"/>
                <a:cs typeface="Ubuntu"/>
                <a:sym typeface="Ubuntu"/>
              </a:rPr>
              <a:t>n</a:t>
            </a:r>
            <a:r>
              <a:rPr lang="en-US"/>
              <a:t>dia, d</a:t>
            </a:r>
            <a:r>
              <a:rPr lang="en-US" b="1" u="sng">
                <a:latin typeface="Ubuntu"/>
                <a:ea typeface="Ubuntu"/>
                <a:cs typeface="Ubuntu"/>
                <a:sym typeface="Ubuntu"/>
              </a:rPr>
              <a:t>h</a:t>
            </a:r>
            <a:r>
              <a:rPr lang="en-US"/>
              <a:t>ia, etc.,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allowed some overgeneration of </a:t>
            </a:r>
            <a:r>
              <a:rPr lang="en-US" b="1"/>
              <a:t>rare</a:t>
            </a:r>
            <a:r>
              <a:rPr lang="en-US"/>
              <a:t> and </a:t>
            </a:r>
            <a:r>
              <a:rPr lang="en-US" b="1"/>
              <a:t>ungrammatical</a:t>
            </a:r>
            <a:r>
              <a:rPr lang="en-US"/>
              <a:t> forms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b="1" u="sng">
                <a:latin typeface="Ubuntu"/>
                <a:ea typeface="Ubuntu"/>
                <a:cs typeface="Ubuntu"/>
                <a:sym typeface="Ubuntu"/>
              </a:rPr>
              <a:t>n</a:t>
            </a:r>
            <a:r>
              <a:rPr lang="en-US"/>
              <a:t>dé, *</a:t>
            </a:r>
            <a:r>
              <a:rPr lang="en-US" b="1" u="sng">
                <a:latin typeface="Ubuntu"/>
                <a:ea typeface="Ubuntu"/>
                <a:cs typeface="Ubuntu"/>
                <a:sym typeface="Ubuntu"/>
              </a:rPr>
              <a:t>t-</a:t>
            </a:r>
            <a:r>
              <a:rPr lang="en-US"/>
              <a:t>ollscoil</a:t>
            </a:r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Part-of-speech tagging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>
            <a:off x="355600" y="2082800"/>
            <a:ext cx="83235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We harmonized the </a:t>
            </a:r>
            <a:r>
              <a:rPr lang="en-US" b="1"/>
              <a:t>corpora </a:t>
            </a:r>
            <a:r>
              <a:rPr lang="en-US"/>
              <a:t>of both Uí Dhonnchadha and Lynn around top-level categories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407875" y="2684950"/>
            <a:ext cx="4135800" cy="27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Ubuntu"/>
                <a:ea typeface="Ubuntu"/>
                <a:cs typeface="Ubuntu"/>
                <a:sym typeface="Ubuntu"/>
              </a:rPr>
              <a:t>N</a:t>
            </a: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oun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erb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djective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Adve</a:t>
            </a:r>
            <a:r>
              <a:rPr lang="en-US" sz="3000" b="1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b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Prepo</a:t>
            </a:r>
            <a:r>
              <a:rPr lang="en-US" sz="3000" b="1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ition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onjunction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4543675" y="2684950"/>
            <a:ext cx="4135800" cy="27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ronoun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Par</a:t>
            </a:r>
            <a:r>
              <a:rPr lang="en-US" sz="3000" b="1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icle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450000" lvl="0" indent="-450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eterminer and demonstrative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Nu</a:t>
            </a:r>
            <a:r>
              <a:rPr lang="en-US" sz="3000" b="1"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eral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lang="en-US" sz="3000">
                <a:latin typeface="Ubuntu"/>
                <a:ea typeface="Ubuntu"/>
                <a:cs typeface="Ubuntu"/>
                <a:sym typeface="Ubuntu"/>
              </a:rPr>
              <a:t>ther</a:t>
            </a:r>
            <a:endParaRPr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1"/>
          </p:nvPr>
        </p:nvSpPr>
        <p:spPr>
          <a:xfrm>
            <a:off x="355600" y="5549600"/>
            <a:ext cx="83235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In all experiments models were trained using </a:t>
            </a:r>
            <a:r>
              <a:rPr lang="en-US" b="1"/>
              <a:t>OpenNLP</a:t>
            </a:r>
            <a:endParaRPr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355599" y="1290638"/>
            <a:ext cx="85005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 extraction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355599" y="2082800"/>
            <a:ext cx="8500500" cy="4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We extracted terms using the regular expression: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N((N|A|D)*(N|A)+)?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Note we allow </a:t>
            </a:r>
            <a:r>
              <a:rPr lang="en-US" b="1"/>
              <a:t>determiners </a:t>
            </a:r>
            <a:r>
              <a:rPr lang="en-US"/>
              <a:t>in the middle of terms but not at the end</a:t>
            </a:r>
            <a:endParaRPr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>
                <a:solidFill>
                  <a:schemeClr val="accent3"/>
                </a:solidFill>
              </a:rPr>
              <a:t>‘Banc </a:t>
            </a:r>
            <a:r>
              <a:rPr lang="en-US" b="1" u="sng">
                <a:solidFill>
                  <a:schemeClr val="accent3"/>
                </a:solidFill>
              </a:rPr>
              <a:t>na</a:t>
            </a:r>
            <a:r>
              <a:rPr lang="en-US">
                <a:solidFill>
                  <a:schemeClr val="accent3"/>
                </a:solidFill>
              </a:rPr>
              <a:t> hÉireann’ (the Bank of Ireland) 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We do not allow determiners at the </a:t>
            </a:r>
            <a:r>
              <a:rPr lang="en-US" b="1"/>
              <a:t>beginning </a:t>
            </a:r>
            <a:r>
              <a:rPr lang="en-US"/>
              <a:t>of terms, as this leads to many false positives</a:t>
            </a:r>
            <a:endParaRPr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n-US">
                <a:solidFill>
                  <a:schemeClr val="accent2"/>
                </a:solidFill>
              </a:rPr>
              <a:t>“</a:t>
            </a:r>
            <a:r>
              <a:rPr lang="en-US" b="1" u="sng">
                <a:solidFill>
                  <a:schemeClr val="accent2"/>
                </a:solidFill>
              </a:rPr>
              <a:t>An</a:t>
            </a:r>
            <a:r>
              <a:rPr lang="en-US">
                <a:solidFill>
                  <a:schemeClr val="accent2"/>
                </a:solidFill>
              </a:rPr>
              <a:t> Fhrainc” (France)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Similarly, we also don’t recognize </a:t>
            </a:r>
            <a:r>
              <a:rPr lang="en-US" b="1"/>
              <a:t>other </a:t>
            </a:r>
            <a:r>
              <a:rPr lang="en-US"/>
              <a:t>parts of speech in terms </a:t>
            </a:r>
            <a:endParaRPr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n-US">
                <a:solidFill>
                  <a:schemeClr val="accent2"/>
                </a:solidFill>
              </a:rPr>
              <a:t>“aistriú focal </a:t>
            </a:r>
            <a:r>
              <a:rPr lang="en-US" b="1" u="sng">
                <a:solidFill>
                  <a:schemeClr val="accent2"/>
                </a:solidFill>
              </a:rPr>
              <a:t>ar</a:t>
            </a:r>
            <a:r>
              <a:rPr lang="en-US">
                <a:solidFill>
                  <a:schemeClr val="accent2"/>
                </a:solidFill>
              </a:rPr>
              <a:t> fhocal” (word-by-word translation)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6725416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sight theme FIXED ver 3.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1182</Words>
  <Application>Microsoft Macintosh PowerPoint</Application>
  <PresentationFormat>On-screen Show (4:3)</PresentationFormat>
  <Paragraphs>261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Ubuntu Light</vt:lpstr>
      <vt:lpstr>Roboto Mono</vt:lpstr>
      <vt:lpstr>Roboto Mono Light</vt:lpstr>
      <vt:lpstr>Ubuntu</vt:lpstr>
      <vt:lpstr>Calibri</vt:lpstr>
      <vt:lpstr>Arial</vt:lpstr>
      <vt:lpstr>Insight theme FIXED ver 3.1</vt:lpstr>
      <vt:lpstr>Adapting Term Recognition to an Under-resourced Language: the Case of Irish</vt:lpstr>
      <vt:lpstr>Automatic Term Recognition</vt:lpstr>
      <vt:lpstr>Saffron</vt:lpstr>
      <vt:lpstr>Part-of-speech corpora for Irish</vt:lpstr>
      <vt:lpstr>Related Work</vt:lpstr>
      <vt:lpstr>Basic methodology for ATR</vt:lpstr>
      <vt:lpstr>Morphology</vt:lpstr>
      <vt:lpstr>Part-of-speech tagging</vt:lpstr>
      <vt:lpstr>Term extraction</vt:lpstr>
      <vt:lpstr>Tearma</vt:lpstr>
      <vt:lpstr>Weakly supervised corpus</vt:lpstr>
      <vt:lpstr>Term extraction</vt:lpstr>
      <vt:lpstr>Gold standard</vt:lpstr>
      <vt:lpstr>Results</vt:lpstr>
      <vt:lpstr>Results (Top 10 terms on a corpus about NUIG)</vt:lpstr>
      <vt:lpstr>Qualitative analysis of errors</vt:lpstr>
      <vt:lpstr>Conclusion</vt:lpstr>
      <vt:lpstr>Adapting Term Recognition to an Under-resourced Language: the Case of Irish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Term Recognition to an Under-resourced Language: the Case of Irish</dc:title>
  <cp:lastModifiedBy>Ó DUBHGHAILL, ADRIAN</cp:lastModifiedBy>
  <cp:revision>8</cp:revision>
  <dcterms:modified xsi:type="dcterms:W3CDTF">2019-08-19T01:54:50Z</dcterms:modified>
</cp:coreProperties>
</file>