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notesSlides/notesSlide3.xml" ContentType="application/vnd.openxmlformats-officedocument.presentationml.notesSlide+xml"/>
  <Override PartName="/ppt/slides/slide25.xml" ContentType="application/vnd.openxmlformats-officedocument.presentationml.slide+xml"/>
  <Override PartName="/ppt/tableStyles.xml" ContentType="application/vnd.openxmlformats-officedocument.presentationml.tableStyles+xml"/>
  <Default Extension="emf" ContentType="image/x-emf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3.xml" ContentType="application/vnd.openxmlformats-officedocument.presentationml.slide+xml"/>
  <Override PartName="/ppt/slides/slide14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Default Extension="tiff" ContentType="image/tiff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2" r:id="rId4"/>
    <p:sldId id="258" r:id="rId5"/>
    <p:sldId id="259" r:id="rId6"/>
    <p:sldId id="274" r:id="rId7"/>
    <p:sldId id="263" r:id="rId8"/>
    <p:sldId id="260" r:id="rId9"/>
    <p:sldId id="281" r:id="rId10"/>
    <p:sldId id="273" r:id="rId11"/>
    <p:sldId id="261" r:id="rId12"/>
    <p:sldId id="264" r:id="rId13"/>
    <p:sldId id="265" r:id="rId14"/>
    <p:sldId id="267" r:id="rId15"/>
    <p:sldId id="268" r:id="rId16"/>
    <p:sldId id="266" r:id="rId17"/>
    <p:sldId id="282" r:id="rId18"/>
    <p:sldId id="269" r:id="rId19"/>
    <p:sldId id="270" r:id="rId20"/>
    <p:sldId id="271" r:id="rId21"/>
    <p:sldId id="272" r:id="rId22"/>
    <p:sldId id="277" r:id="rId23"/>
    <p:sldId id="279" r:id="rId24"/>
    <p:sldId id="280" r:id="rId25"/>
    <p:sldId id="278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59358A"/>
    <a:srgbClr val="ECF4E1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77" autoAdjust="0"/>
    <p:restoredTop sz="90295" autoAdjust="0"/>
  </p:normalViewPr>
  <p:slideViewPr>
    <p:cSldViewPr snapToGrid="0" showGuides="1">
      <p:cViewPr>
        <p:scale>
          <a:sx n="116" d="100"/>
          <a:sy n="116" d="100"/>
        </p:scale>
        <p:origin x="-1416" y="-528"/>
      </p:cViewPr>
      <p:guideLst>
        <p:guide orient="horz" pos="1377"/>
        <p:guide pos="2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15D8B-4CA3-7942-A4AD-62CADD85A741}" type="datetimeFigureOut">
              <a:rPr lang="en-US"/>
              <a:pPr/>
              <a:t>8/18/19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47124-754F-D842-8A9B-17376472D058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Much literature discussing</a:t>
            </a:r>
            <a:r>
              <a:rPr lang="en-US" baseline="0"/>
              <a:t> code-switching in Irish is in the context of concerns over the impact of Engilsh as dominant language. (Stenson 1993) and Hickey 2009.</a:t>
            </a:r>
            <a:br>
              <a:rPr lang="en-US" baseline="0"/>
            </a:br>
            <a:r>
              <a:rPr lang="en-US" baseline="0"/>
              <a:t>Atkinson and kelly-holmes – relationship between language and identity</a:t>
            </a:r>
          </a:p>
          <a:p>
            <a:r>
              <a:rPr lang="en-US" baseline="0"/>
              <a:t>Bannett Kastor – literature from 17</a:t>
            </a:r>
            <a:r>
              <a:rPr lang="en-US" baseline="30000"/>
              <a:t>th</a:t>
            </a:r>
            <a:r>
              <a:rPr lang="en-US" baseline="0"/>
              <a:t>-20</a:t>
            </a:r>
            <a:r>
              <a:rPr lang="en-US" baseline="30000"/>
              <a:t>th</a:t>
            </a:r>
            <a:r>
              <a:rPr lang="en-US" baseline="0"/>
              <a:t> century … deliberate switch points</a:t>
            </a:r>
          </a:p>
          <a:p>
            <a:r>
              <a:rPr lang="en-US" baseline="0"/>
              <a:t>Prevelance of Irish-Latin code-switching in Medieval Irish manuscripts </a:t>
            </a:r>
            <a:br>
              <a:rPr lang="en-US" baseline="0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47124-754F-D842-8A9B-17376472D058}" type="slidenum">
              <a:rPr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/>
              <a:t>Umberto Eco:</a:t>
            </a:r>
            <a:r>
              <a:rPr lang="en-US" sz="1200" i="1"/>
              <a:t> The Name of the Rose</a:t>
            </a:r>
          </a:p>
          <a:p>
            <a:r>
              <a:rPr lang="en-US" sz="1200" i="1"/>
              <a:t>..describes a medieval monastery as “a linguistic hub in which several vernacular languages came into contact with ecclesiastical Latin” </a:t>
            </a:r>
          </a:p>
          <a:p>
            <a:r>
              <a:rPr lang="en-US" sz="1200" i="0"/>
              <a:t>Notes that “it appears that code-switching in writing and in speech are in some ways comparable, especially in informal textual genres”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47124-754F-D842-8A9B-17376472D058}" type="slidenum">
              <a:rPr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Norm =</a:t>
            </a:r>
            <a:r>
              <a:rPr lang="en-US" baseline="0"/>
              <a:t> normalised @ and URL (replacing form and lemma)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47124-754F-D842-8A9B-17376472D058}" type="slidenum">
              <a:rPr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Head of Irish noun compound is the head.</a:t>
            </a:r>
          </a:p>
          <a:p>
            <a:r>
              <a:rPr lang="en-US"/>
              <a:t>Adjective</a:t>
            </a:r>
            <a:r>
              <a:rPr lang="en-US" baseline="0"/>
              <a:t> follows rules of Irish – follows head noun.  Vs (New tally figures)</a:t>
            </a:r>
          </a:p>
          <a:p>
            <a:r>
              <a:rPr lang="en-US" baseline="0"/>
              <a:t>Verbs </a:t>
            </a:r>
            <a:r>
              <a:rPr lang="en-US"/>
              <a:t>5 out of 34 occur alone (no preceding subject): rest are part of a string.  English subject can precede the Irish verb, never follows. </a:t>
            </a:r>
          </a:p>
          <a:p>
            <a:endParaRPr lang="en-US"/>
          </a:p>
          <a:p>
            <a:r>
              <a:rPr lang="en-US"/>
              <a:t>Interesitng</a:t>
            </a:r>
            <a:r>
              <a:rPr lang="en-US" baseline="0"/>
              <a:t> Muller (1999) oberved a similarly rare switching of verbs from Irish to Latin in historical texts.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47124-754F-D842-8A9B-17376472D058}" type="slidenum">
              <a:rPr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dapt_PowerPointTitleSlide_Background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072867" y="-948505"/>
            <a:ext cx="8071133" cy="60920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408" y="2089850"/>
            <a:ext cx="8395194" cy="662237"/>
          </a:xfrm>
        </p:spPr>
        <p:txBody>
          <a:bodyPr>
            <a:noAutofit/>
          </a:bodyPr>
          <a:lstStyle>
            <a:lvl1pPr algn="l">
              <a:defRPr sz="4200" b="1" i="0">
                <a:solidFill>
                  <a:schemeClr val="tx1"/>
                </a:solidFill>
                <a:latin typeface="FS Truman"/>
                <a:cs typeface="FS Truman"/>
              </a:defRPr>
            </a:lvl1pPr>
          </a:lstStyle>
          <a:p>
            <a:r>
              <a:rPr lang="ga-IE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408" y="2759528"/>
            <a:ext cx="6400800" cy="523019"/>
          </a:xfrm>
        </p:spPr>
        <p:txBody>
          <a:bodyPr>
            <a:normAutofit/>
          </a:bodyPr>
          <a:lstStyle>
            <a:lvl1pPr marL="0" indent="0" algn="l">
              <a:buNone/>
              <a:defRPr sz="2500" b="0" i="0">
                <a:solidFill>
                  <a:srgbClr val="000000"/>
                </a:solidFill>
                <a:latin typeface="FS Truman Light"/>
                <a:cs typeface="FS Truman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-702915" y="-466216"/>
            <a:ext cx="10483926" cy="1365382"/>
          </a:xfrm>
          <a:prstGeom prst="rect">
            <a:avLst/>
          </a:prstGeom>
        </p:spPr>
      </p:pic>
      <p:pic>
        <p:nvPicPr>
          <p:cNvPr id="9" name="Picture 8" descr="Adapt_Logo_RGB.jp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13402" t="13402" r="13402" b="13402"/>
          <a:stretch/>
        </p:blipFill>
        <p:spPr>
          <a:xfrm>
            <a:off x="264160" y="534278"/>
            <a:ext cx="1326101" cy="1326101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2553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dapt_PowerPoint_SlideHeading_Background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-126000" y="-171278"/>
            <a:ext cx="9396000" cy="7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80" y="2"/>
            <a:ext cx="7398850" cy="555741"/>
          </a:xfrm>
        </p:spPr>
        <p:txBody>
          <a:bodyPr>
            <a:normAutofit/>
          </a:bodyPr>
          <a:lstStyle>
            <a:lvl1pPr>
              <a:defRPr sz="2400" b="1" i="0">
                <a:solidFill>
                  <a:schemeClr val="bg1"/>
                </a:solidFill>
                <a:latin typeface="FS Truman"/>
                <a:cs typeface="Helvetica"/>
              </a:defRPr>
            </a:lvl1pPr>
          </a:lstStyle>
          <a:p>
            <a:r>
              <a:rPr lang="ga-I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088" y="1124017"/>
            <a:ext cx="8229600" cy="2395220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FS Truman"/>
                <a:cs typeface="FS Truman"/>
              </a:defRPr>
            </a:lvl1pPr>
            <a:lvl2pPr marL="457200" indent="0">
              <a:buNone/>
              <a:defRPr sz="2500">
                <a:solidFill>
                  <a:schemeClr val="tx1"/>
                </a:solidFill>
              </a:defRPr>
            </a:lvl2pPr>
            <a:lvl3pPr marL="914400" indent="0">
              <a:buNone/>
              <a:defRPr sz="2300"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ga-IE" dirty="0" smtClean="0"/>
              <a:t>Click to edit Master text styles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7584282" y="233804"/>
            <a:ext cx="1441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0" i="0" dirty="0" err="1" smtClean="0">
                <a:solidFill>
                  <a:schemeClr val="bg1"/>
                </a:solidFill>
                <a:latin typeface="FS Truman Light"/>
                <a:cs typeface="FS Truman Light"/>
              </a:rPr>
              <a:t>www.adaptcentre.ie</a:t>
            </a:r>
            <a:endParaRPr lang="en-US" sz="1000" b="0" i="0" dirty="0">
              <a:solidFill>
                <a:schemeClr val="bg1"/>
              </a:solidFill>
              <a:latin typeface="FS Truman Light"/>
              <a:cs typeface="FS Truman Light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99114" y="4375727"/>
            <a:ext cx="928535" cy="5443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390050" y="4885960"/>
            <a:ext cx="1941840" cy="108576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0664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701" y="319211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701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dirty="0" smtClean="0"/>
              <a:t>Click to edit Master text styles</a:t>
            </a:r>
          </a:p>
          <a:p>
            <a:pPr lvl="1"/>
            <a:r>
              <a:rPr lang="ga-IE" dirty="0" smtClean="0"/>
              <a:t>Second level</a:t>
            </a:r>
          </a:p>
          <a:p>
            <a:pPr lvl="2"/>
            <a:r>
              <a:rPr lang="ga-IE" dirty="0" smtClean="0"/>
              <a:t>Third level</a:t>
            </a:r>
          </a:p>
          <a:p>
            <a:pPr lvl="3"/>
            <a:r>
              <a:rPr lang="ga-IE" dirty="0" smtClean="0"/>
              <a:t>Fourth level</a:t>
            </a:r>
          </a:p>
          <a:p>
            <a:pPr lvl="4"/>
            <a:r>
              <a:rPr lang="ga-IE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3241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eresa.lynn@adaptcentre.ie" TargetMode="External"/><Relationship Id="rId3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3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3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926781" y="808766"/>
            <a:ext cx="7477225" cy="1545364"/>
          </a:xfrm>
        </p:spPr>
        <p:txBody>
          <a:bodyPr/>
          <a:lstStyle/>
          <a:p>
            <a:r>
              <a:rPr lang="en-US" sz="2600" dirty="0" smtClean="0"/>
              <a:t>Code-switching in Irish tweets: </a:t>
            </a:r>
            <a:br>
              <a:rPr lang="en-US" sz="2600" dirty="0" smtClean="0"/>
            </a:br>
            <a:r>
              <a:rPr lang="en-US" sz="2600" dirty="0" smtClean="0"/>
              <a:t>A preliminary analysis</a:t>
            </a:r>
            <a:endParaRPr lang="en-US" sz="26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81565" y="2529590"/>
            <a:ext cx="2529031" cy="523019"/>
          </a:xfrm>
        </p:spPr>
        <p:txBody>
          <a:bodyPr>
            <a:noAutofit/>
          </a:bodyPr>
          <a:lstStyle/>
          <a:p>
            <a:r>
              <a:rPr lang="en-US" sz="2000" dirty="0"/>
              <a:t>Teresa Lynn, </a:t>
            </a:r>
            <a:br>
              <a:rPr lang="en-US" sz="2000" dirty="0"/>
            </a:br>
            <a:r>
              <a:rPr lang="en-US" sz="2000" dirty="0"/>
              <a:t>ADAPT Centre, </a:t>
            </a:r>
            <a:br>
              <a:rPr lang="en-US" sz="2000" dirty="0"/>
            </a:br>
            <a:r>
              <a:rPr lang="en-US" sz="2000" dirty="0"/>
              <a:t>DCU</a:t>
            </a:r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 bwMode="auto">
          <a:xfrm>
            <a:off x="6356431" y="4585937"/>
            <a:ext cx="2597362" cy="2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4"/>
          <p:cNvSpPr>
            <a:spLocks/>
          </p:cNvSpPr>
          <p:nvPr/>
        </p:nvSpPr>
        <p:spPr bwMode="auto">
          <a:xfrm>
            <a:off x="1362544" y="4849679"/>
            <a:ext cx="7713037" cy="680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63500" rIns="129359" bIns="63500"/>
          <a:lstStyle/>
          <a:p>
            <a:pPr marL="1588" algn="r"/>
            <a:r>
              <a:rPr lang="en-US" sz="700" dirty="0">
                <a:solidFill>
                  <a:schemeClr val="bg1"/>
                </a:solidFill>
                <a:latin typeface="FS Truman"/>
                <a:cs typeface="FS Truman"/>
              </a:rPr>
              <a:t>The </a:t>
            </a:r>
            <a:r>
              <a:rPr lang="en-US" sz="700" dirty="0" smtClean="0">
                <a:solidFill>
                  <a:schemeClr val="bg1"/>
                </a:solidFill>
                <a:latin typeface="FS Truman"/>
                <a:cs typeface="FS Truman"/>
              </a:rPr>
              <a:t>ADAPT Centre is </a:t>
            </a:r>
            <a:r>
              <a:rPr lang="en-US" sz="700" dirty="0">
                <a:solidFill>
                  <a:schemeClr val="bg1"/>
                </a:solidFill>
                <a:latin typeface="FS Truman"/>
                <a:cs typeface="FS Truman"/>
              </a:rPr>
              <a:t>funded under the SFI Research </a:t>
            </a:r>
            <a:r>
              <a:rPr lang="en-US" sz="700" dirty="0" err="1">
                <a:solidFill>
                  <a:schemeClr val="bg1"/>
                </a:solidFill>
                <a:latin typeface="FS Truman"/>
                <a:cs typeface="FS Truman"/>
              </a:rPr>
              <a:t>Centres</a:t>
            </a:r>
            <a:r>
              <a:rPr lang="en-US" sz="700" dirty="0">
                <a:solidFill>
                  <a:schemeClr val="bg1"/>
                </a:solidFill>
                <a:latin typeface="FS Truman"/>
                <a:cs typeface="FS Truman"/>
              </a:rPr>
              <a:t> Programme </a:t>
            </a:r>
            <a:r>
              <a:rPr lang="en-US" sz="700" dirty="0" smtClean="0">
                <a:solidFill>
                  <a:schemeClr val="bg1"/>
                </a:solidFill>
                <a:latin typeface="FS Truman"/>
                <a:cs typeface="FS Truman"/>
              </a:rPr>
              <a:t>(</a:t>
            </a:r>
            <a:r>
              <a:rPr lang="en-US" sz="700" dirty="0">
                <a:solidFill>
                  <a:schemeClr val="bg1"/>
                </a:solidFill>
                <a:latin typeface="FS Truman"/>
                <a:cs typeface="FS Truman"/>
              </a:rPr>
              <a:t>Grant 13/RC/2106) and is co-funded under the European Regional </a:t>
            </a:r>
            <a:r>
              <a:rPr lang="en-US" sz="700" dirty="0" smtClean="0">
                <a:solidFill>
                  <a:schemeClr val="bg1"/>
                </a:solidFill>
                <a:latin typeface="FS Truman"/>
                <a:cs typeface="FS Truman"/>
              </a:rPr>
              <a:t>Development Fund.</a:t>
            </a:r>
            <a:endParaRPr lang="en-US" sz="700" b="1" dirty="0">
              <a:solidFill>
                <a:schemeClr val="bg1"/>
              </a:solidFill>
              <a:latin typeface="FS Truman"/>
              <a:ea typeface="ヒラギノ角ゴ Pro W3" charset="0"/>
              <a:cs typeface="FS Truman"/>
              <a:sym typeface="Lucida Grande" charset="0"/>
            </a:endParaRPr>
          </a:p>
        </p:txBody>
      </p:sp>
      <p:sp>
        <p:nvSpPr>
          <p:cNvPr id="7" name="Subtitle 5"/>
          <p:cNvSpPr txBox="1">
            <a:spLocks/>
          </p:cNvSpPr>
          <p:nvPr/>
        </p:nvSpPr>
        <p:spPr>
          <a:xfrm>
            <a:off x="4980172" y="2539647"/>
            <a:ext cx="2529031" cy="5230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FS Truman Light"/>
                <a:cs typeface="FS Truman Light"/>
              </a:rPr>
              <a:t>Kevin Scannell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S Truman Light"/>
                <a:ea typeface="+mn-ea"/>
                <a:cs typeface="FS Truman Light"/>
              </a:rPr>
              <a:t>,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S Truman Light"/>
                <a:ea typeface="+mn-ea"/>
                <a:cs typeface="FS Truman Light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S Truman Light"/>
                <a:ea typeface="+mn-ea"/>
                <a:cs typeface="FS Truman Light"/>
              </a:rPr>
              <a:t>St. Louis University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4994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Code-switching in Irish – previous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54" y="875955"/>
            <a:ext cx="8506300" cy="2610433"/>
          </a:xfrm>
        </p:spPr>
        <p:txBody>
          <a:bodyPr/>
          <a:lstStyle/>
          <a:p>
            <a:r>
              <a:rPr lang="en-US" b="1" smtClean="0"/>
              <a:t>A typology of code-switching in the</a:t>
            </a:r>
          </a:p>
          <a:p>
            <a:r>
              <a:rPr lang="en-US" b="1" smtClean="0"/>
              <a:t>Commentary to the </a:t>
            </a:r>
            <a:r>
              <a:rPr lang="en-US" b="1" i="1" smtClean="0"/>
              <a:t>Félire Óengusso </a:t>
            </a:r>
          </a:p>
          <a:p>
            <a:r>
              <a:rPr lang="en-US" i="1"/>
              <a:t>Nike Stam (2017)</a:t>
            </a:r>
          </a:p>
          <a:p>
            <a:endParaRPr lang="en-US" i="1"/>
          </a:p>
          <a:p>
            <a:pPr>
              <a:buFont typeface="Arial"/>
              <a:buChar char="•"/>
            </a:pPr>
            <a:r>
              <a:rPr lang="en-US"/>
              <a:t> Martyrology of Óengus (of Tallaght)</a:t>
            </a:r>
          </a:p>
          <a:p>
            <a:pPr>
              <a:buFont typeface="Arial"/>
              <a:buChar char="•"/>
            </a:pPr>
            <a:r>
              <a:rPr lang="en-US"/>
              <a:t> Written entirely in medieval Irish </a:t>
            </a:r>
            <a:br>
              <a:rPr lang="en-US"/>
            </a:br>
            <a:r>
              <a:rPr lang="en-US"/>
              <a:t> (roughly 800AD)</a:t>
            </a:r>
          </a:p>
          <a:p>
            <a:pPr>
              <a:buFont typeface="Arial"/>
              <a:buChar char="•"/>
            </a:pPr>
            <a:r>
              <a:rPr lang="en-US"/>
              <a:t> Latin code-switching in the commentary </a:t>
            </a:r>
            <a:br>
              <a:rPr lang="en-US"/>
            </a:br>
            <a:r>
              <a:rPr lang="en-US"/>
              <a:t> (glossary/margin notes)</a:t>
            </a:r>
          </a:p>
          <a:p>
            <a:endParaRPr lang="en-US" i="1"/>
          </a:p>
          <a:p>
            <a:endParaRPr lang="en-US" i="1"/>
          </a:p>
        </p:txBody>
      </p:sp>
      <p:pic>
        <p:nvPicPr>
          <p:cNvPr id="4" name="Picture 3" descr="Martyrology_of_Tallagh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660" y="547472"/>
            <a:ext cx="2840920" cy="4278494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4652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/>
              <a:t> Update corpus of 1,537 Irish tweets (Lynn et al, 2015)</a:t>
            </a:r>
          </a:p>
          <a:p>
            <a:pPr lvl="1">
              <a:buFont typeface="Arial"/>
              <a:buChar char="•"/>
            </a:pPr>
            <a:r>
              <a:rPr lang="en-US" sz="2000">
                <a:latin typeface="FS Truman"/>
                <a:cs typeface="FS Truman"/>
              </a:rPr>
              <a:t> removed predominantly-English tweets </a:t>
            </a:r>
            <a:r>
              <a:rPr lang="en-US" sz="2000">
                <a:latin typeface="Wingdings"/>
                <a:ea typeface="Wingdings"/>
                <a:cs typeface="Wingdings"/>
              </a:rPr>
              <a:t></a:t>
            </a:r>
            <a:r>
              <a:rPr lang="en-US" sz="2000"/>
              <a:t> 1496 tweets</a:t>
            </a:r>
          </a:p>
          <a:p>
            <a:pPr lvl="1"/>
            <a:r>
              <a:rPr lang="en-US" sz="1600" i="1"/>
              <a:t>    nuacht is déanaí – Twitter Competition – Help us Reach 20K!</a:t>
            </a:r>
            <a:r>
              <a:rPr lang="en-US" sz="1600"/>
              <a:t> </a:t>
            </a:r>
          </a:p>
          <a:p>
            <a:endParaRPr lang="en-US"/>
          </a:p>
          <a:p>
            <a:pPr>
              <a:buFont typeface="Arial"/>
              <a:buChar char="•"/>
            </a:pPr>
            <a:r>
              <a:rPr lang="en-US"/>
              <a:t> Review English tags (G</a:t>
            </a:r>
            <a:r>
              <a:rPr lang="en-US">
                <a:latin typeface="Wingdings"/>
                <a:ea typeface="Wingdings"/>
                <a:cs typeface="Wingdings"/>
              </a:rPr>
              <a:t></a:t>
            </a:r>
            <a:r>
              <a:rPr lang="en-US"/>
              <a:t>EN) </a:t>
            </a:r>
          </a:p>
          <a:p>
            <a:pPr>
              <a:buFont typeface="Arial"/>
              <a:buChar char="•"/>
            </a:pPr>
            <a:r>
              <a:rPr lang="en-US"/>
              <a:t> Add label for code-switching type</a:t>
            </a:r>
          </a:p>
          <a:p>
            <a:pPr>
              <a:buFont typeface="Arial"/>
              <a:buChar char="•"/>
            </a:pPr>
            <a:r>
              <a:rPr lang="en-US"/>
              <a:t> Re-run POS-tagging experiments</a:t>
            </a:r>
          </a:p>
          <a:p>
            <a:pPr>
              <a:buFont typeface="Arial"/>
              <a:buChar char="•"/>
            </a:pPr>
            <a:r>
              <a:rPr lang="en-US"/>
              <a:t> Analyse switch points</a:t>
            </a:r>
          </a:p>
          <a:p>
            <a:endParaRPr lang="en-US"/>
          </a:p>
        </p:txBody>
      </p:sp>
      <p:pic>
        <p:nvPicPr>
          <p:cNvPr id="4" name="Picture 3" descr="twitter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822" y="1161911"/>
            <a:ext cx="700212" cy="570371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4652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INTER-sentential  switching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195" y="1025471"/>
            <a:ext cx="5331491" cy="3343355"/>
          </a:xfrm>
        </p:spPr>
        <p:txBody>
          <a:bodyPr>
            <a:noAutofit/>
          </a:bodyPr>
          <a:lstStyle/>
          <a:p>
            <a:r>
              <a:rPr lang="en-US" sz="1200" smtClean="0"/>
              <a:t>LOL		LOL		G</a:t>
            </a:r>
          </a:p>
          <a:p>
            <a:r>
              <a:rPr lang="en-US" sz="1200" smtClean="0"/>
              <a:t>-		-		,</a:t>
            </a:r>
          </a:p>
          <a:p>
            <a:r>
              <a:rPr lang="en-US" sz="1200" smtClean="0"/>
              <a:t>tell		tell		EN	</a:t>
            </a:r>
            <a:r>
              <a:rPr lang="en-US" sz="1200" b="1" smtClean="0"/>
              <a:t>INTER</a:t>
            </a:r>
          </a:p>
          <a:p>
            <a:r>
              <a:rPr lang="en-US" sz="1200" smtClean="0"/>
              <a:t>ya		ya		EN	</a:t>
            </a:r>
            <a:r>
              <a:rPr lang="en-US" sz="1200" b="1" smtClean="0"/>
              <a:t>INTER</a:t>
            </a:r>
          </a:p>
          <a:p>
            <a:r>
              <a:rPr lang="en-US" sz="1200" smtClean="0"/>
              <a:t>what		what		EN	</a:t>
            </a:r>
            <a:r>
              <a:rPr lang="en-US" sz="1200" b="1" smtClean="0"/>
              <a:t>INTER</a:t>
            </a:r>
          </a:p>
          <a:p>
            <a:r>
              <a:rPr lang="en-US" sz="1200" smtClean="0"/>
              <a:t>-		-		,</a:t>
            </a:r>
          </a:p>
          <a:p>
            <a:r>
              <a:rPr lang="en-US" sz="1200" smtClean="0"/>
              <a:t>Más		má		&amp;</a:t>
            </a:r>
          </a:p>
          <a:p>
            <a:r>
              <a:rPr lang="en-US" sz="1200" smtClean="0"/>
              <a:t>féidir		féidir		N</a:t>
            </a:r>
          </a:p>
          <a:p>
            <a:r>
              <a:rPr lang="en-US" sz="1200" smtClean="0"/>
              <a:t>leatsa		 le		P</a:t>
            </a:r>
          </a:p>
          <a:p>
            <a:r>
              <a:rPr lang="en-US" sz="1200" smtClean="0"/>
              <a:t>Foclóir	foclóir		N</a:t>
            </a:r>
          </a:p>
          <a:p>
            <a:r>
              <a:rPr lang="en-US" sz="1200" smtClean="0"/>
              <a:t>Ioruaise 	Ioruais	N</a:t>
            </a:r>
          </a:p>
          <a:p>
            <a:r>
              <a:rPr lang="en-US" sz="1200" smtClean="0"/>
              <a:t>a		a		T</a:t>
            </a:r>
          </a:p>
          <a:p>
            <a:r>
              <a:rPr lang="en-US" sz="1200" smtClean="0"/>
              <a:t>sheoladh 	seol		V</a:t>
            </a:r>
          </a:p>
          <a:p>
            <a:r>
              <a:rPr lang="en-US" sz="1200" smtClean="0"/>
              <a:t>chúm 		chuig		P</a:t>
            </a:r>
            <a:endParaRPr lang="en-US" sz="1200"/>
          </a:p>
        </p:txBody>
      </p:sp>
      <p:pic>
        <p:nvPicPr>
          <p:cNvPr id="4" name="Picture 3" descr="norwegi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969" y="1664315"/>
            <a:ext cx="2051499" cy="2051499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4652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INTER-BI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smtClean="0"/>
              <a:t>Lón		 lón		 N</a:t>
            </a:r>
          </a:p>
          <a:p>
            <a:r>
              <a:rPr lang="en-US" sz="1800" smtClean="0"/>
              <a:t>sa		 i		 P</a:t>
            </a:r>
          </a:p>
          <a:p>
            <a:r>
              <a:rPr lang="en-US" sz="1800" smtClean="0"/>
              <a:t>spéir	 spéir	 N</a:t>
            </a:r>
          </a:p>
          <a:p>
            <a:r>
              <a:rPr lang="en-US" sz="1800" smtClean="0"/>
              <a:t>/		 /		 ,</a:t>
            </a:r>
          </a:p>
          <a:p>
            <a:r>
              <a:rPr lang="en-US" sz="1800" smtClean="0"/>
              <a:t>MEN	 MEN	 EN		</a:t>
            </a:r>
            <a:r>
              <a:rPr lang="en-US" sz="1800" b="1" smtClean="0"/>
              <a:t>INTER-BI</a:t>
            </a:r>
          </a:p>
          <a:p>
            <a:r>
              <a:rPr lang="en-US" sz="1800" smtClean="0"/>
              <a:t>AT		 AT		 EN		</a:t>
            </a:r>
            <a:r>
              <a:rPr lang="en-US" sz="1800" b="1" smtClean="0"/>
              <a:t>INTER-BI</a:t>
            </a:r>
          </a:p>
          <a:p>
            <a:r>
              <a:rPr lang="en-US" sz="1800" smtClean="0"/>
              <a:t>LUNCH   LUNCH  EN 	 	</a:t>
            </a:r>
            <a:r>
              <a:rPr lang="en-US" sz="1800" b="1" smtClean="0"/>
              <a:t>INTER-BI</a:t>
            </a:r>
          </a:p>
          <a:p>
            <a:r>
              <a:rPr lang="en-US" sz="1800" smtClean="0"/>
              <a:t>FILM 	 FILM 	 EN 		</a:t>
            </a:r>
            <a:r>
              <a:rPr lang="en-US" sz="1800" b="1" smtClean="0"/>
              <a:t>INTER-BI</a:t>
            </a:r>
            <a:endParaRPr lang="en-US" sz="1800" b="1"/>
          </a:p>
        </p:txBody>
      </p:sp>
      <p:pic>
        <p:nvPicPr>
          <p:cNvPr id="4" name="Picture 3" descr="lun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501" y="1335831"/>
            <a:ext cx="3867500" cy="2354130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4652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Word switching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Tá			bí		V</a:t>
            </a:r>
          </a:p>
          <a:p>
            <a:r>
              <a:rPr lang="en-US" smtClean="0"/>
              <a:t>an-talent	talent 	EN		</a:t>
            </a:r>
            <a:r>
              <a:rPr lang="en-US" b="1" smtClean="0"/>
              <a:t>WORD</a:t>
            </a:r>
          </a:p>
          <a:p>
            <a:r>
              <a:rPr lang="en-US" smtClean="0"/>
              <a:t>go			go		P</a:t>
            </a:r>
          </a:p>
          <a:p>
            <a:r>
              <a:rPr lang="en-US" smtClean="0"/>
              <a:t>deo			deo		N</a:t>
            </a:r>
          </a:p>
          <a:p>
            <a:r>
              <a:rPr lang="en-US" smtClean="0"/>
              <a:t>agaibh		ag		P</a:t>
            </a:r>
          </a:p>
          <a:p>
            <a:r>
              <a:rPr lang="en-US" smtClean="0"/>
              <a:t>in			i		P</a:t>
            </a:r>
          </a:p>
          <a:p>
            <a:r>
              <a:rPr lang="en-US" smtClean="0"/>
              <a:t>Éirinn		Éire		^</a:t>
            </a:r>
            <a:endParaRPr lang="en-US"/>
          </a:p>
        </p:txBody>
      </p:sp>
      <p:pic>
        <p:nvPicPr>
          <p:cNvPr id="4" name="Picture 3" descr="viol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753" y="1088253"/>
            <a:ext cx="2844800" cy="2857500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4652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INTRA-sentential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smtClean="0"/>
              <a:t>Don’t	don’t	EN</a:t>
            </a:r>
            <a:r>
              <a:rPr lang="en-US" sz="1800" b="1" smtClean="0"/>
              <a:t> 		INTRA-V</a:t>
            </a:r>
          </a:p>
          <a:p>
            <a:r>
              <a:rPr lang="en-US" sz="1800" smtClean="0"/>
              <a:t>forget	forget	EN		</a:t>
            </a:r>
            <a:r>
              <a:rPr lang="en-US" sz="1800" b="1" smtClean="0"/>
              <a:t>INTRA-V</a:t>
            </a:r>
          </a:p>
          <a:p>
            <a:r>
              <a:rPr lang="en-US" sz="1800" smtClean="0"/>
              <a:t>to		to		EN 		</a:t>
            </a:r>
            <a:r>
              <a:rPr lang="en-US" sz="1800" b="1" smtClean="0"/>
              <a:t>INTRA-P</a:t>
            </a:r>
          </a:p>
          <a:p>
            <a:r>
              <a:rPr lang="en-US" sz="1800" smtClean="0"/>
              <a:t>use		use		EN 		</a:t>
            </a:r>
            <a:r>
              <a:rPr lang="en-US" sz="1800" b="1" smtClean="0"/>
              <a:t>INTRA-V</a:t>
            </a:r>
          </a:p>
          <a:p>
            <a:r>
              <a:rPr lang="en-US" sz="1800" smtClean="0"/>
              <a:t>the		the		EN 		</a:t>
            </a:r>
            <a:r>
              <a:rPr lang="en-US" sz="1800" b="1" smtClean="0"/>
              <a:t>INTRA-D</a:t>
            </a:r>
          </a:p>
          <a:p>
            <a:r>
              <a:rPr lang="en-US" sz="1800" smtClean="0"/>
              <a:t>cúpla	cúpla	D</a:t>
            </a:r>
          </a:p>
          <a:p>
            <a:r>
              <a:rPr lang="en-US" sz="1800" smtClean="0"/>
              <a:t>focal	focal	N</a:t>
            </a:r>
          </a:p>
          <a:p>
            <a:r>
              <a:rPr lang="en-US" sz="1800" smtClean="0"/>
              <a:t>ag		ag		P</a:t>
            </a:r>
          </a:p>
          <a:p>
            <a:r>
              <a:rPr lang="en-US" sz="1800" smtClean="0"/>
              <a:t>obair	obair	N</a:t>
            </a:r>
          </a:p>
        </p:txBody>
      </p:sp>
      <p:pic>
        <p:nvPicPr>
          <p:cNvPr id="4" name="Picture 3" descr="bad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827" y="1175847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4652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Distribution of tags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/>
              <a:t> 254 tweets (</a:t>
            </a:r>
            <a:r>
              <a:rPr lang="en-US" b="1">
                <a:solidFill>
                  <a:srgbClr val="4F81BD"/>
                </a:solidFill>
              </a:rPr>
              <a:t>16%</a:t>
            </a:r>
            <a:r>
              <a:rPr lang="en-US"/>
              <a:t>) contain English tokens</a:t>
            </a:r>
          </a:p>
          <a:p>
            <a:pPr>
              <a:buFont typeface="Arial"/>
              <a:buChar char="•"/>
            </a:pPr>
            <a:r>
              <a:rPr lang="en-US"/>
              <a:t> </a:t>
            </a:r>
            <a:r>
              <a:rPr lang="en-US" b="1"/>
              <a:t>INTER</a:t>
            </a:r>
            <a:r>
              <a:rPr lang="en-US"/>
              <a:t>: </a:t>
            </a:r>
            <a:r>
              <a:rPr lang="en-US" b="1">
                <a:solidFill>
                  <a:srgbClr val="4F81BD"/>
                </a:solidFill>
              </a:rPr>
              <a:t>43%</a:t>
            </a:r>
            <a:r>
              <a:rPr lang="en-US"/>
              <a:t> of the English tokens</a:t>
            </a:r>
          </a:p>
          <a:p>
            <a:pPr>
              <a:buFont typeface="Arial"/>
              <a:buChar char="•"/>
            </a:pPr>
            <a:r>
              <a:rPr lang="en-US"/>
              <a:t> </a:t>
            </a:r>
            <a:r>
              <a:rPr lang="en-US" b="1"/>
              <a:t>INTER-BI</a:t>
            </a:r>
            <a:r>
              <a:rPr lang="en-US"/>
              <a:t>: </a:t>
            </a:r>
            <a:r>
              <a:rPr lang="en-US" b="1">
                <a:solidFill>
                  <a:srgbClr val="4F81BD"/>
                </a:solidFill>
              </a:rPr>
              <a:t>26%</a:t>
            </a:r>
            <a:r>
              <a:rPr lang="en-US"/>
              <a:t> of the English tokens </a:t>
            </a:r>
          </a:p>
          <a:p>
            <a:pPr>
              <a:buFont typeface="Arial"/>
              <a:buChar char="•"/>
            </a:pPr>
            <a:r>
              <a:rPr lang="en-US"/>
              <a:t> </a:t>
            </a:r>
            <a:r>
              <a:rPr lang="en-US" b="1"/>
              <a:t>WORD</a:t>
            </a:r>
            <a:r>
              <a:rPr lang="en-US"/>
              <a:t>-level: two tokens  (</a:t>
            </a:r>
            <a:r>
              <a:rPr lang="en-US" i="1"/>
              <a:t>an-talent, an-time</a:t>
            </a:r>
            <a:r>
              <a:rPr lang="en-US"/>
              <a:t>)</a:t>
            </a:r>
          </a:p>
          <a:p>
            <a:pPr>
              <a:buFont typeface="Arial"/>
              <a:buChar char="•"/>
            </a:pPr>
            <a:r>
              <a:rPr lang="en-US"/>
              <a:t> </a:t>
            </a:r>
            <a:r>
              <a:rPr lang="en-US" b="1"/>
              <a:t>INTRA</a:t>
            </a:r>
            <a:r>
              <a:rPr lang="en-US"/>
              <a:t>: </a:t>
            </a:r>
            <a:r>
              <a:rPr lang="en-US" b="1">
                <a:solidFill>
                  <a:srgbClr val="4F81BD"/>
                </a:solidFill>
              </a:rPr>
              <a:t>31%</a:t>
            </a:r>
            <a:r>
              <a:rPr lang="en-US"/>
              <a:t> of the English tokens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4652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Distribution of INTRA tags</a:t>
            </a:r>
          </a:p>
        </p:txBody>
      </p:sp>
      <p:pic>
        <p:nvPicPr>
          <p:cNvPr id="6" name="Content Placeholder 5" descr="intradist.png"/>
          <p:cNvPicPr>
            <a:picLocks noGrp="1" noChangeAspect="1"/>
          </p:cNvPicPr>
          <p:nvPr>
            <p:ph idx="1"/>
          </p:nvPr>
        </p:nvPicPr>
        <p:blipFill>
          <a:blip r:embed="rId2"/>
          <a:srcRect l="-65915" r="-65915"/>
          <a:stretch>
            <a:fillRect/>
          </a:stretch>
        </p:blipFill>
        <p:spPr>
          <a:xfrm>
            <a:off x="-1661798" y="821209"/>
            <a:ext cx="12242032" cy="3563036"/>
          </a:xfr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4652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Inter-annotator Agreement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1838" y="886660"/>
          <a:ext cx="3796785" cy="1248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817"/>
                <a:gridCol w="937968"/>
              </a:tblGrid>
              <a:tr h="696342">
                <a:tc>
                  <a:txBody>
                    <a:bodyPr/>
                    <a:lstStyle/>
                    <a:p>
                      <a:r>
                        <a:rPr lang="en-US"/>
                        <a:t>Coarse-grained Kappa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0.74</a:t>
                      </a:r>
                    </a:p>
                  </a:txBody>
                  <a:tcPr/>
                </a:tc>
              </a:tr>
              <a:tr h="552139">
                <a:tc>
                  <a:txBody>
                    <a:bodyPr/>
                    <a:lstStyle/>
                    <a:p>
                      <a:r>
                        <a:rPr lang="en-US"/>
                        <a:t>Fine-grained Kappa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0.69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73163" y="1029247"/>
            <a:ext cx="30315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000"/>
              <a:t>  Reviewed all 1496 tweets</a:t>
            </a:r>
          </a:p>
          <a:p>
            <a:pPr>
              <a:buFont typeface="Arial"/>
              <a:buChar char="•"/>
            </a:pPr>
            <a:r>
              <a:rPr lang="en-US" sz="2000"/>
              <a:t>  943 English tokens </a:t>
            </a:r>
          </a:p>
          <a:p>
            <a:pPr>
              <a:buFont typeface="Arial"/>
              <a:buChar char="•"/>
            </a:pPr>
            <a:r>
              <a:rPr lang="en-US" sz="2000"/>
              <a:t> Cohen (1960)’s kappa</a:t>
            </a:r>
          </a:p>
        </p:txBody>
      </p:sp>
      <p:pic>
        <p:nvPicPr>
          <p:cNvPr id="6" name="Picture 5" descr="IAA-valu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23" y="2704130"/>
            <a:ext cx="3137316" cy="15311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84110" y="3525720"/>
            <a:ext cx="3536082" cy="667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Landis and Koch (1977)’s</a:t>
            </a:r>
          </a:p>
          <a:p>
            <a:r>
              <a:rPr lang="en-US"/>
              <a:t>interpretation of kappa</a:t>
            </a:r>
          </a:p>
        </p:txBody>
      </p:sp>
      <p:pic>
        <p:nvPicPr>
          <p:cNvPr id="8" name="Picture 7" descr="twitter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162" y="1401528"/>
            <a:ext cx="822750" cy="670187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4652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Re-trained 2 statistical POS-taggers: </a:t>
            </a:r>
          </a:p>
          <a:p>
            <a:endParaRPr lang="en-US"/>
          </a:p>
          <a:p>
            <a:r>
              <a:rPr lang="en-US" b="1"/>
              <a:t>Morfette </a:t>
            </a:r>
            <a:r>
              <a:rPr lang="en-US"/>
              <a:t>(Chrupala et al, 2008)</a:t>
            </a:r>
          </a:p>
          <a:p>
            <a:pPr>
              <a:buFont typeface="Arial"/>
              <a:buChar char="•"/>
            </a:pPr>
            <a:r>
              <a:rPr lang="en-US"/>
              <a:t>  Uses lemma information</a:t>
            </a:r>
          </a:p>
          <a:p>
            <a:endParaRPr lang="en-US"/>
          </a:p>
          <a:p>
            <a:r>
              <a:rPr lang="en-US" b="1"/>
              <a:t>ARK </a:t>
            </a:r>
            <a:r>
              <a:rPr lang="en-US"/>
              <a:t>(Owoputi et al., 2013)</a:t>
            </a:r>
          </a:p>
          <a:p>
            <a:pPr>
              <a:buFont typeface="Arial"/>
              <a:buChar char="•"/>
            </a:pPr>
            <a:r>
              <a:rPr lang="en-US"/>
              <a:t>  Developed for English tweets</a:t>
            </a:r>
          </a:p>
          <a:p>
            <a:pPr>
              <a:buFont typeface="Arial"/>
              <a:buChar char="•"/>
            </a:pPr>
            <a:r>
              <a:rPr lang="en-US"/>
              <a:t>  No simple option to include lemma </a:t>
            </a:r>
            <a:br>
              <a:rPr lang="en-US"/>
            </a:br>
            <a:r>
              <a:rPr lang="en-US"/>
              <a:t>      (-&gt; used lemma instead of surface form)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4652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Irish on social media</a:t>
            </a:r>
            <a:endParaRPr lang="en-US"/>
          </a:p>
        </p:txBody>
      </p:sp>
      <p:pic>
        <p:nvPicPr>
          <p:cNvPr id="4" name="Content Placeholder 3" descr="Bandwagon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7604" r="-27604"/>
          <a:stretch>
            <a:fillRect/>
          </a:stretch>
        </p:blipFill>
        <p:spPr>
          <a:xfrm>
            <a:off x="5751008" y="2164223"/>
            <a:ext cx="3392992" cy="1146974"/>
          </a:xfrm>
        </p:spPr>
      </p:pic>
      <p:pic>
        <p:nvPicPr>
          <p:cNvPr id="7" name="Picture 6" descr="snapcha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657" y="1842079"/>
            <a:ext cx="428411" cy="428411"/>
          </a:xfrm>
          <a:prstGeom prst="rect">
            <a:avLst/>
          </a:prstGeom>
        </p:spPr>
      </p:pic>
      <p:pic>
        <p:nvPicPr>
          <p:cNvPr id="8" name="Picture 7" descr="Uk_map_england cicl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38" y="822563"/>
            <a:ext cx="2162000" cy="3614541"/>
          </a:xfrm>
          <a:prstGeom prst="rect">
            <a:avLst/>
          </a:prstGeom>
        </p:spPr>
      </p:pic>
      <p:pic>
        <p:nvPicPr>
          <p:cNvPr id="9" name="Picture 8" descr="IrelandTweets-palepurp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6945" y="1127791"/>
            <a:ext cx="3117654" cy="30521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24782" y="3788506"/>
            <a:ext cx="232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3.2 million Irish tweets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4652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 (&amp; re-running 2015 experiments)</a:t>
            </a:r>
          </a:p>
        </p:txBody>
      </p:sp>
      <p:pic>
        <p:nvPicPr>
          <p:cNvPr id="6" name="Content Placeholder 5" descr="results.png"/>
          <p:cNvPicPr>
            <a:picLocks noGrp="1" noChangeAspect="1"/>
          </p:cNvPicPr>
          <p:nvPr>
            <p:ph idx="1"/>
          </p:nvPr>
        </p:nvPicPr>
        <p:blipFill>
          <a:blip r:embed="rId3"/>
          <a:srcRect l="-85780" r="-85780"/>
          <a:stretch>
            <a:fillRect/>
          </a:stretch>
        </p:blipFill>
        <p:spPr>
          <a:xfrm>
            <a:off x="-939256" y="1156865"/>
            <a:ext cx="10847695" cy="3157215"/>
          </a:xfr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4652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 of INTRA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Noun substitution:</a:t>
            </a:r>
            <a:r>
              <a:rPr lang="en-US"/>
              <a:t> </a:t>
            </a:r>
            <a:r>
              <a:rPr lang="en-US" i="1"/>
              <a:t>Figiúirí nua </a:t>
            </a:r>
            <a:r>
              <a:rPr lang="en-US" b="1" i="1">
                <a:solidFill>
                  <a:srgbClr val="4F81BD"/>
                </a:solidFill>
              </a:rPr>
              <a:t>tally</a:t>
            </a:r>
            <a:r>
              <a:rPr lang="en-US" i="1">
                <a:solidFill>
                  <a:srgbClr val="4F81BD"/>
                </a:solidFill>
              </a:rPr>
              <a:t> </a:t>
            </a:r>
            <a:r>
              <a:rPr lang="en-US" i="1"/>
              <a:t>do Chonamara</a:t>
            </a:r>
          </a:p>
          <a:p>
            <a:endParaRPr lang="en-US" i="1"/>
          </a:p>
          <a:p>
            <a:r>
              <a:rPr lang="en-US" b="1"/>
              <a:t>Noun-adjectives:</a:t>
            </a:r>
            <a:r>
              <a:rPr lang="en-US"/>
              <a:t> </a:t>
            </a:r>
            <a:r>
              <a:rPr lang="en-US" b="1" i="1">
                <a:solidFill>
                  <a:srgbClr val="4F81BD"/>
                </a:solidFill>
              </a:rPr>
              <a:t>keyboards </a:t>
            </a:r>
            <a:r>
              <a:rPr lang="en-US" i="1"/>
              <a:t>beag, </a:t>
            </a:r>
            <a:r>
              <a:rPr lang="en-US" b="1" i="1">
                <a:solidFill>
                  <a:srgbClr val="4F81BD"/>
                </a:solidFill>
              </a:rPr>
              <a:t>podcast</a:t>
            </a:r>
            <a:r>
              <a:rPr lang="en-US" i="1"/>
              <a:t> úr, </a:t>
            </a:r>
            <a:br>
              <a:rPr lang="en-US" i="1"/>
            </a:br>
            <a:r>
              <a:rPr lang="en-US" i="1"/>
              <a:t>				   an </a:t>
            </a:r>
            <a:r>
              <a:rPr lang="en-US" b="1" i="1">
                <a:solidFill>
                  <a:srgbClr val="4F81BD"/>
                </a:solidFill>
              </a:rPr>
              <a:t>album </a:t>
            </a:r>
            <a:r>
              <a:rPr lang="en-US" i="1"/>
              <a:t>nua, an </a:t>
            </a:r>
            <a:r>
              <a:rPr lang="en-US" b="1" i="1">
                <a:solidFill>
                  <a:srgbClr val="4F81BD"/>
                </a:solidFill>
              </a:rPr>
              <a:t>stuff </a:t>
            </a:r>
            <a:r>
              <a:rPr lang="en-US" i="1"/>
              <a:t>corcra</a:t>
            </a:r>
          </a:p>
          <a:p>
            <a:endParaRPr lang="en-US" i="1"/>
          </a:p>
          <a:p>
            <a:r>
              <a:rPr lang="en-US" b="1"/>
              <a:t>Low frequency of INTRA-V usage:</a:t>
            </a:r>
          </a:p>
          <a:p>
            <a:r>
              <a:rPr lang="en-US" b="1" i="1">
                <a:solidFill>
                  <a:srgbClr val="4F81BD"/>
                </a:solidFill>
              </a:rPr>
              <a:t>Wish</a:t>
            </a:r>
            <a:r>
              <a:rPr lang="en-US" b="1" i="1"/>
              <a:t> </a:t>
            </a:r>
            <a:r>
              <a:rPr lang="en-US" i="1"/>
              <a:t>nach raibh aon obair le déanamh agam</a:t>
            </a:r>
          </a:p>
          <a:p>
            <a:r>
              <a:rPr lang="en-US"/>
              <a:t>vs</a:t>
            </a:r>
          </a:p>
          <a:p>
            <a:r>
              <a:rPr lang="en-US" i="1"/>
              <a:t>am éigin an bhliain seo </a:t>
            </a:r>
            <a:r>
              <a:rPr lang="en-US" b="1" i="1">
                <a:solidFill>
                  <a:srgbClr val="4F81BD"/>
                </a:solidFill>
              </a:rPr>
              <a:t>sounds good </a:t>
            </a:r>
          </a:p>
          <a:p>
            <a:endParaRPr lang="en-US"/>
          </a:p>
          <a:p>
            <a:endParaRPr lang="en-US" i="1"/>
          </a:p>
          <a:p>
            <a:endParaRPr lang="en-US" i="1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4652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/>
              <a:t> Irish speaking online users switch effortlessly</a:t>
            </a:r>
          </a:p>
          <a:p>
            <a:pPr>
              <a:buFont typeface="Arial"/>
              <a:buChar char="•"/>
            </a:pPr>
            <a:r>
              <a:rPr lang="en-US"/>
              <a:t> Clever mix across syntax paradigms of both languages</a:t>
            </a:r>
          </a:p>
          <a:p>
            <a:pPr>
              <a:buFont typeface="Arial"/>
              <a:buChar char="•"/>
            </a:pPr>
            <a:r>
              <a:rPr lang="en-US"/>
              <a:t> Different types of CS suggest different motivations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4652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/>
              <a:t> Expand the corpus </a:t>
            </a:r>
          </a:p>
          <a:p>
            <a:pPr>
              <a:buFont typeface="Arial"/>
              <a:buChar char="•"/>
            </a:pPr>
            <a:r>
              <a:rPr lang="en-US"/>
              <a:t> Train system to predict code-switching points</a:t>
            </a:r>
          </a:p>
          <a:p>
            <a:pPr>
              <a:buFont typeface="Arial"/>
              <a:buChar char="•"/>
            </a:pPr>
            <a:r>
              <a:rPr lang="en-US"/>
              <a:t> Update annotation guidelines</a:t>
            </a:r>
          </a:p>
          <a:p>
            <a:pPr>
              <a:buFont typeface="Arial"/>
              <a:buChar char="•"/>
            </a:pPr>
            <a:r>
              <a:rPr lang="en-US"/>
              <a:t> Parse code-switched tweets (tweet treebank)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4652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Work: </a:t>
            </a:r>
            <a:r>
              <a:rPr lang="en-US"/>
              <a:t>Sociolinguistic studies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solidFill>
                  <a:srgbClr val="4F81BD"/>
                </a:solidFill>
              </a:rPr>
              <a:t>– where to switch? </a:t>
            </a:r>
            <a:endParaRPr lang="en-US"/>
          </a:p>
          <a:p>
            <a:pPr>
              <a:buFont typeface="Arial"/>
              <a:buChar char="•"/>
            </a:pPr>
            <a:r>
              <a:rPr lang="en-US"/>
              <a:t> are there unspoken boundaries?</a:t>
            </a:r>
          </a:p>
          <a:p>
            <a:pPr>
              <a:buFont typeface="Arial"/>
              <a:buChar char="•"/>
            </a:pPr>
            <a:r>
              <a:rPr lang="en-US"/>
              <a:t> restrictions?  (If Irish verb initial – does it need an Irish subject?)</a:t>
            </a:r>
          </a:p>
          <a:p>
            <a:pPr>
              <a:buFont typeface="Arial"/>
              <a:buChar char="•"/>
            </a:pPr>
            <a:r>
              <a:rPr lang="en-US"/>
              <a:t> context </a:t>
            </a:r>
          </a:p>
          <a:p>
            <a:pPr>
              <a:buFont typeface="Arial"/>
              <a:buChar char="•"/>
            </a:pPr>
            <a:endParaRPr lang="en-US"/>
          </a:p>
          <a:p>
            <a:r>
              <a:rPr lang="en-US" b="1">
                <a:solidFill>
                  <a:srgbClr val="4F81BD"/>
                </a:solidFill>
              </a:rPr>
              <a:t>– when to switch?</a:t>
            </a:r>
            <a:endParaRPr lang="en-US"/>
          </a:p>
          <a:p>
            <a:pPr>
              <a:buFont typeface="Arial"/>
              <a:buChar char="•"/>
            </a:pPr>
            <a:r>
              <a:rPr lang="en-US"/>
              <a:t> unknown or no official Irish word?  </a:t>
            </a:r>
            <a:r>
              <a:rPr lang="en-US" sz="1800"/>
              <a:t>(influence terminology development)</a:t>
            </a:r>
          </a:p>
          <a:p>
            <a:pPr>
              <a:buFont typeface="Arial"/>
              <a:buChar char="•"/>
            </a:pPr>
            <a:r>
              <a:rPr lang="en-US"/>
              <a:t> bilingual identity?</a:t>
            </a:r>
          </a:p>
          <a:p>
            <a:pPr>
              <a:buFont typeface="Arial"/>
              <a:buChar char="•"/>
            </a:pPr>
            <a:r>
              <a:rPr lang="en-US"/>
              <a:t> humour/ for greater impact?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4652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>
                <a:solidFill>
                  <a:srgbClr val="4F81BD"/>
                </a:solidFill>
              </a:rPr>
              <a:t>#GRMA</a:t>
            </a:r>
          </a:p>
          <a:p>
            <a:pPr algn="ctr"/>
            <a:endParaRPr lang="en-US" sz="2800">
              <a:solidFill>
                <a:srgbClr val="4F81BD"/>
              </a:solidFill>
            </a:endParaRPr>
          </a:p>
          <a:p>
            <a:pPr algn="ctr"/>
            <a:r>
              <a:rPr lang="en-US" sz="2800">
                <a:solidFill>
                  <a:srgbClr val="4F81BD"/>
                </a:solidFill>
              </a:rPr>
              <a:t>Go raibh maith agaibh</a:t>
            </a:r>
          </a:p>
          <a:p>
            <a:pPr algn="ctr"/>
            <a:r>
              <a:rPr lang="en-US" sz="2800">
                <a:solidFill>
                  <a:srgbClr val="4F81BD"/>
                </a:solidFill>
              </a:rPr>
              <a:t>Thank you (pl)</a:t>
            </a:r>
            <a:endParaRPr lang="en-US" sz="2800">
              <a:solidFill>
                <a:srgbClr val="4F81B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7501" y="2750654"/>
            <a:ext cx="58547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>
              <a:solidFill>
                <a:srgbClr val="FFFFFF"/>
              </a:solidFill>
              <a:hlinkClick r:id="rId2"/>
            </a:endParaRPr>
          </a:p>
          <a:p>
            <a:endParaRPr lang="en-US" sz="2400" b="1" dirty="0" smtClean="0">
              <a:solidFill>
                <a:srgbClr val="FFFFFF"/>
              </a:solidFill>
              <a:hlinkClick r:id="rId2"/>
            </a:endParaRPr>
          </a:p>
          <a:p>
            <a:r>
              <a:rPr lang="en-US" sz="2000" b="1" dirty="0" smtClean="0">
                <a:solidFill>
                  <a:srgbClr val="FFFFFF"/>
                </a:solidFill>
                <a:hlinkClick r:id="rId2"/>
              </a:rPr>
              <a:t>teresa.lynn@adaptcentre.ie</a:t>
            </a:r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	    </a:t>
            </a:r>
          </a:p>
          <a:p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	   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@</a:t>
            </a:r>
            <a:r>
              <a:rPr lang="en-US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cigilt</a:t>
            </a:r>
            <a:endParaRPr lang="en-US" sz="20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28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Placeholder 12" descr="twitter.png"/>
          <p:cNvPicPr>
            <a:picLocks noChangeAspect="1"/>
          </p:cNvPicPr>
          <p:nvPr/>
        </p:nvPicPr>
        <p:blipFill>
          <a:blip r:embed="rId3"/>
          <a:srcRect t="-9211" b="-9211"/>
          <a:stretch>
            <a:fillRect/>
          </a:stretch>
        </p:blipFill>
        <p:spPr>
          <a:xfrm>
            <a:off x="675773" y="3934585"/>
            <a:ext cx="605490" cy="717028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4652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Irish on social media</a:t>
            </a:r>
          </a:p>
        </p:txBody>
      </p:sp>
      <p:pic>
        <p:nvPicPr>
          <p:cNvPr id="4" name="Content Placeholder 3" descr="Brexit.png"/>
          <p:cNvPicPr>
            <a:picLocks noGrp="1" noChangeAspect="1"/>
          </p:cNvPicPr>
          <p:nvPr>
            <p:ph idx="1"/>
          </p:nvPr>
        </p:nvPicPr>
        <p:blipFill>
          <a:blip r:embed="rId2"/>
          <a:srcRect l="-58368" r="-58368"/>
          <a:stretch>
            <a:fillRect/>
          </a:stretch>
        </p:blipFill>
        <p:spPr>
          <a:xfrm>
            <a:off x="2279027" y="974500"/>
            <a:ext cx="5131741" cy="1493590"/>
          </a:xfrm>
        </p:spPr>
      </p:pic>
      <p:pic>
        <p:nvPicPr>
          <p:cNvPr id="5" name="Picture 4" descr="code-switch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993" y="2646507"/>
            <a:ext cx="7505700" cy="1536700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4652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Code-switching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088" y="1124017"/>
            <a:ext cx="7102765" cy="1164416"/>
          </a:xfrm>
        </p:spPr>
        <p:txBody>
          <a:bodyPr/>
          <a:lstStyle/>
          <a:p>
            <a:r>
              <a:rPr lang="en-US" b="1"/>
              <a:t>					Bilingual </a:t>
            </a:r>
            <a:r>
              <a:rPr lang="en-US"/>
              <a:t>Environment </a:t>
            </a:r>
          </a:p>
          <a:p>
            <a:r>
              <a:rPr lang="en-US"/>
              <a:t>						– will find code-switching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3" descr="bilingu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341" y="689815"/>
            <a:ext cx="2157464" cy="217194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34862" y="2474573"/>
            <a:ext cx="7541539" cy="1511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S Truman"/>
              <a:ea typeface="+mn-ea"/>
              <a:cs typeface="FS Tru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2000" b="1">
              <a:latin typeface="FS Truman"/>
              <a:cs typeface="FS Tru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S Truman"/>
                <a:ea typeface="+mn-ea"/>
                <a:cs typeface="FS Truman"/>
              </a:rPr>
              <a:t>					  Online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S Truman"/>
                <a:ea typeface="+mn-ea"/>
                <a:cs typeface="FS Truman"/>
              </a:rPr>
              <a:t>Environment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S Truman"/>
                <a:ea typeface="+mn-ea"/>
                <a:cs typeface="FS Truman"/>
              </a:rPr>
              <a:t>						  – safe place for</a:t>
            </a:r>
            <a:r>
              <a:rPr kumimoji="0" lang="en-US" sz="20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S Truman"/>
                <a:ea typeface="+mn-ea"/>
                <a:cs typeface="FS Truman"/>
              </a:rPr>
              <a:t> languages to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S Truman"/>
                <a:ea typeface="+mn-ea"/>
                <a:cs typeface="FS Truman"/>
              </a:rPr>
              <a:t> co-exist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S Truman"/>
              <a:ea typeface="+mn-ea"/>
              <a:cs typeface="FS Tru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S Truman"/>
              <a:ea typeface="+mn-ea"/>
              <a:cs typeface="FS Tru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S Truman"/>
              <a:ea typeface="+mn-ea"/>
              <a:cs typeface="FS Tru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S Truman"/>
              <a:ea typeface="+mn-ea"/>
              <a:cs typeface="FS Tru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S Truman"/>
              <a:ea typeface="+mn-ea"/>
              <a:cs typeface="FS Tru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S Truman"/>
              <a:ea typeface="+mn-ea"/>
              <a:cs typeface="FS Truman"/>
            </a:endParaRPr>
          </a:p>
        </p:txBody>
      </p:sp>
      <p:pic>
        <p:nvPicPr>
          <p:cNvPr id="6" name="Picture 5" descr="frenchC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00" y="3098691"/>
            <a:ext cx="2796627" cy="1468229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4652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code-switching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Inter-sentential   </a:t>
            </a:r>
            <a:r>
              <a:rPr lang="en-US"/>
              <a:t>(alternation, grammatical frame entact)</a:t>
            </a:r>
          </a:p>
          <a:p>
            <a:r>
              <a:rPr lang="en-US" sz="1400" i="1" smtClean="0">
                <a:latin typeface=""/>
              </a:rPr>
              <a:t>Má tá AON Gaeilge agat, usáid í!</a:t>
            </a:r>
            <a:r>
              <a:rPr lang="en-US" sz="1400" i="1" smtClean="0">
                <a:solidFill>
                  <a:schemeClr val="accent1"/>
                </a:solidFill>
                <a:latin typeface=""/>
              </a:rPr>
              <a:t> It’s Irish Language Week.</a:t>
            </a:r>
          </a:p>
          <a:p>
            <a:r>
              <a:rPr lang="en-US" sz="1400" i="1" smtClean="0">
                <a:latin typeface=""/>
              </a:rPr>
              <a:t>`If you speak ANY Irish, use it! It’s Irish Language Week’</a:t>
            </a:r>
            <a:endParaRPr lang="en-US" sz="1400" i="1"/>
          </a:p>
          <a:p>
            <a:endParaRPr lang="en-US"/>
          </a:p>
          <a:p>
            <a:r>
              <a:rPr lang="en-US" b="1"/>
              <a:t>Intra-sentential   </a:t>
            </a:r>
            <a:r>
              <a:rPr lang="en-US"/>
              <a:t>(insertion)</a:t>
            </a:r>
          </a:p>
          <a:p>
            <a:r>
              <a:rPr lang="en-US" sz="1400" i="1" smtClean="0">
                <a:latin typeface=""/>
              </a:rPr>
              <a:t>Ceol álainn ar @johncreedon </a:t>
            </a:r>
            <a:r>
              <a:rPr lang="en-US" sz="1400" i="1" smtClean="0">
                <a:solidFill>
                  <a:schemeClr val="accent1"/>
                </a:solidFill>
                <a:latin typeface=""/>
              </a:rPr>
              <a:t>on</a:t>
            </a:r>
            <a:r>
              <a:rPr lang="en-US" sz="1400" i="1" smtClean="0">
                <a:latin typeface=""/>
              </a:rPr>
              <a:t> @RTERadio1 </a:t>
            </a:r>
            <a:r>
              <a:rPr lang="en-US" sz="1400" i="1" smtClean="0">
                <a:solidFill>
                  <a:schemeClr val="accent1"/>
                </a:solidFill>
                <a:latin typeface=""/>
              </a:rPr>
              <a:t>now.</a:t>
            </a:r>
          </a:p>
          <a:p>
            <a:r>
              <a:rPr lang="en-US" sz="1400" i="1" smtClean="0">
                <a:latin typeface=""/>
              </a:rPr>
              <a:t>‘Lovely music on @johncreedon on @RTERadio1 now’.</a:t>
            </a:r>
          </a:p>
          <a:p>
            <a:endParaRPr lang="en-US"/>
          </a:p>
          <a:p>
            <a:r>
              <a:rPr lang="en-US" b="1"/>
              <a:t>Word-level </a:t>
            </a:r>
            <a:r>
              <a:rPr lang="en-US"/>
              <a:t>alternation</a:t>
            </a:r>
          </a:p>
          <a:p>
            <a:r>
              <a:rPr lang="en-US" sz="1400" i="1" smtClean="0">
                <a:latin typeface=""/>
              </a:rPr>
              <a:t>Bhfuil do kid ag </a:t>
            </a:r>
            <a:r>
              <a:rPr lang="en-US" sz="1400" i="1" smtClean="0">
                <a:solidFill>
                  <a:srgbClr val="4F81BD"/>
                </a:solidFill>
                <a:latin typeface=""/>
              </a:rPr>
              <a:t>mixáil </a:t>
            </a:r>
            <a:r>
              <a:rPr lang="en-US" sz="1400" i="1" smtClean="0">
                <a:latin typeface=""/>
              </a:rPr>
              <a:t>Gaeilge agus English?</a:t>
            </a:r>
          </a:p>
          <a:p>
            <a:r>
              <a:rPr lang="en-US" sz="1400" i="1" smtClean="0">
                <a:latin typeface=""/>
              </a:rPr>
              <a:t>‘Is your kid mixing Irish and English?’</a:t>
            </a:r>
            <a:endParaRPr lang="en-US" sz="1400" i="1">
              <a:latin typeface=""/>
            </a:endParaRPr>
          </a:p>
          <a:p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4652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Negative attitudes towards CS</a:t>
            </a:r>
          </a:p>
        </p:txBody>
      </p:sp>
      <p:pic>
        <p:nvPicPr>
          <p:cNvPr id="7" name="Content Placeholder 6" descr="Screenshot 2019-08-16 at 18.26.09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33182" r="-133182"/>
          <a:stretch>
            <a:fillRect/>
          </a:stretch>
        </p:blipFill>
        <p:spPr>
          <a:xfrm>
            <a:off x="-1037812" y="959775"/>
            <a:ext cx="11524862" cy="3354304"/>
          </a:xfr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4652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Attitudes…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356" y="915978"/>
            <a:ext cx="8229600" cy="2395220"/>
          </a:xfrm>
        </p:spPr>
        <p:txBody>
          <a:bodyPr/>
          <a:lstStyle/>
          <a:p>
            <a:r>
              <a:rPr lang="en-US" b="1"/>
              <a:t>Former beliefs:</a:t>
            </a:r>
          </a:p>
          <a:p>
            <a:r>
              <a:rPr lang="en-US"/>
              <a:t>- communicative deficiency / lack of mastery</a:t>
            </a:r>
          </a:p>
          <a:p>
            <a:r>
              <a:rPr lang="en-US" smtClean="0"/>
              <a:t>- lesser fluency/ intelligence</a:t>
            </a:r>
          </a:p>
          <a:p>
            <a:endParaRPr lang="en-US" smtClean="0"/>
          </a:p>
          <a:p>
            <a:endParaRPr lang="en-US"/>
          </a:p>
          <a:p>
            <a:r>
              <a:rPr lang="en-US"/>
              <a:t>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5" name="Picture 4" descr="Tru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519" y="722663"/>
            <a:ext cx="2816201" cy="1844352"/>
          </a:xfrm>
          <a:prstGeom prst="rect">
            <a:avLst/>
          </a:prstGeom>
        </p:spPr>
      </p:pic>
      <p:pic>
        <p:nvPicPr>
          <p:cNvPr id="6" name="Picture 5" descr="intelligenc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265" y="2748311"/>
            <a:ext cx="2667931" cy="164180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73593" y="2327563"/>
            <a:ext cx="4837475" cy="2194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S Truman"/>
              <a:ea typeface="+mn-ea"/>
              <a:cs typeface="FS Tru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S Truman"/>
                <a:ea typeface="+mn-ea"/>
                <a:cs typeface="FS Truman"/>
              </a:rPr>
              <a:t>Now understood as:</a:t>
            </a:r>
          </a:p>
          <a:p>
            <a:pPr marR="0" lvl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162">
                <a:latin typeface="FS Truman"/>
                <a:cs typeface="FS Truman"/>
              </a:rPr>
              <a:t>- indication of strong linguistic ability</a:t>
            </a:r>
          </a:p>
          <a:p>
            <a:pPr marR="0" lvl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162">
                <a:latin typeface="FS Truman"/>
                <a:cs typeface="FS Truman"/>
              </a:rPr>
              <a:t>- communicative function</a:t>
            </a:r>
          </a:p>
          <a:p>
            <a:pPr marR="0" lvl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162">
                <a:latin typeface="FS Truman"/>
                <a:cs typeface="FS Truman"/>
              </a:rPr>
              <a:t>- unconscious expression of bilingual</a:t>
            </a:r>
          </a:p>
          <a:p>
            <a:pPr marR="0" lvl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162">
                <a:latin typeface="FS Truman"/>
                <a:cs typeface="FS Truman"/>
              </a:rPr>
              <a:t> identity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S Truman"/>
                <a:ea typeface="+mn-ea"/>
                <a:cs typeface="FS Truman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S Truman"/>
              <a:ea typeface="+mn-ea"/>
              <a:cs typeface="FS Tru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S Truman"/>
              <a:ea typeface="+mn-ea"/>
              <a:cs typeface="FS Tru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S Truman"/>
              <a:ea typeface="+mn-ea"/>
              <a:cs typeface="FS Tru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S Truman"/>
              <a:ea typeface="+mn-ea"/>
              <a:cs typeface="FS Truman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4652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Code-switching in Irish – previous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087" y="1124017"/>
            <a:ext cx="8493113" cy="2395220"/>
          </a:xfrm>
        </p:spPr>
        <p:txBody>
          <a:bodyPr/>
          <a:lstStyle/>
          <a:p>
            <a:r>
              <a:rPr lang="en-US" i="1"/>
              <a:t>Siobhán Ní Laoire (2016)</a:t>
            </a:r>
          </a:p>
          <a:p>
            <a:r>
              <a:rPr lang="en-US" i="1"/>
              <a:t> </a:t>
            </a:r>
            <a:r>
              <a:rPr lang="en-US"/>
              <a:t>Irish-English Code-switching: A Sociolinguistic Perspective</a:t>
            </a:r>
          </a:p>
          <a:p>
            <a:endParaRPr lang="en-US"/>
          </a:p>
          <a:p>
            <a:r>
              <a:rPr lang="en-US"/>
              <a:t>“… has been under-represented in Irish language corpora and in linguistic and dialectological description and analysis of Irish”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4652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Code-switching in Irish – previous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087" y="1124017"/>
            <a:ext cx="8493113" cy="2395220"/>
          </a:xfrm>
        </p:spPr>
        <p:txBody>
          <a:bodyPr/>
          <a:lstStyle/>
          <a:p>
            <a:r>
              <a:rPr lang="en-US" b="1"/>
              <a:t>Transcribed speech</a:t>
            </a:r>
          </a:p>
          <a:p>
            <a:r>
              <a:rPr lang="en-US" i="1"/>
              <a:t>Hickey (2009)</a:t>
            </a:r>
            <a:r>
              <a:rPr lang="en-US"/>
              <a:t> – classroom, </a:t>
            </a:r>
            <a:r>
              <a:rPr lang="en-US" i="1"/>
              <a:t>Atkinson and Kelly-Holmes (2011)</a:t>
            </a:r>
            <a:r>
              <a:rPr lang="en-US"/>
              <a:t> - comedy</a:t>
            </a:r>
          </a:p>
          <a:p>
            <a:endParaRPr lang="en-US"/>
          </a:p>
          <a:p>
            <a:r>
              <a:rPr lang="en-US" b="1"/>
              <a:t>Literature </a:t>
            </a:r>
            <a:endParaRPr lang="en-US"/>
          </a:p>
          <a:p>
            <a:r>
              <a:rPr lang="en-US" i="1"/>
              <a:t>Bannett Kastor (2008) - </a:t>
            </a:r>
            <a:r>
              <a:rPr lang="en-US"/>
              <a:t>conduit for comedy (e.g. Dubliners, James Joyce) </a:t>
            </a:r>
            <a:endParaRPr lang="en-US" i="1"/>
          </a:p>
          <a:p>
            <a:endParaRPr lang="en-US"/>
          </a:p>
          <a:p>
            <a:r>
              <a:rPr lang="en-US" b="1"/>
              <a:t>Medieval manuscripts</a:t>
            </a:r>
          </a:p>
          <a:p>
            <a:r>
              <a:rPr lang="en-US" i="1"/>
              <a:t>Dumville (1990), Muller (1999), Stam (2017)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4652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6174</TotalTime>
  <Words>1409</Words>
  <Application>Microsoft Macintosh PowerPoint</Application>
  <PresentationFormat>On-screen Show (16:9)</PresentationFormat>
  <Paragraphs>209</Paragraphs>
  <Slides>25</Slides>
  <Notes>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Code-switching in Irish tweets:  A preliminary analysis</vt:lpstr>
      <vt:lpstr>Irish on social media</vt:lpstr>
      <vt:lpstr>Irish on social media</vt:lpstr>
      <vt:lpstr>Code-switching</vt:lpstr>
      <vt:lpstr>Types of code-switching</vt:lpstr>
      <vt:lpstr>Negative attitudes towards CS</vt:lpstr>
      <vt:lpstr>Attitudes…</vt:lpstr>
      <vt:lpstr>Code-switching in Irish – previous studies</vt:lpstr>
      <vt:lpstr>Code-switching in Irish – previous studies</vt:lpstr>
      <vt:lpstr>Code-switching in Irish – previous studies</vt:lpstr>
      <vt:lpstr>Our study</vt:lpstr>
      <vt:lpstr>INTER-sentential  switching tag</vt:lpstr>
      <vt:lpstr>INTER-BI tag</vt:lpstr>
      <vt:lpstr>Word switching tag</vt:lpstr>
      <vt:lpstr>INTRA-sentential tag</vt:lpstr>
      <vt:lpstr>Distribution of tags</vt:lpstr>
      <vt:lpstr>Distribution of INTRA tags</vt:lpstr>
      <vt:lpstr>Inter-annotator Agreement</vt:lpstr>
      <vt:lpstr>Experiments</vt:lpstr>
      <vt:lpstr>Results  (&amp; re-running 2015 experiments)</vt:lpstr>
      <vt:lpstr>Observation of INTRA switching</vt:lpstr>
      <vt:lpstr>Conclusions</vt:lpstr>
      <vt:lpstr>Future Work</vt:lpstr>
      <vt:lpstr>Future Work: Sociolinguistic studies </vt:lpstr>
      <vt:lpstr>Slide 25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</dc:creator>
  <cp:lastModifiedBy>Teresa Lynn</cp:lastModifiedBy>
  <cp:revision>156</cp:revision>
  <dcterms:created xsi:type="dcterms:W3CDTF">2019-08-18T21:22:26Z</dcterms:created>
  <dcterms:modified xsi:type="dcterms:W3CDTF">2019-08-18T21:46:16Z</dcterms:modified>
</cp:coreProperties>
</file>