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embedTrueTypeFonts="1" strictFirstAndLastChars="0" autoCompressPictures="0" saveSubsetFonts="1">
  <p:sldMasterIdLst>
    <p:sldMasterId r:id="rId5" id="2147483648"/>
  </p:sldMasterIdLst>
  <p:notesMasterIdLst>
    <p:notesMasterId r:id="rId6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</p:sldIdLst>
  <p:sldSz cx="9144000" cy="51435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orient="horz" pos="1377" id="1">
          <p15:clr>
            <a:srgbClr val="000000"/>
          </p15:clr>
        </p15:guide>
        <p15:guide pos="222" id="2">
          <p15:clr>
            <a:srgbClr val="000000"/>
          </p15:clr>
        </p15:guide>
      </p15:sldGuideLst>
    </p:ext>
    <p:ext uri="http://customooxmlschemas.google.com/">
      <go:slidesCustomData xmlns:go="http://customooxmlschemas.google.com/" roundtripDataSignature="AMtx7mgu3d9pRFo/UufDU0bs+vrWC1tp4w==" r:id="rId35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77" orient="horz"/>
        <p:guide pos="22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ab1b71e3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ab1b71e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ab1b71e3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ab1b71e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ab1b71e3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ab1b71e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ab1b71e3_0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ab1b71e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ab1b71e3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ab1b71e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ab1b71e3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ab1b71e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ab1b71e3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ab1b71e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ab1b71e3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ab1b71e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ab1b71e3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ab1b71e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ab1b71e3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ab1b71e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ab1b71e3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ab1b71e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ab1b71e3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ab1b71e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ab1b71e3_0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ab1b71e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ab1b71e3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ab1b71e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ab1b71e3_0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ab1b71e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eab1b71e3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5eab1b71e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eab1b71e3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5eab1b71e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eab1b71e3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eab1b71e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ab1b71e3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ab1b71e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ab1b71e3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ab1b71e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ab1b71e3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ab1b71e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be0dc8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be0dc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pt_PowerPointTitleSlide_Background.pdf" id="9" name="Google Shape;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2867" y="-948505"/>
            <a:ext cx="8071133" cy="6092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"/>
          <p:cNvSpPr txBox="1"/>
          <p:nvPr>
            <p:ph type="ctrTitle"/>
          </p:nvPr>
        </p:nvSpPr>
        <p:spPr>
          <a:xfrm>
            <a:off x="514408" y="2089850"/>
            <a:ext cx="8395194" cy="662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1" i="0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514408" y="2759528"/>
            <a:ext cx="6400800" cy="523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b="0" i="0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2" name="Google Shape;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02915" y="-466216"/>
            <a:ext cx="10483926" cy="13653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apt_Logo_RGB.jpg" id="13" name="Google Shape;13;p4"/>
          <p:cNvPicPr preferRelativeResize="0"/>
          <p:nvPr/>
        </p:nvPicPr>
        <p:blipFill rotWithShape="1">
          <a:blip r:embed="rId4">
            <a:alphaModFix/>
          </a:blip>
          <a:srcRect b="13401" l="13402" r="13401" t="13402"/>
          <a:stretch/>
        </p:blipFill>
        <p:spPr>
          <a:xfrm>
            <a:off x="264160" y="534278"/>
            <a:ext cx="1326101" cy="13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pt_PowerPoint_SlideHeading_Background.pdf" id="15" name="Google Shape;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6000" y="-171278"/>
            <a:ext cx="9396000" cy="7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/>
          <p:nvPr>
            <p:ph type="title"/>
          </p:nvPr>
        </p:nvSpPr>
        <p:spPr>
          <a:xfrm>
            <a:off x="243080" y="2"/>
            <a:ext cx="7398850" cy="555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243088" y="1124017"/>
            <a:ext cx="8229600" cy="2395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indent="-228600" lvl="2" marL="1371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7584282" y="233804"/>
            <a:ext cx="144142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www.adaptcentre.ie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9114" y="4375727"/>
            <a:ext cx="928535" cy="54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050" y="4885960"/>
            <a:ext cx="1941840" cy="10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bg>
      <p:bgPr>
        <a:solidFill>
          <a:srgbClr val="59358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g5ebc49e3db_0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77225" y="4287910"/>
            <a:ext cx="928524" cy="55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43701" y="31921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lvetica Neue"/>
              <a:buNone/>
              <a:defRPr b="0" i="0" sz="3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43701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17.jp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6431" y="4585937"/>
            <a:ext cx="2597362" cy="2218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362544" y="4849679"/>
            <a:ext cx="7713037" cy="680116"/>
          </a:xfrm>
          <a:prstGeom prst="rect">
            <a:avLst/>
          </a:prstGeom>
          <a:noFill/>
          <a:ln>
            <a:noFill/>
          </a:ln>
        </p:spPr>
        <p:txBody>
          <a:bodyPr anchorCtr="0" anchor="t" bIns="63500" lIns="63500" spcFirstLastPara="1" rIns="129350" wrap="square" tIns="63500">
            <a:noAutofit/>
          </a:bodyPr>
          <a:lstStyle/>
          <a:p>
            <a:pPr indent="0" lvl="0" marL="1588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ADAPT Centre is funded under the SFI Research Centres Programme (Grant 13/RC/2106) and is co-funded under the European Regional Development Fund.</a:t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290825" y="1628100"/>
            <a:ext cx="86577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</a:rPr>
              <a:t>Leveraging backtranslation to improve machine translation for Gaelic languages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530400" y="3744975"/>
            <a:ext cx="5820900" cy="4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Meghan Dowling		Teresa Lynn			Andy Way</a:t>
            </a:r>
            <a:endParaRPr sz="1800"/>
          </a:p>
        </p:txBody>
      </p:sp>
      <p:sp>
        <p:nvSpPr>
          <p:cNvPr id="31" name="Google Shape;31;p1"/>
          <p:cNvSpPr/>
          <p:nvPr/>
        </p:nvSpPr>
        <p:spPr>
          <a:xfrm>
            <a:off x="1253064" y="6568741"/>
            <a:ext cx="82128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3500" lIns="63500" spcFirstLastPara="1" rIns="129350" wrap="square" tIns="63500">
            <a:noAutofit/>
          </a:bodyPr>
          <a:lstStyle/>
          <a:p>
            <a:pPr indent="0" lvl="0" marL="158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ADAPT Centre is funded under the SFI Research Centres Programme (Grant 13/RC/2106) and is co-funded under the European Regional Development Fund.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171" y="6304999"/>
            <a:ext cx="2597358" cy="22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ab1b71e3_0_174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MT background</a:t>
            </a:r>
            <a:endParaRPr/>
          </a:p>
        </p:txBody>
      </p:sp>
      <p:sp>
        <p:nvSpPr>
          <p:cNvPr id="91" name="Google Shape;91;g5eab1b71e3_0_174"/>
          <p:cNvSpPr txBox="1"/>
          <p:nvPr/>
        </p:nvSpPr>
        <p:spPr>
          <a:xfrm>
            <a:off x="243100" y="1498700"/>
            <a:ext cx="8229600" cy="2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RBMT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Pipeline of rules etc (Scannell, 2006)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SMT (Scannell, 2014)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NMT (Chen, 2018)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9358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ab1b71e3_0_219"/>
          <p:cNvSpPr txBox="1"/>
          <p:nvPr/>
        </p:nvSpPr>
        <p:spPr>
          <a:xfrm>
            <a:off x="3723450" y="1983150"/>
            <a:ext cx="16971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Data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ab1b71e3_0_195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pic>
        <p:nvPicPr>
          <p:cNvPr id="102" name="Google Shape;102;g5eab1b71e3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75" y="652013"/>
            <a:ext cx="2474525" cy="9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5eab1b71e3_0_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613" y="1683325"/>
            <a:ext cx="6504785" cy="320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5eab1b71e3_0_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25" y="2593700"/>
            <a:ext cx="1721947" cy="7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5eab1b71e3_0_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4099" y="770125"/>
            <a:ext cx="1444226" cy="16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9358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ab1b71e3_0_232"/>
          <p:cNvSpPr txBox="1"/>
          <p:nvPr/>
        </p:nvSpPr>
        <p:spPr>
          <a:xfrm>
            <a:off x="3387300" y="1983150"/>
            <a:ext cx="23694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Method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ab1b71e3_0_227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GA&lt;-&gt;GD Method</a:t>
            </a:r>
            <a:endParaRPr/>
          </a:p>
        </p:txBody>
      </p:sp>
      <p:pic>
        <p:nvPicPr>
          <p:cNvPr id="116" name="Google Shape;116;g5eab1b71e3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863" y="708002"/>
            <a:ext cx="4636286" cy="42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ab1b71e3_0_237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 set-up</a:t>
            </a:r>
            <a:endParaRPr/>
          </a:p>
        </p:txBody>
      </p:sp>
      <p:sp>
        <p:nvSpPr>
          <p:cNvPr id="122" name="Google Shape;122;g5eab1b71e3_0_237"/>
          <p:cNvSpPr txBox="1"/>
          <p:nvPr/>
        </p:nvSpPr>
        <p:spPr>
          <a:xfrm>
            <a:off x="940725" y="751975"/>
            <a:ext cx="3352800" cy="31029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Experiment 1: GD-&gt;GA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Authentic data: </a:t>
            </a:r>
            <a:r>
              <a:rPr lang="en-US" sz="2000">
                <a:solidFill>
                  <a:srgbClr val="000000"/>
                </a:solidFill>
              </a:rPr>
              <a:t>Ubuntu + GNOME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Artificial data:</a:t>
            </a:r>
            <a:r>
              <a:rPr lang="en-US" sz="2000">
                <a:solidFill>
                  <a:srgbClr val="000000"/>
                </a:solidFill>
              </a:rPr>
              <a:t> Uicipeid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Test data: </a:t>
            </a:r>
            <a:r>
              <a:rPr lang="en-US" sz="2000">
                <a:solidFill>
                  <a:srgbClr val="000000"/>
                </a:solidFill>
              </a:rPr>
              <a:t>Tatoeba-ga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23" name="Google Shape;123;g5eab1b71e3_0_237"/>
          <p:cNvSpPr txBox="1"/>
          <p:nvPr/>
        </p:nvSpPr>
        <p:spPr>
          <a:xfrm>
            <a:off x="4850475" y="751975"/>
            <a:ext cx="3352800" cy="31029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Experiment 2: GA-&gt;GD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Authentic data:</a:t>
            </a:r>
            <a:r>
              <a:rPr lang="en-US" sz="2000">
                <a:solidFill>
                  <a:srgbClr val="000000"/>
                </a:solidFill>
              </a:rPr>
              <a:t> Ubuntu + GNOME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Artificial data:</a:t>
            </a:r>
            <a:r>
              <a:rPr lang="en-US" sz="2000">
                <a:solidFill>
                  <a:srgbClr val="000000"/>
                </a:solidFill>
              </a:rPr>
              <a:t> GA dataset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Test data:</a:t>
            </a:r>
            <a:r>
              <a:rPr lang="en-US" sz="2000">
                <a:solidFill>
                  <a:srgbClr val="000000"/>
                </a:solidFill>
              </a:rPr>
              <a:t> Tatoeba-ga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24" name="Google Shape;124;g5eab1b71e3_0_237"/>
          <p:cNvSpPr txBox="1"/>
          <p:nvPr/>
        </p:nvSpPr>
        <p:spPr>
          <a:xfrm>
            <a:off x="989675" y="4022275"/>
            <a:ext cx="72135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Default Moses parameters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ab1b71e3_0_244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GD&lt;-&gt;EN Method</a:t>
            </a:r>
            <a:endParaRPr/>
          </a:p>
        </p:txBody>
      </p:sp>
      <p:pic>
        <p:nvPicPr>
          <p:cNvPr id="130" name="Google Shape;130;g5eab1b71e3_0_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09" y="666202"/>
            <a:ext cx="6551982" cy="428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ab1b71e3_0_250"/>
          <p:cNvSpPr txBox="1"/>
          <p:nvPr/>
        </p:nvSpPr>
        <p:spPr>
          <a:xfrm>
            <a:off x="940725" y="975000"/>
            <a:ext cx="3352800" cy="29709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Experiment 3: GD-&gt;EN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Authentic data: </a:t>
            </a:r>
            <a:r>
              <a:rPr lang="en-US" sz="2000">
                <a:solidFill>
                  <a:srgbClr val="000000"/>
                </a:solidFill>
              </a:rPr>
              <a:t>Ubuntu + GNOME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Artificial data:</a:t>
            </a:r>
            <a:r>
              <a:rPr lang="en-US" sz="2000">
                <a:solidFill>
                  <a:srgbClr val="000000"/>
                </a:solidFill>
              </a:rPr>
              <a:t> GA dataset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Test data: </a:t>
            </a:r>
            <a:r>
              <a:rPr lang="en-US" sz="2000">
                <a:solidFill>
                  <a:srgbClr val="000000"/>
                </a:solidFill>
              </a:rPr>
              <a:t>Tatoeba-en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36" name="Google Shape;136;g5eab1b71e3_0_250"/>
          <p:cNvSpPr txBox="1"/>
          <p:nvPr/>
        </p:nvSpPr>
        <p:spPr>
          <a:xfrm>
            <a:off x="4850475" y="975000"/>
            <a:ext cx="3352800" cy="29709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Experiment 4: EN-&gt;GD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Authentic data:</a:t>
            </a:r>
            <a:r>
              <a:rPr lang="en-US" sz="2000">
                <a:solidFill>
                  <a:srgbClr val="000000"/>
                </a:solidFill>
              </a:rPr>
              <a:t> Ubuntu + GNOME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Artificial data:</a:t>
            </a:r>
            <a:r>
              <a:rPr lang="en-US" sz="2000">
                <a:solidFill>
                  <a:srgbClr val="000000"/>
                </a:solidFill>
              </a:rPr>
              <a:t> GA dataset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Test data:</a:t>
            </a:r>
            <a:r>
              <a:rPr lang="en-US" sz="2000">
                <a:solidFill>
                  <a:srgbClr val="000000"/>
                </a:solidFill>
              </a:rPr>
              <a:t> Tatoeba-en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37" name="Google Shape;137;g5eab1b71e3_0_250"/>
          <p:cNvSpPr txBox="1"/>
          <p:nvPr/>
        </p:nvSpPr>
        <p:spPr>
          <a:xfrm>
            <a:off x="989675" y="4022275"/>
            <a:ext cx="72135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Parameters: 6-gram language model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Hierarchical reordering tables</a:t>
            </a:r>
            <a:endParaRPr sz="2000"/>
          </a:p>
        </p:txBody>
      </p:sp>
      <p:sp>
        <p:nvSpPr>
          <p:cNvPr id="138" name="Google Shape;138;g5eab1b71e3_0_250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 set-up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ab1b71e3_0_257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5eab1b71e3_0_257"/>
          <p:cNvSpPr txBox="1"/>
          <p:nvPr/>
        </p:nvSpPr>
        <p:spPr>
          <a:xfrm>
            <a:off x="613925" y="980575"/>
            <a:ext cx="42249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Part A:</a:t>
            </a:r>
            <a:r>
              <a:rPr lang="en-US" sz="2000">
                <a:solidFill>
                  <a:srgbClr val="000000"/>
                </a:solidFill>
              </a:rPr>
              <a:t> Baseline (authentic only)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45" name="Google Shape;145;g5eab1b71e3_0_257"/>
          <p:cNvSpPr txBox="1"/>
          <p:nvPr/>
        </p:nvSpPr>
        <p:spPr>
          <a:xfrm>
            <a:off x="602325" y="2141100"/>
            <a:ext cx="40266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</a:rPr>
              <a:t>Part B: </a:t>
            </a:r>
            <a:r>
              <a:rPr lang="en-US" sz="2000">
                <a:solidFill>
                  <a:srgbClr val="000000"/>
                </a:solidFill>
              </a:rPr>
              <a:t>Artificial only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g5eab1b71e3_0_257"/>
          <p:cNvSpPr txBox="1"/>
          <p:nvPr/>
        </p:nvSpPr>
        <p:spPr>
          <a:xfrm>
            <a:off x="578525" y="3301625"/>
            <a:ext cx="429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Part C: </a:t>
            </a:r>
            <a:r>
              <a:rPr lang="en-US" sz="2000">
                <a:solidFill>
                  <a:srgbClr val="000000"/>
                </a:solidFill>
              </a:rPr>
              <a:t>Authentic + artificial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g5eab1b71e3_0_257"/>
          <p:cNvSpPr/>
          <p:nvPr/>
        </p:nvSpPr>
        <p:spPr>
          <a:xfrm>
            <a:off x="5473954" y="1129075"/>
            <a:ext cx="1119600" cy="5925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eab1b71e3_0_257"/>
          <p:cNvSpPr/>
          <p:nvPr/>
        </p:nvSpPr>
        <p:spPr>
          <a:xfrm>
            <a:off x="6593558" y="2215350"/>
            <a:ext cx="1971900" cy="5925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eab1b71e3_0_257"/>
          <p:cNvSpPr/>
          <p:nvPr/>
        </p:nvSpPr>
        <p:spPr>
          <a:xfrm>
            <a:off x="5473954" y="3230150"/>
            <a:ext cx="1119600" cy="5925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eab1b71e3_0_257"/>
          <p:cNvSpPr/>
          <p:nvPr/>
        </p:nvSpPr>
        <p:spPr>
          <a:xfrm>
            <a:off x="6593558" y="3230150"/>
            <a:ext cx="1971900" cy="5925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9358C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ab1b71e3_0_278"/>
          <p:cNvSpPr txBox="1"/>
          <p:nvPr/>
        </p:nvSpPr>
        <p:spPr>
          <a:xfrm>
            <a:off x="3387300" y="1983150"/>
            <a:ext cx="24759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Results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409375" y="1463425"/>
            <a:ext cx="82296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51C75"/>
                </a:solidFill>
              </a:rPr>
              <a:t>Can we use existing datasets in one language to create artificial datasets for another closely related language?</a:t>
            </a:r>
            <a:endParaRPr b="1" sz="36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51C75"/>
              </a:solidFill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252630" y="-162625"/>
            <a:ext cx="73989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The question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457200" y="3474775"/>
            <a:ext cx="82296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38761D"/>
                </a:solidFill>
              </a:rPr>
              <a:t>Irish and Scottish Gaelic</a:t>
            </a:r>
            <a:endParaRPr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ab1b71e3_0_272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61" name="Google Shape;161;g5eab1b71e3_0_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00" y="641675"/>
            <a:ext cx="6657700" cy="445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ab1b71e3_0_282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67" name="Google Shape;167;g5eab1b71e3_0_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172" y="681925"/>
            <a:ext cx="4837651" cy="37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ab1b71e3_0_306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73" name="Google Shape;173;g5eab1b71e3_0_306"/>
          <p:cNvSpPr txBox="1"/>
          <p:nvPr>
            <p:ph idx="1" type="body"/>
          </p:nvPr>
        </p:nvSpPr>
        <p:spPr>
          <a:xfrm>
            <a:off x="243088" y="1124017"/>
            <a:ext cx="8229600" cy="23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BLEU of artificial data only &gt; BLEU of authentic data only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highest BLEU = artificial + authentic combined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backtranslation usable for low resource MT - even when MT used to create data of low quality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ab1b71e3_0_288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79" name="Google Shape;179;g5eab1b71e3_0_288"/>
          <p:cNvSpPr txBox="1"/>
          <p:nvPr/>
        </p:nvSpPr>
        <p:spPr>
          <a:xfrm>
            <a:off x="243063" y="974989"/>
            <a:ext cx="8229600" cy="3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Human evaluation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Other MT to create artificial data (e.g. Scannell, 2006)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Assess quality in cases where GA &amp; GD differ linguistically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Different domains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Extend to other Celtic languages, e.g. Manx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ab1b71e3_0_295"/>
          <p:cNvSpPr txBox="1"/>
          <p:nvPr/>
        </p:nvSpPr>
        <p:spPr>
          <a:xfrm>
            <a:off x="504858" y="1744560"/>
            <a:ext cx="8395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</a:rPr>
              <a:t>Go raibh míle maith agaibh!</a:t>
            </a:r>
            <a:endParaRPr b="1" sz="4400">
              <a:solidFill>
                <a:srgbClr val="000000"/>
              </a:solidFill>
            </a:endParaRPr>
          </a:p>
        </p:txBody>
      </p:sp>
      <p:sp>
        <p:nvSpPr>
          <p:cNvPr id="185" name="Google Shape;185;g5eab1b71e3_0_295"/>
          <p:cNvSpPr txBox="1"/>
          <p:nvPr/>
        </p:nvSpPr>
        <p:spPr>
          <a:xfrm>
            <a:off x="1713900" y="3377625"/>
            <a:ext cx="23709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1C75"/>
                </a:solidFill>
              </a:rPr>
              <a:t>@ismisemeg</a:t>
            </a:r>
            <a:endParaRPr sz="25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1C75"/>
                </a:solidFill>
              </a:rPr>
              <a:t>@adaptcentre</a:t>
            </a:r>
            <a:endParaRPr sz="2500">
              <a:solidFill>
                <a:srgbClr val="351C75"/>
              </a:solidFill>
            </a:endParaRPr>
          </a:p>
        </p:txBody>
      </p:sp>
      <p:pic>
        <p:nvPicPr>
          <p:cNvPr id="186" name="Google Shape;186;g5eab1b71e3_0_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75" y="3499729"/>
            <a:ext cx="1281623" cy="88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5eab1b71e3_0_295"/>
          <p:cNvSpPr txBox="1"/>
          <p:nvPr/>
        </p:nvSpPr>
        <p:spPr>
          <a:xfrm>
            <a:off x="4084800" y="3377625"/>
            <a:ext cx="23709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1C75"/>
                </a:solidFill>
              </a:rPr>
              <a:t>@cigilt</a:t>
            </a:r>
            <a:endParaRPr sz="25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1C75"/>
                </a:solidFill>
              </a:rPr>
              <a:t>@andyway</a:t>
            </a:r>
            <a:endParaRPr sz="25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eab1b71e3_0_156"/>
          <p:cNvSpPr txBox="1"/>
          <p:nvPr/>
        </p:nvSpPr>
        <p:spPr>
          <a:xfrm>
            <a:off x="243075" y="905676"/>
            <a:ext cx="82296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Linguistic background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/>
              <a:t>MT background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Data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Method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Results and Conclusions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Future Work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5" name="Google Shape;45;g5eab1b71e3_0_156"/>
          <p:cNvSpPr txBox="1"/>
          <p:nvPr/>
        </p:nvSpPr>
        <p:spPr>
          <a:xfrm>
            <a:off x="243080" y="-153050"/>
            <a:ext cx="73989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Overview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9358C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eab1b71e3_0_205"/>
          <p:cNvSpPr txBox="1"/>
          <p:nvPr/>
        </p:nvSpPr>
        <p:spPr>
          <a:xfrm>
            <a:off x="2712150" y="1797600"/>
            <a:ext cx="3719700" cy="15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Linguistic background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eab1b71e3_0_180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order</a:t>
            </a:r>
            <a:endParaRPr/>
          </a:p>
        </p:txBody>
      </p:sp>
      <p:pic>
        <p:nvPicPr>
          <p:cNvPr id="56" name="Google Shape;56;g5eab1b71e3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37" y="555850"/>
            <a:ext cx="7523525" cy="40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5eab1b71e3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514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ab1b71e3_0_190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Inflection</a:t>
            </a:r>
            <a:endParaRPr/>
          </a:p>
        </p:txBody>
      </p:sp>
      <p:sp>
        <p:nvSpPr>
          <p:cNvPr id="67" name="Google Shape;67;g5eab1b71e3_0_190"/>
          <p:cNvSpPr txBox="1"/>
          <p:nvPr/>
        </p:nvSpPr>
        <p:spPr>
          <a:xfrm>
            <a:off x="2052150" y="987238"/>
            <a:ext cx="50397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Craggy Island</a:t>
            </a:r>
            <a:endParaRPr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Oileán an Chreagáin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‘Rocky Island’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g5eab1b71e3_0_190"/>
          <p:cNvSpPr txBox="1"/>
          <p:nvPr/>
        </p:nvSpPr>
        <p:spPr>
          <a:xfrm>
            <a:off x="534300" y="2620575"/>
            <a:ext cx="2272200" cy="21864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creag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a’ c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reag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creag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na cre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g5eab1b71e3_0_190"/>
          <p:cNvSpPr txBox="1"/>
          <p:nvPr/>
        </p:nvSpPr>
        <p:spPr>
          <a:xfrm>
            <a:off x="3189625" y="2620575"/>
            <a:ext cx="2272200" cy="21864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rock/a rock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the rock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rocks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of the rock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g5eab1b71e3_0_190"/>
          <p:cNvSpPr txBox="1"/>
          <p:nvPr/>
        </p:nvSpPr>
        <p:spPr>
          <a:xfrm>
            <a:off x="5844950" y="2620575"/>
            <a:ext cx="2272200" cy="21864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carraig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an c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arraig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carraig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eacha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na carraig</a:t>
            </a:r>
            <a:r>
              <a:rPr b="1" lang="en-US" sz="24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 result for scottish flag" id="71" name="Google Shape;71;g5eab1b71e3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712" y="1891450"/>
            <a:ext cx="848525" cy="5091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english flag" id="72" name="Google Shape;72;g5eab1b71e3_0_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505" y="1891450"/>
            <a:ext cx="849583" cy="5091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irish flag" id="73" name="Google Shape;73;g5eab1b71e3_0_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9500" y="1971425"/>
            <a:ext cx="1018250" cy="5091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logainm" id="74" name="Google Shape;74;g5eab1b71e3_0_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9250" y="801000"/>
            <a:ext cx="1292575" cy="6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9358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ab1b71e3_0_163"/>
          <p:cNvSpPr txBox="1"/>
          <p:nvPr/>
        </p:nvSpPr>
        <p:spPr>
          <a:xfrm>
            <a:off x="2181675" y="2201250"/>
            <a:ext cx="48954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MT background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be0dc85d_0_0"/>
          <p:cNvSpPr txBox="1"/>
          <p:nvPr>
            <p:ph type="title"/>
          </p:nvPr>
        </p:nvSpPr>
        <p:spPr>
          <a:xfrm>
            <a:off x="243080" y="2"/>
            <a:ext cx="7398900" cy="5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Backtranslation</a:t>
            </a:r>
            <a:endParaRPr/>
          </a:p>
        </p:txBody>
      </p:sp>
      <p:sp>
        <p:nvSpPr>
          <p:cNvPr id="85" name="Google Shape;85;g5ebe0dc85d_0_0"/>
          <p:cNvSpPr txBox="1"/>
          <p:nvPr>
            <p:ph idx="1" type="body"/>
          </p:nvPr>
        </p:nvSpPr>
        <p:spPr>
          <a:xfrm>
            <a:off x="243100" y="1124027"/>
            <a:ext cx="8229600" cy="285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Creation of artificial bilingual data through the machine translation of monolingual data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Can combine 2 different types of MT, e.g. RBMT, SMT, NMT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MT</a:t>
            </a:r>
            <a:r>
              <a:rPr lang="en-US"/>
              <a:t> might benefit from more data, even if of low quality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2014-12-03T09:51:17Z</dcterms:created>
  <dc:creator>Jonathan</dc:creator>
</cp:coreProperties>
</file>