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2" r:id="rId1"/>
  </p:sldMasterIdLst>
  <p:notesMasterIdLst>
    <p:notesMasterId r:id="rId26"/>
  </p:notesMasterIdLst>
  <p:handoutMasterIdLst>
    <p:handoutMasterId r:id="rId27"/>
  </p:handoutMasterIdLst>
  <p:sldIdLst>
    <p:sldId id="333" r:id="rId2"/>
    <p:sldId id="494" r:id="rId3"/>
    <p:sldId id="616" r:id="rId4"/>
    <p:sldId id="609" r:id="rId5"/>
    <p:sldId id="615" r:id="rId6"/>
    <p:sldId id="617" r:id="rId7"/>
    <p:sldId id="613" r:id="rId8"/>
    <p:sldId id="611" r:id="rId9"/>
    <p:sldId id="504" r:id="rId10"/>
    <p:sldId id="506" r:id="rId11"/>
    <p:sldId id="493" r:id="rId12"/>
    <p:sldId id="516" r:id="rId13"/>
    <p:sldId id="519" r:id="rId14"/>
    <p:sldId id="520" r:id="rId15"/>
    <p:sldId id="528" r:id="rId16"/>
    <p:sldId id="624" r:id="rId17"/>
    <p:sldId id="620" r:id="rId18"/>
    <p:sldId id="621" r:id="rId19"/>
    <p:sldId id="622" r:id="rId20"/>
    <p:sldId id="628" r:id="rId21"/>
    <p:sldId id="627" r:id="rId22"/>
    <p:sldId id="629" r:id="rId23"/>
    <p:sldId id="443" r:id="rId24"/>
    <p:sldId id="604" r:id="rId25"/>
  </p:sldIdLst>
  <p:sldSz cx="9144000" cy="6858000" type="screen4x3"/>
  <p:notesSz cx="7099300" cy="10234613"/>
  <p:defaultTextStyle>
    <a:defPPr>
      <a:defRPr lang="en-US"/>
    </a:defPPr>
    <a:lvl1pPr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56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28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00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72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84029" autoAdjust="0"/>
  </p:normalViewPr>
  <p:slideViewPr>
    <p:cSldViewPr snapToGrid="0" snapToObjects="1">
      <p:cViewPr varScale="1">
        <p:scale>
          <a:sx n="98" d="100"/>
          <a:sy n="98" d="100"/>
        </p:scale>
        <p:origin x="-20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defTabSz="48325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defTabSz="48325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52C8A6-A360-F049-80B5-A6D9FA752B82}" type="datetime1">
              <a:rPr lang="en-US"/>
              <a:pPr>
                <a:defRPr/>
              </a:pPr>
              <a:t>8/17/2019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defTabSz="48325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defTabSz="48325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BA833C2-5DEC-E447-8980-E061373858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54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defTabSz="48325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defTabSz="48325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53C148B-578B-1844-AE8D-D359B0885872}" type="datetime1">
              <a:rPr lang="en-US"/>
              <a:pPr>
                <a:defRPr/>
              </a:pPr>
              <a:t>8/17/2019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defTabSz="48325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defTabSz="48325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3EA3768-B99D-8A4B-9273-9545552135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64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ＭＳ Ｐゴシック" pitchFamily="-105" charset="-128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5pPr>
    <a:lvl6pPr marL="2285740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81629" fontAlgn="base">
              <a:spcBef>
                <a:spcPct val="0"/>
              </a:spcBef>
              <a:spcAft>
                <a:spcPct val="0"/>
              </a:spcAft>
              <a:defRPr/>
            </a:pPr>
            <a:fld id="{E7049A3A-9BAA-7648-B561-2C46B9E6FDBE}" type="slidenum">
              <a:rPr lang="en-US" smtClean="0">
                <a:ea typeface="ＭＳ Ｐゴシック" pitchFamily="-105" charset="-128"/>
                <a:cs typeface="ＭＳ Ｐゴシック" pitchFamily="-105" charset="-128"/>
              </a:rPr>
              <a:pPr defTabSz="481629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83306" eaLnBrk="1" hangingPunct="1">
              <a:spcBef>
                <a:spcPct val="0"/>
              </a:spcBef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81629" fontAlgn="base">
              <a:spcBef>
                <a:spcPct val="0"/>
              </a:spcBef>
              <a:spcAft>
                <a:spcPct val="0"/>
              </a:spcAft>
              <a:defRPr/>
            </a:pPr>
            <a:fld id="{0FEAF9E4-1918-E141-A739-2D93ECFDC493}" type="slidenum">
              <a:rPr lang="en-US" smtClean="0">
                <a:ea typeface="ＭＳ Ｐゴシック" pitchFamily="-105" charset="-128"/>
                <a:cs typeface="ＭＳ Ｐゴシック" pitchFamily="-105" charset="-128"/>
              </a:rPr>
              <a:pPr defTabSz="481629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dirty="0" smtClean="0"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83306" eaLnBrk="1" hangingPunct="1">
              <a:spcBef>
                <a:spcPct val="0"/>
              </a:spcBef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81629" fontAlgn="base">
              <a:spcBef>
                <a:spcPct val="0"/>
              </a:spcBef>
              <a:spcAft>
                <a:spcPct val="0"/>
              </a:spcAft>
              <a:defRPr/>
            </a:pPr>
            <a:fld id="{0FEAF9E4-1918-E141-A739-2D93ECFDC493}" type="slidenum">
              <a:rPr lang="en-US" smtClean="0">
                <a:ea typeface="ＭＳ Ｐゴシック" pitchFamily="-105" charset="-128"/>
                <a:cs typeface="ＭＳ Ｐゴシック" pitchFamily="-105" charset="-128"/>
              </a:rPr>
              <a:pPr defTabSz="481629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dirty="0" smtClean="0"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83306" eaLnBrk="1" hangingPunct="1">
              <a:spcBef>
                <a:spcPct val="0"/>
              </a:spcBef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81629" fontAlgn="base">
              <a:spcBef>
                <a:spcPct val="0"/>
              </a:spcBef>
              <a:spcAft>
                <a:spcPct val="0"/>
              </a:spcAft>
              <a:defRPr/>
            </a:pPr>
            <a:fld id="{0FEAF9E4-1918-E141-A739-2D93ECFDC493}" type="slidenum">
              <a:rPr lang="en-US" smtClean="0">
                <a:ea typeface="ＭＳ Ｐゴシック" pitchFamily="-105" charset="-128"/>
                <a:cs typeface="ＭＳ Ｐゴシック" pitchFamily="-105" charset="-128"/>
              </a:rPr>
              <a:pPr defTabSz="481629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dirty="0" smtClean="0"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83306" eaLnBrk="1" hangingPunct="1">
              <a:spcBef>
                <a:spcPct val="0"/>
              </a:spcBef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81629" fontAlgn="base">
              <a:spcBef>
                <a:spcPct val="0"/>
              </a:spcBef>
              <a:spcAft>
                <a:spcPct val="0"/>
              </a:spcAft>
              <a:defRPr/>
            </a:pPr>
            <a:fld id="{0FEAF9E4-1918-E141-A739-2D93ECFDC493}" type="slidenum">
              <a:rPr lang="en-US" smtClean="0">
                <a:ea typeface="ＭＳ Ｐゴシック" pitchFamily="-105" charset="-128"/>
                <a:cs typeface="ＭＳ Ｐゴシック" pitchFamily="-105" charset="-128"/>
              </a:rPr>
              <a:pPr defTabSz="481629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dirty="0" smtClean="0"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8330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calculated with </a:t>
            </a:r>
            <a:r>
              <a:rPr lang="en-GB" sz="1200" dirty="0" smtClean="0">
                <a:solidFill>
                  <a:srgbClr val="C00000"/>
                </a:solidFill>
              </a:rPr>
              <a:t>Jazzy</a:t>
            </a:r>
            <a:r>
              <a:rPr lang="en-GB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a spell checker API</a:t>
            </a:r>
          </a:p>
          <a:p>
            <a:pPr defTabSz="483306" eaLnBrk="1" hangingPunct="1">
              <a:spcBef>
                <a:spcPct val="0"/>
              </a:spcBef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81629" fontAlgn="base">
              <a:spcBef>
                <a:spcPct val="0"/>
              </a:spcBef>
              <a:spcAft>
                <a:spcPct val="0"/>
              </a:spcAft>
              <a:defRPr/>
            </a:pPr>
            <a:fld id="{0FEAF9E4-1918-E141-A739-2D93ECFDC493}" type="slidenum">
              <a:rPr lang="en-US" smtClean="0">
                <a:ea typeface="ＭＳ Ｐゴシック" pitchFamily="-105" charset="-128"/>
                <a:cs typeface="ＭＳ Ｐゴシック" pitchFamily="-105" charset="-128"/>
              </a:rPr>
              <a:pPr defTabSz="481629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dirty="0" smtClean="0"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83306" eaLnBrk="1" hangingPunct="1">
              <a:spcBef>
                <a:spcPct val="0"/>
              </a:spcBef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81629" fontAlgn="base">
              <a:spcBef>
                <a:spcPct val="0"/>
              </a:spcBef>
              <a:spcAft>
                <a:spcPct val="0"/>
              </a:spcAft>
              <a:defRPr/>
            </a:pPr>
            <a:fld id="{0FEAF9E4-1918-E141-A739-2D93ECFDC493}" type="slidenum">
              <a:rPr lang="en-US" smtClean="0">
                <a:ea typeface="ＭＳ Ｐゴシック" pitchFamily="-105" charset="-128"/>
                <a:cs typeface="ＭＳ Ｐゴシック" pitchFamily="-105" charset="-128"/>
              </a:rPr>
              <a:pPr defTabSz="481629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dirty="0" smtClean="0"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83306" eaLnBrk="1" hangingPunct="1">
              <a:spcBef>
                <a:spcPct val="0"/>
              </a:spcBef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81629" fontAlgn="base">
              <a:spcBef>
                <a:spcPct val="0"/>
              </a:spcBef>
              <a:spcAft>
                <a:spcPct val="0"/>
              </a:spcAft>
              <a:defRPr/>
            </a:pPr>
            <a:fld id="{0FEAF9E4-1918-E141-A739-2D93ECFDC493}" type="slidenum">
              <a:rPr lang="en-US" smtClean="0">
                <a:ea typeface="ＭＳ Ｐゴシック" pitchFamily="-105" charset="-128"/>
                <a:cs typeface="ＭＳ Ｐゴシック" pitchFamily="-105" charset="-128"/>
              </a:rPr>
              <a:pPr defTabSz="481629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dirty="0" smtClean="0"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83306" eaLnBrk="1" hangingPunct="1">
              <a:spcBef>
                <a:spcPct val="0"/>
              </a:spcBef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81629" fontAlgn="base">
              <a:spcBef>
                <a:spcPct val="0"/>
              </a:spcBef>
              <a:spcAft>
                <a:spcPct val="0"/>
              </a:spcAft>
              <a:defRPr/>
            </a:pPr>
            <a:fld id="{0FEAF9E4-1918-E141-A739-2D93ECFDC493}" type="slidenum">
              <a:rPr lang="en-US" smtClean="0">
                <a:ea typeface="ＭＳ Ｐゴシック" pitchFamily="-105" charset="-128"/>
                <a:cs typeface="ＭＳ Ｐゴシック" pitchFamily="-105" charset="-128"/>
              </a:rPr>
              <a:pPr defTabSz="481629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dirty="0" smtClean="0"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83306" eaLnBrk="1" hangingPunct="1">
              <a:spcBef>
                <a:spcPct val="0"/>
              </a:spcBef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81629" fontAlgn="base">
              <a:spcBef>
                <a:spcPct val="0"/>
              </a:spcBef>
              <a:spcAft>
                <a:spcPct val="0"/>
              </a:spcAft>
              <a:defRPr/>
            </a:pPr>
            <a:fld id="{0FEAF9E4-1918-E141-A739-2D93ECFDC493}" type="slidenum">
              <a:rPr lang="en-US" smtClean="0">
                <a:ea typeface="ＭＳ Ｐゴシック" pitchFamily="-105" charset="-128"/>
                <a:cs typeface="ＭＳ Ｐゴシック" pitchFamily="-105" charset="-128"/>
              </a:rPr>
              <a:pPr defTabSz="481629"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dirty="0" smtClean="0"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83306" eaLnBrk="1" hangingPunct="1">
              <a:spcBef>
                <a:spcPct val="0"/>
              </a:spcBef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81629" fontAlgn="base">
              <a:spcBef>
                <a:spcPct val="0"/>
              </a:spcBef>
              <a:spcAft>
                <a:spcPct val="0"/>
              </a:spcAft>
              <a:defRPr/>
            </a:pPr>
            <a:fld id="{0FEAF9E4-1918-E141-A739-2D93ECFDC493}" type="slidenum">
              <a:rPr lang="en-US" smtClean="0">
                <a:ea typeface="ＭＳ Ｐゴシック" pitchFamily="-105" charset="-128"/>
                <a:cs typeface="ＭＳ Ｐゴシック" pitchFamily="-105" charset="-128"/>
              </a:rPr>
              <a:pPr defTabSz="481629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dirty="0" smtClean="0"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83306" eaLnBrk="1" hangingPunct="1">
              <a:spcBef>
                <a:spcPct val="0"/>
              </a:spcBef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81629" fontAlgn="base">
              <a:spcBef>
                <a:spcPct val="0"/>
              </a:spcBef>
              <a:spcAft>
                <a:spcPct val="0"/>
              </a:spcAft>
              <a:defRPr/>
            </a:pPr>
            <a:fld id="{0FEAF9E4-1918-E141-A739-2D93ECFDC493}" type="slidenum">
              <a:rPr lang="en-US" smtClean="0">
                <a:ea typeface="ＭＳ Ｐゴシック" pitchFamily="-105" charset="-128"/>
                <a:cs typeface="ＭＳ Ｐゴシック" pitchFamily="-105" charset="-128"/>
              </a:rPr>
              <a:pPr defTabSz="481629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83306" eaLnBrk="1" hangingPunct="1">
              <a:spcBef>
                <a:spcPct val="0"/>
              </a:spcBef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81629" fontAlgn="base">
              <a:spcBef>
                <a:spcPct val="0"/>
              </a:spcBef>
              <a:spcAft>
                <a:spcPct val="0"/>
              </a:spcAft>
              <a:defRPr/>
            </a:pPr>
            <a:fld id="{0FEAF9E4-1918-E141-A739-2D93ECFDC493}" type="slidenum">
              <a:rPr lang="en-US" smtClean="0">
                <a:ea typeface="ＭＳ Ｐゴシック" pitchFamily="-105" charset="-128"/>
                <a:cs typeface="ＭＳ Ｐゴシック" pitchFamily="-105" charset="-128"/>
              </a:rPr>
              <a:pPr defTabSz="481629"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dirty="0" smtClean="0"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83306" eaLnBrk="1" hangingPunct="1">
              <a:spcBef>
                <a:spcPct val="0"/>
              </a:spcBef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81629" fontAlgn="base">
              <a:spcBef>
                <a:spcPct val="0"/>
              </a:spcBef>
              <a:spcAft>
                <a:spcPct val="0"/>
              </a:spcAft>
              <a:defRPr/>
            </a:pPr>
            <a:fld id="{0FEAF9E4-1918-E141-A739-2D93ECFDC493}" type="slidenum">
              <a:rPr lang="en-US" smtClean="0">
                <a:ea typeface="ＭＳ Ｐゴシック" pitchFamily="-105" charset="-128"/>
                <a:cs typeface="ＭＳ Ｐゴシック" pitchFamily="-105" charset="-128"/>
              </a:rPr>
              <a:pPr defTabSz="481629"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dirty="0" smtClean="0"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92E01-808A-FE45-9438-BBE1B9817E0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57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83306" eaLnBrk="1" hangingPunct="1">
              <a:spcBef>
                <a:spcPct val="0"/>
              </a:spcBef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81629" fontAlgn="base">
              <a:spcBef>
                <a:spcPct val="0"/>
              </a:spcBef>
              <a:spcAft>
                <a:spcPct val="0"/>
              </a:spcAft>
              <a:defRPr/>
            </a:pPr>
            <a:fld id="{0FEAF9E4-1918-E141-A739-2D93ECFDC493}" type="slidenum">
              <a:rPr lang="en-US" smtClean="0">
                <a:ea typeface="ＭＳ Ｐゴシック" pitchFamily="-105" charset="-128"/>
                <a:cs typeface="ＭＳ Ｐゴシック" pitchFamily="-105" charset="-128"/>
              </a:rPr>
              <a:pPr defTabSz="481629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dirty="0" smtClean="0"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83306" eaLnBrk="1" hangingPunct="1">
              <a:spcBef>
                <a:spcPct val="0"/>
              </a:spcBef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81629" fontAlgn="base">
              <a:spcBef>
                <a:spcPct val="0"/>
              </a:spcBef>
              <a:spcAft>
                <a:spcPct val="0"/>
              </a:spcAft>
              <a:defRPr/>
            </a:pPr>
            <a:fld id="{0FEAF9E4-1918-E141-A739-2D93ECFDC493}" type="slidenum">
              <a:rPr lang="en-US" smtClean="0">
                <a:ea typeface="ＭＳ Ｐゴシック" pitchFamily="-105" charset="-128"/>
                <a:cs typeface="ＭＳ Ｐゴシック" pitchFamily="-105" charset="-128"/>
              </a:rPr>
              <a:pPr defTabSz="481629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dirty="0" smtClean="0"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83306" eaLnBrk="1" hangingPunct="1">
              <a:spcBef>
                <a:spcPct val="0"/>
              </a:spcBef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81629" fontAlgn="base">
              <a:spcBef>
                <a:spcPct val="0"/>
              </a:spcBef>
              <a:spcAft>
                <a:spcPct val="0"/>
              </a:spcAft>
              <a:defRPr/>
            </a:pPr>
            <a:fld id="{0FEAF9E4-1918-E141-A739-2D93ECFDC493}" type="slidenum">
              <a:rPr lang="en-US" smtClean="0">
                <a:ea typeface="ＭＳ Ｐゴシック" pitchFamily="-105" charset="-128"/>
                <a:cs typeface="ＭＳ Ｐゴシック" pitchFamily="-105" charset="-128"/>
              </a:rPr>
              <a:pPr defTabSz="481629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 smtClean="0"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83306" eaLnBrk="1" hangingPunct="1">
              <a:spcBef>
                <a:spcPct val="0"/>
              </a:spcBef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81629" fontAlgn="base">
              <a:spcBef>
                <a:spcPct val="0"/>
              </a:spcBef>
              <a:spcAft>
                <a:spcPct val="0"/>
              </a:spcAft>
              <a:defRPr/>
            </a:pPr>
            <a:fld id="{0FEAF9E4-1918-E141-A739-2D93ECFDC493}" type="slidenum">
              <a:rPr lang="en-US" smtClean="0">
                <a:ea typeface="ＭＳ Ｐゴシック" pitchFamily="-105" charset="-128"/>
                <a:cs typeface="ＭＳ Ｐゴシック" pitchFamily="-105" charset="-128"/>
              </a:rPr>
              <a:pPr defTabSz="481629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 smtClean="0"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83306" eaLnBrk="1" hangingPunct="1">
              <a:spcBef>
                <a:spcPct val="0"/>
              </a:spcBef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81629" fontAlgn="base">
              <a:spcBef>
                <a:spcPct val="0"/>
              </a:spcBef>
              <a:spcAft>
                <a:spcPct val="0"/>
              </a:spcAft>
              <a:defRPr/>
            </a:pPr>
            <a:fld id="{0FEAF9E4-1918-E141-A739-2D93ECFDC493}" type="slidenum">
              <a:rPr lang="en-US" smtClean="0">
                <a:ea typeface="ＭＳ Ｐゴシック" pitchFamily="-105" charset="-128"/>
                <a:cs typeface="ＭＳ Ｐゴシック" pitchFamily="-105" charset="-128"/>
              </a:rPr>
              <a:pPr defTabSz="481629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 smtClean="0"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83306" eaLnBrk="1" hangingPunct="1">
              <a:spcBef>
                <a:spcPct val="0"/>
              </a:spcBef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81629" fontAlgn="base">
              <a:spcBef>
                <a:spcPct val="0"/>
              </a:spcBef>
              <a:spcAft>
                <a:spcPct val="0"/>
              </a:spcAft>
              <a:defRPr/>
            </a:pPr>
            <a:fld id="{0FEAF9E4-1918-E141-A739-2D93ECFDC493}" type="slidenum">
              <a:rPr lang="en-US" smtClean="0">
                <a:ea typeface="ＭＳ Ｐゴシック" pitchFamily="-105" charset="-128"/>
                <a:cs typeface="ＭＳ Ｐゴシック" pitchFamily="-105" charset="-128"/>
              </a:rPr>
              <a:pPr defTabSz="481629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 smtClean="0"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83306" eaLnBrk="1" hangingPunct="1">
              <a:spcBef>
                <a:spcPct val="0"/>
              </a:spcBef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81629" fontAlgn="base">
              <a:spcBef>
                <a:spcPct val="0"/>
              </a:spcBef>
              <a:spcAft>
                <a:spcPct val="0"/>
              </a:spcAft>
              <a:defRPr/>
            </a:pPr>
            <a:fld id="{0FEAF9E4-1918-E141-A739-2D93ECFDC493}" type="slidenum">
              <a:rPr lang="en-US" smtClean="0">
                <a:ea typeface="ＭＳ Ｐゴシック" pitchFamily="-105" charset="-128"/>
                <a:cs typeface="ＭＳ Ｐゴシック" pitchFamily="-105" charset="-128"/>
              </a:rPr>
              <a:pPr defTabSz="481629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 smtClean="0"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83306" eaLnBrk="1" hangingPunct="1">
              <a:spcBef>
                <a:spcPct val="0"/>
              </a:spcBef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81629" fontAlgn="base">
              <a:spcBef>
                <a:spcPct val="0"/>
              </a:spcBef>
              <a:spcAft>
                <a:spcPct val="0"/>
              </a:spcAft>
              <a:defRPr/>
            </a:pPr>
            <a:fld id="{0FEAF9E4-1918-E141-A739-2D93ECFDC493}" type="slidenum">
              <a:rPr lang="en-US" smtClean="0">
                <a:ea typeface="ＭＳ Ｐゴシック" pitchFamily="-105" charset="-128"/>
                <a:cs typeface="ＭＳ Ｐゴシック" pitchFamily="-105" charset="-128"/>
              </a:rPr>
              <a:pPr defTabSz="481629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 smtClean="0"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83306" eaLnBrk="1" hangingPunct="1">
              <a:spcBef>
                <a:spcPct val="0"/>
              </a:spcBef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81629" fontAlgn="base">
              <a:spcBef>
                <a:spcPct val="0"/>
              </a:spcBef>
              <a:spcAft>
                <a:spcPct val="0"/>
              </a:spcAft>
              <a:defRPr/>
            </a:pPr>
            <a:fld id="{0FEAF9E4-1918-E141-A739-2D93ECFDC493}" type="slidenum">
              <a:rPr lang="en-US" smtClean="0">
                <a:ea typeface="ＭＳ Ｐゴシック" pitchFamily="-105" charset="-128"/>
                <a:cs typeface="ＭＳ Ｐゴシック" pitchFamily="-105" charset="-128"/>
              </a:rPr>
              <a:pPr defTabSz="481629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dirty="0" smtClean="0"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8C7-D70A-4B83-BF69-1DC0450B7FEE}" type="datetimeFigureOut">
              <a:rPr lang="en-GB" smtClean="0"/>
              <a:pPr/>
              <a:t>17/08/2019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322E47-6993-DE4D-A01E-CCD434D855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5" descr="CU 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9963" y="4895850"/>
            <a:ext cx="933849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52488" y="4895850"/>
            <a:ext cx="64674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8C7-D70A-4B83-BF69-1DC0450B7FEE}" type="datetimeFigureOut">
              <a:rPr lang="en-GB" smtClean="0"/>
              <a:pPr/>
              <a:t>17/08/2019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A9E63-7352-1B42-BDD4-48AC4690FF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9" descr="CU 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61938" y="5870575"/>
            <a:ext cx="728662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8C7-D70A-4B83-BF69-1DC0450B7FEE}" type="datetimeFigureOut">
              <a:rPr lang="en-GB" smtClean="0"/>
              <a:pPr/>
              <a:t>17/08/2019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7EDFC-73D5-D949-8E52-9BFFB9607D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CU 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61938" y="5880100"/>
            <a:ext cx="728662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8C7-D70A-4B83-BF69-1DC0450B7FEE}" type="datetimeFigureOut">
              <a:rPr lang="en-GB" smtClean="0"/>
              <a:pPr/>
              <a:t>17/08/2019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BEB15-A517-F14E-81F8-787D63313B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9" descr="CU 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65113" y="5886450"/>
            <a:ext cx="728662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8C7-D70A-4B83-BF69-1DC0450B7FEE}" type="datetimeFigureOut">
              <a:rPr lang="en-GB" smtClean="0"/>
              <a:pPr/>
              <a:t>17/08/2019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54E83-CEC7-0947-A04B-550885F571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CU 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2413" y="5889625"/>
            <a:ext cx="728662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8C7-D70A-4B83-BF69-1DC0450B7FEE}" type="datetimeFigureOut">
              <a:rPr lang="en-GB" smtClean="0"/>
              <a:pPr/>
              <a:t>17/08/2019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1A2EE-AF74-AF41-91DF-35E542B16F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6" descr="Overlay-ContentSlid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CU 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80988" y="5870575"/>
            <a:ext cx="728662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8C7-D70A-4B83-BF69-1DC0450B7FEE}" type="datetimeFigureOut">
              <a:rPr lang="en-GB" smtClean="0"/>
              <a:pPr/>
              <a:t>17/08/2019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CF474-BDE9-A347-B628-CB203CAB2C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U 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1463" y="5870575"/>
            <a:ext cx="728662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A379DD-D70D-9741-B381-2AE974DEA1C1}" type="datetime1">
              <a:rPr lang="en-US" smtClean="0"/>
              <a:pPr>
                <a:defRPr/>
              </a:pPr>
              <a:t>8/17/2019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CF997-65BC-794F-AB4E-8E7EE321BD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8C7-D70A-4B83-BF69-1DC0450B7FEE}" type="datetimeFigureOut">
              <a:rPr lang="en-GB" smtClean="0"/>
              <a:pPr/>
              <a:t>17/08/2019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7B1EE-0686-E04B-9066-4F3FEE08A8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9" descr="CU 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1463" y="5870575"/>
            <a:ext cx="728662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8C7-D70A-4B83-BF69-1DC0450B7FEE}" type="datetimeFigureOut">
              <a:rPr lang="en-GB" smtClean="0"/>
              <a:pPr/>
              <a:t>17/08/2019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CCAA2-EDFA-2444-A488-315844F750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U 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62733" y="5870575"/>
            <a:ext cx="728662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8C7-D70A-4B83-BF69-1DC0450B7FEE}" type="datetimeFigureOut">
              <a:rPr lang="en-GB" smtClean="0"/>
              <a:pPr/>
              <a:t>17/08/2019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FC6942-DC69-F046-8A64-66D064C462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U 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0988" y="5870575"/>
            <a:ext cx="728662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38C7-D70A-4B83-BF69-1DC0450B7FEE}" type="datetimeFigureOut">
              <a:rPr lang="en-GB" smtClean="0"/>
              <a:pPr/>
              <a:t>17/08/2019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8C4BD9-4F77-8648-B3E1-15C438CB8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jpeg"/><Relationship Id="rId18" Type="http://schemas.openxmlformats.org/officeDocument/2006/relationships/image" Target="../media/image24.jpeg"/><Relationship Id="rId3" Type="http://schemas.openxmlformats.org/officeDocument/2006/relationships/image" Target="../media/image9.tif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5" Type="http://schemas.openxmlformats.org/officeDocument/2006/relationships/image" Target="../media/image21.png"/><Relationship Id="rId10" Type="http://schemas.openxmlformats.org/officeDocument/2006/relationships/image" Target="../media/image16.jpeg"/><Relationship Id="rId19" Type="http://schemas.openxmlformats.org/officeDocument/2006/relationships/hyperlink" Target="http://www.corcencc.org/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7272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Unsupervised multi–word </a:t>
            </a:r>
            <a:b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term recognition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Welsh</a:t>
            </a:r>
          </a:p>
        </p:txBody>
      </p:sp>
      <p:sp>
        <p:nvSpPr>
          <p:cNvPr id="20483" name="Subtitle 2"/>
          <p:cNvSpPr>
            <a:spLocks noGrp="1"/>
          </p:cNvSpPr>
          <p:nvPr>
            <p:ph type="subTitle" idx="1"/>
          </p:nvPr>
        </p:nvSpPr>
        <p:spPr>
          <a:xfrm>
            <a:off x="1676400" y="3251200"/>
            <a:ext cx="5715000" cy="1143000"/>
          </a:xfrm>
        </p:spPr>
        <p:txBody>
          <a:bodyPr>
            <a:normAutofit fontScale="40000" lnSpcReduction="20000"/>
          </a:bodyPr>
          <a:lstStyle/>
          <a:p>
            <a:pPr algn="ctr" eaLnBrk="1" hangingPunct="1"/>
            <a:endParaRPr lang="en-US" sz="3000" dirty="0" smtClean="0">
              <a:ea typeface="ＭＳ Ｐゴシック" charset="-128"/>
              <a:cs typeface="ＭＳ Ｐゴシック" charset="-128"/>
            </a:endParaRPr>
          </a:p>
          <a:p>
            <a:pPr algn="ctr" eaLnBrk="1" hangingPunct="1"/>
            <a:r>
              <a:rPr lang="en-US" sz="8000" dirty="0" smtClean="0">
                <a:ea typeface="ＭＳ Ｐゴシック" charset="-128"/>
                <a:cs typeface="ＭＳ Ｐゴシック" charset="-128"/>
              </a:rPr>
              <a:t>Prof. Irena Spasić</a:t>
            </a:r>
            <a:br>
              <a:rPr lang="en-US" sz="8000" dirty="0" smtClean="0">
                <a:ea typeface="ＭＳ Ｐゴシック" charset="-128"/>
                <a:cs typeface="ＭＳ Ｐゴシック" charset="-128"/>
              </a:rPr>
            </a:br>
            <a:r>
              <a:rPr lang="en-US" sz="6000" dirty="0" smtClean="0">
                <a:ea typeface="ＭＳ Ｐゴシック" charset="-128"/>
                <a:cs typeface="ＭＳ Ｐゴシック" charset="-128"/>
              </a:rPr>
              <a:t>spasici@cardiff.ac.uk</a:t>
            </a:r>
            <a:endParaRPr lang="en-US" sz="8000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322E47-6993-DE4D-A01E-CCD434D8558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77900" y="377825"/>
            <a:ext cx="7086600" cy="8509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200" dirty="0" smtClean="0">
                <a:ea typeface="ＭＳ Ｐゴシック" charset="-128"/>
                <a:cs typeface="ＭＳ Ｐゴシック" charset="-128"/>
              </a:rPr>
              <a:t>Term 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899" y="1552574"/>
            <a:ext cx="7337425" cy="5169239"/>
          </a:xfrm>
        </p:spPr>
        <p:txBody>
          <a:bodyPr rtlCol="0">
            <a:noAutofit/>
          </a:bodyPr>
          <a:lstStyle/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C–value works well when terms are used consistently, i.e. when they do not vary in structure and content</a:t>
            </a: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however, terms may vary:</a:t>
            </a: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orthographic variation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e.g. </a:t>
            </a:r>
            <a:r>
              <a:rPr lang="en-GB" sz="2400" dirty="0" smtClean="0">
                <a:solidFill>
                  <a:srgbClr val="C00000"/>
                </a:solidFill>
              </a:rPr>
              <a:t>posterolateral corner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vs. </a:t>
            </a:r>
            <a:r>
              <a:rPr lang="en-GB" sz="2400" dirty="0" smtClean="0">
                <a:solidFill>
                  <a:srgbClr val="C00000"/>
                </a:solidFill>
              </a:rPr>
              <a:t>postero–lateral corner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vs. </a:t>
            </a:r>
            <a:r>
              <a:rPr lang="en-GB" sz="2400" dirty="0" smtClean="0">
                <a:solidFill>
                  <a:srgbClr val="C00000"/>
                </a:solidFill>
              </a:rPr>
              <a:t>postero lateral </a:t>
            </a:r>
            <a:r>
              <a:rPr lang="en-GB" sz="2400" dirty="0">
                <a:solidFill>
                  <a:srgbClr val="C00000"/>
                </a:solidFill>
              </a:rPr>
              <a:t>corner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morphological variation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inflection, e.g.	</a:t>
            </a:r>
            <a:r>
              <a:rPr lang="en-GB" sz="2400" dirty="0" smtClean="0">
                <a:solidFill>
                  <a:srgbClr val="C00000"/>
                </a:solidFill>
              </a:rPr>
              <a:t>lateral menisc</a:t>
            </a:r>
            <a:r>
              <a:rPr lang="en-GB" sz="2400" u="sng" dirty="0" smtClean="0">
                <a:solidFill>
                  <a:srgbClr val="C00000"/>
                </a:solidFill>
              </a:rPr>
              <a:t>us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vs. </a:t>
            </a:r>
            <a:r>
              <a:rPr lang="en-GB" sz="2400" dirty="0" smtClean="0">
                <a:solidFill>
                  <a:srgbClr val="C00000"/>
                </a:solidFill>
              </a:rPr>
              <a:t>lateral menisc</a:t>
            </a:r>
            <a:r>
              <a:rPr lang="en-GB" sz="2400" u="sng" dirty="0" smtClean="0">
                <a:solidFill>
                  <a:srgbClr val="C00000"/>
                </a:solidFill>
              </a:rPr>
              <a:t>i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derivation, e.g. 	</a:t>
            </a:r>
            <a:r>
              <a:rPr lang="en-GB" sz="2400" dirty="0" smtClean="0">
                <a:solidFill>
                  <a:srgbClr val="C00000"/>
                </a:solidFill>
              </a:rPr>
              <a:t>menisc</a:t>
            </a:r>
            <a:r>
              <a:rPr lang="en-GB" sz="2400" u="sng" dirty="0" smtClean="0">
                <a:solidFill>
                  <a:srgbClr val="C00000"/>
                </a:solidFill>
              </a:rPr>
              <a:t>us</a:t>
            </a:r>
            <a:r>
              <a:rPr lang="en-GB" sz="2400" dirty="0" smtClean="0">
                <a:solidFill>
                  <a:srgbClr val="C00000"/>
                </a:solidFill>
              </a:rPr>
              <a:t> tear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vs. </a:t>
            </a:r>
            <a:r>
              <a:rPr lang="en-GB" sz="2400" dirty="0" smtClean="0">
                <a:solidFill>
                  <a:srgbClr val="C00000"/>
                </a:solidFill>
              </a:rPr>
              <a:t>menisc</a:t>
            </a:r>
            <a:r>
              <a:rPr lang="en-GB" sz="2400" u="sng" dirty="0" smtClean="0">
                <a:solidFill>
                  <a:srgbClr val="C00000"/>
                </a:solidFill>
              </a:rPr>
              <a:t>al</a:t>
            </a:r>
            <a:r>
              <a:rPr lang="en-GB" sz="2400" dirty="0" smtClean="0">
                <a:solidFill>
                  <a:srgbClr val="C00000"/>
                </a:solidFill>
              </a:rPr>
              <a:t> tear</a:t>
            </a: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syntactic variation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e.g. </a:t>
            </a:r>
            <a:b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400" dirty="0" smtClean="0">
                <a:solidFill>
                  <a:srgbClr val="C00000"/>
                </a:solidFill>
              </a:rPr>
              <a:t>stone in kidney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vs. </a:t>
            </a:r>
            <a:r>
              <a:rPr lang="en-GB" sz="2400" dirty="0" smtClean="0">
                <a:solidFill>
                  <a:srgbClr val="C00000"/>
                </a:solidFill>
              </a:rPr>
              <a:t>kidney stone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77900" y="2194890"/>
            <a:ext cx="7086600" cy="2025418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40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FlexiTerm:</a:t>
            </a:r>
            <a:br>
              <a:rPr lang="en-US" sz="40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</a:br>
            <a:r>
              <a:rPr lang="en-US" sz="40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Flexible term recognition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77900" y="377825"/>
            <a:ext cx="7086600" cy="8509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200" dirty="0" smtClean="0">
                <a:ea typeface="ＭＳ Ｐゴシック" charset="-128"/>
                <a:cs typeface="ＭＳ Ｐゴシック" charset="-128"/>
              </a:rPr>
              <a:t>Method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899" y="1552574"/>
            <a:ext cx="7337425" cy="5019675"/>
          </a:xfrm>
        </p:spPr>
        <p:txBody>
          <a:bodyPr rtlCol="0">
            <a:noAutofit/>
          </a:bodyPr>
          <a:lstStyle/>
          <a:p>
            <a:pPr marL="282542" indent="-282542" defTabSz="914296"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rgbClr val="C00000"/>
                </a:solidFill>
              </a:rPr>
              <a:t>FlexiTerm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is an open-source, stand-alone application for automatic term recognition</a:t>
            </a:r>
          </a:p>
          <a:p>
            <a:pPr marL="282542" indent="-282542" defTabSz="914296"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similarly to C–value, FlexiTerm performs term recognition in two stages:</a:t>
            </a:r>
          </a:p>
          <a:p>
            <a:pPr marL="457200" indent="-457200" defTabSz="914296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lexico–syntactic filters are used to select term candidates</a:t>
            </a:r>
          </a:p>
          <a:p>
            <a:pPr marL="457200" indent="-457200" defTabSz="914296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term candidates are scored using a formula that estimates their collocational stability</a:t>
            </a:r>
          </a:p>
          <a:p>
            <a:pPr marL="282542" indent="-282542" defTabSz="914296"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rgbClr val="C00000"/>
                </a:solidFill>
              </a:rPr>
              <a:t>major difference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the </a:t>
            </a:r>
            <a:r>
              <a:rPr lang="en-GB" sz="2400" dirty="0" smtClean="0">
                <a:solidFill>
                  <a:srgbClr val="C00000"/>
                </a:solidFill>
              </a:rPr>
              <a:t>flexibility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with which term candidates are compared in order to neutralise </a:t>
            </a:r>
            <a:r>
              <a:rPr lang="en-GB" sz="2400" dirty="0" smtClean="0">
                <a:solidFill>
                  <a:srgbClr val="C00000"/>
                </a:solidFill>
              </a:rPr>
              <a:t>syntactic, morphological &amp; orthographic variation</a:t>
            </a:r>
          </a:p>
          <a:p>
            <a:pPr marL="282542" indent="-282542" defTabSz="914296">
              <a:spcBef>
                <a:spcPts val="1200"/>
              </a:spcBef>
              <a:buFont typeface="Wingdings" pitchFamily="2" charset="2"/>
              <a:buChar char="§"/>
              <a:defRPr/>
            </a:pP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77900" y="377825"/>
            <a:ext cx="7086600" cy="8509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200" dirty="0" smtClean="0">
                <a:ea typeface="ＭＳ Ｐゴシック" charset="-128"/>
                <a:cs typeface="ＭＳ Ｐゴシック" charset="-128"/>
              </a:rPr>
              <a:t>Normalisation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899" y="1552574"/>
            <a:ext cx="7337425" cy="5019675"/>
          </a:xfrm>
        </p:spPr>
        <p:txBody>
          <a:bodyPr rtlCol="0">
            <a:noAutofit/>
          </a:bodyPr>
          <a:lstStyle/>
          <a:p>
            <a:pPr marL="282542" indent="-282542" defTabSz="914296"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order to neutralise variation, all term candidates are normalised</a:t>
            </a:r>
          </a:p>
          <a:p>
            <a:pPr marL="457200" indent="-457200" defTabSz="914296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treat each term candidate as a </a:t>
            </a:r>
            <a:r>
              <a:rPr lang="en-GB" sz="2400" dirty="0" smtClean="0">
                <a:solidFill>
                  <a:srgbClr val="C00000"/>
                </a:solidFill>
              </a:rPr>
              <a:t>bag of words</a:t>
            </a:r>
          </a:p>
          <a:p>
            <a:pPr marL="457200" indent="-457200" defTabSz="914296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remove </a:t>
            </a:r>
            <a:r>
              <a:rPr lang="en-GB" sz="2400" dirty="0" smtClean="0">
                <a:solidFill>
                  <a:srgbClr val="C00000"/>
                </a:solidFill>
              </a:rPr>
              <a:t>punctuation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(e.g. ' in possessives), </a:t>
            </a:r>
            <a:r>
              <a:rPr lang="en-GB" sz="2400" dirty="0" smtClean="0">
                <a:solidFill>
                  <a:srgbClr val="C00000"/>
                </a:solidFill>
              </a:rPr>
              <a:t>numbers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GB" sz="2400" dirty="0" smtClean="0">
                <a:solidFill>
                  <a:srgbClr val="C00000"/>
                </a:solidFill>
              </a:rPr>
              <a:t>stop words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including prepositions (e.g. of)</a:t>
            </a:r>
          </a:p>
          <a:p>
            <a:pPr marL="457200" indent="-457200" defTabSz="914296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remove any </a:t>
            </a:r>
            <a:r>
              <a:rPr lang="en-GB" sz="2400" dirty="0" smtClean="0">
                <a:solidFill>
                  <a:srgbClr val="C00000"/>
                </a:solidFill>
              </a:rPr>
              <a:t>lowercase tokens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with </a:t>
            </a:r>
            <a:r>
              <a:rPr lang="en-GB" sz="2400" dirty="0" smtClean="0">
                <a:solidFill>
                  <a:srgbClr val="C00000"/>
                </a:solidFill>
                <a:sym typeface="Symbol"/>
              </a:rPr>
              <a:t></a:t>
            </a:r>
            <a:r>
              <a:rPr lang="en-GB" sz="2400" dirty="0" smtClean="0">
                <a:solidFill>
                  <a:srgbClr val="C00000"/>
                </a:solidFill>
              </a:rPr>
              <a:t>2 characters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b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(e.g. </a:t>
            </a:r>
            <a:r>
              <a:rPr lang="en-GB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Baker'</a:t>
            </a:r>
            <a:r>
              <a:rPr lang="en-GB" sz="2400" i="1" strike="dblStrik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en-GB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cyst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vs. </a:t>
            </a:r>
            <a:r>
              <a:rPr lang="en-GB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vitamin </a:t>
            </a:r>
            <a:r>
              <a:rPr lang="en-GB" sz="2400" i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GB" sz="2400" dirty="0" smtClean="0">
              <a:solidFill>
                <a:srgbClr val="C00000"/>
              </a:solidFill>
            </a:endParaRPr>
          </a:p>
          <a:p>
            <a:pPr marL="457200" indent="-457200" defTabSz="914296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GB" sz="2400" dirty="0" smtClean="0">
                <a:solidFill>
                  <a:srgbClr val="C00000"/>
                </a:solidFill>
              </a:rPr>
              <a:t>stem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each remaining token</a:t>
            </a:r>
            <a:r>
              <a:rPr lang="en-GB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</a:p>
          <a:p>
            <a:pPr marL="0" indent="0" defTabSz="914296">
              <a:spcBef>
                <a:spcPts val="1200"/>
              </a:spcBef>
              <a:buNone/>
              <a:defRPr/>
            </a:pPr>
            <a:r>
              <a:rPr lang="en-GB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hypoxia </a:t>
            </a:r>
            <a:r>
              <a:rPr lang="en-GB" sz="2400" i="1" strike="sngStrik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en-GB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rest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Symbol"/>
              </a:rPr>
              <a:t> </a:t>
            </a:r>
            <a:r>
              <a:rPr lang="en-GB" sz="2400" dirty="0" smtClean="0">
                <a:solidFill>
                  <a:srgbClr val="C00000"/>
                </a:solidFill>
              </a:rPr>
              <a:t>{</a:t>
            </a:r>
            <a:r>
              <a:rPr lang="en-GB" sz="2400" i="1" dirty="0" smtClean="0">
                <a:solidFill>
                  <a:srgbClr val="C00000"/>
                </a:solidFill>
              </a:rPr>
              <a:t>hypoxia, rest</a:t>
            </a:r>
            <a:r>
              <a:rPr lang="en-GB" sz="2400" dirty="0" smtClean="0">
                <a:solidFill>
                  <a:srgbClr val="C00000"/>
                </a:solidFill>
              </a:rPr>
              <a:t>}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Symbol"/>
              </a:rPr>
              <a:t> </a:t>
            </a:r>
            <a:r>
              <a:rPr lang="en-GB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rest</a:t>
            </a:r>
            <a:r>
              <a:rPr lang="en-GB" sz="2400" i="1" strike="sngStrik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ing</a:t>
            </a:r>
            <a:r>
              <a:rPr lang="en-GB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hypoxia</a:t>
            </a:r>
          </a:p>
          <a:p>
            <a:pPr marL="457200" indent="-457200" defTabSz="914296">
              <a:spcBef>
                <a:spcPts val="1200"/>
              </a:spcBef>
              <a:buFont typeface="+mj-lt"/>
              <a:buAutoNum type="arabicPeriod" startAt="5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</a:t>
            </a:r>
            <a:r>
              <a:rPr lang="en-GB" sz="2400" dirty="0" smtClean="0">
                <a:solidFill>
                  <a:srgbClr val="C00000"/>
                </a:solidFill>
              </a:rPr>
              <a:t>similar tokens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to the bag of words (cont.)</a:t>
            </a:r>
          </a:p>
          <a:p>
            <a:pPr marL="282542" indent="-282542" defTabSz="914296">
              <a:spcBef>
                <a:spcPts val="1200"/>
              </a:spcBef>
              <a:buFont typeface="Wingdings" pitchFamily="2" charset="2"/>
              <a:buChar char="§"/>
              <a:defRPr/>
            </a:pP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2542" indent="-282542" defTabSz="914296">
              <a:spcBef>
                <a:spcPts val="1200"/>
              </a:spcBef>
              <a:buFont typeface="Wingdings" pitchFamily="2" charset="2"/>
              <a:buChar char="§"/>
              <a:defRPr/>
            </a:pP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77900" y="377825"/>
            <a:ext cx="7086600" cy="8509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200" dirty="0" smtClean="0">
                <a:ea typeface="ＭＳ Ｐゴシック" charset="-128"/>
                <a:cs typeface="ＭＳ Ｐゴシック" charset="-128"/>
              </a:rPr>
              <a:t>Token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899" y="1552574"/>
            <a:ext cx="7562986" cy="5019675"/>
          </a:xfrm>
        </p:spPr>
        <p:txBody>
          <a:bodyPr rtlCol="0">
            <a:noAutofit/>
          </a:bodyPr>
          <a:lstStyle/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many types of </a:t>
            </a:r>
            <a:r>
              <a:rPr lang="en-GB" sz="2400" dirty="0" smtClean="0">
                <a:solidFill>
                  <a:srgbClr val="C00000"/>
                </a:solidFill>
              </a:rPr>
              <a:t>morphological variation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are effectively neutralised with </a:t>
            </a:r>
            <a:r>
              <a:rPr lang="en-GB" sz="2400" dirty="0" smtClean="0">
                <a:solidFill>
                  <a:srgbClr val="C00000"/>
                </a:solidFill>
              </a:rPr>
              <a:t>stemming</a:t>
            </a: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e.g. </a:t>
            </a:r>
            <a:r>
              <a:rPr lang="en-GB" sz="2400" i="1" dirty="0" smtClean="0">
                <a:solidFill>
                  <a:srgbClr val="C00000"/>
                </a:solidFill>
              </a:rPr>
              <a:t>transplant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GB" sz="2400" i="1" dirty="0" smtClean="0">
                <a:solidFill>
                  <a:srgbClr val="C00000"/>
                </a:solidFill>
              </a:rPr>
              <a:t>transplant</a:t>
            </a:r>
            <a:r>
              <a:rPr lang="en-GB" sz="2400" i="1" strike="sngStrike" dirty="0" smtClean="0">
                <a:solidFill>
                  <a:srgbClr val="C00000"/>
                </a:solidFill>
              </a:rPr>
              <a:t>ation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will be reduced </a:t>
            </a:r>
            <a:b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the same stem</a:t>
            </a: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rgbClr val="C00000"/>
                </a:solidFill>
              </a:rPr>
              <a:t>exact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string matching will not link </a:t>
            </a:r>
            <a:r>
              <a:rPr lang="en-GB" sz="2400" dirty="0" smtClean="0">
                <a:solidFill>
                  <a:srgbClr val="C00000"/>
                </a:solidFill>
              </a:rPr>
              <a:t>orthographic variants</a:t>
            </a: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e.g. </a:t>
            </a:r>
            <a:r>
              <a:rPr lang="en-GB" sz="2400" i="1" dirty="0" smtClean="0">
                <a:solidFill>
                  <a:srgbClr val="C00000"/>
                </a:solidFill>
              </a:rPr>
              <a:t>haemorrhag</a:t>
            </a:r>
            <a:r>
              <a:rPr lang="en-GB" sz="2400" i="1" strike="sngStrike" dirty="0" smtClean="0">
                <a:solidFill>
                  <a:srgbClr val="C00000"/>
                </a:solidFill>
              </a:rPr>
              <a:t>e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GB" sz="2400" i="1" dirty="0" smtClean="0">
                <a:solidFill>
                  <a:srgbClr val="C00000"/>
                </a:solidFill>
              </a:rPr>
              <a:t>hemorrhag</a:t>
            </a:r>
            <a:r>
              <a:rPr lang="en-GB" sz="2400" i="1" strike="sngStrike" dirty="0" smtClean="0">
                <a:solidFill>
                  <a:srgbClr val="C00000"/>
                </a:solidFill>
              </a:rPr>
              <a:t>e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are stemmed </a:t>
            </a:r>
            <a:b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</a:t>
            </a:r>
            <a:r>
              <a:rPr lang="en-GB" sz="2400" i="1" dirty="0" err="1" smtClean="0">
                <a:solidFill>
                  <a:srgbClr val="C00000"/>
                </a:solidFill>
              </a:rPr>
              <a:t>h</a:t>
            </a:r>
            <a:r>
              <a:rPr lang="en-GB" sz="2400" i="1" u="sng" dirty="0" err="1" smtClean="0">
                <a:solidFill>
                  <a:srgbClr val="C00000"/>
                </a:solidFill>
              </a:rPr>
              <a:t>a</a:t>
            </a:r>
            <a:r>
              <a:rPr lang="en-GB" sz="2400" i="1" dirty="0" err="1" smtClean="0">
                <a:solidFill>
                  <a:srgbClr val="C00000"/>
                </a:solidFill>
              </a:rPr>
              <a:t>emorrhag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GB" sz="2400" i="1" dirty="0" err="1" smtClean="0">
                <a:solidFill>
                  <a:srgbClr val="C00000"/>
                </a:solidFill>
              </a:rPr>
              <a:t>hemorrhag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respectively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easily identified using </a:t>
            </a:r>
            <a:r>
              <a:rPr lang="en-GB" sz="2400" dirty="0" smtClean="0">
                <a:solidFill>
                  <a:srgbClr val="C00000"/>
                </a:solidFill>
              </a:rPr>
              <a:t>lexical similarity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(edit distance)</a:t>
            </a: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>
                <a:solidFill>
                  <a:srgbClr val="C00000"/>
                </a:solidFill>
              </a:rPr>
              <a:t>phonetic similarity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also important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dealing with new phenomena such as SMS language, e.g. </a:t>
            </a:r>
            <a:r>
              <a:rPr lang="en-GB" sz="2400" i="1" dirty="0">
                <a:solidFill>
                  <a:srgbClr val="C00000"/>
                </a:solidFill>
              </a:rPr>
              <a:t>l8 ~ late</a:t>
            </a: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77900" y="377825"/>
            <a:ext cx="7086600" cy="8509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ea typeface="ＭＳ Ｐゴシック" charset="-128"/>
                <a:cs typeface="ＭＳ Ｐゴシック" charset="-128"/>
              </a:rPr>
              <a:t>Syntactic 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899" y="1552574"/>
            <a:ext cx="7337425" cy="5019675"/>
          </a:xfrm>
        </p:spPr>
        <p:txBody>
          <a:bodyPr rtlCol="0">
            <a:noAutofit/>
          </a:bodyPr>
          <a:lstStyle/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termhood formula:</a:t>
            </a: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term candidate:</a:t>
            </a: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2170" y="2051157"/>
            <a:ext cx="59817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99154"/>
              </p:ext>
            </p:extLst>
          </p:nvPr>
        </p:nvGraphicFramePr>
        <p:xfrm>
          <a:off x="1487870" y="389933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Representation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Nestedness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C–value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string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substring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FlexiTerm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bag of words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subset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3689068" y="5380581"/>
            <a:ext cx="1418959" cy="718772"/>
          </a:xfrm>
          <a:prstGeom prst="wedgeRoundRectCallout">
            <a:avLst>
              <a:gd name="adj1" fmla="val -28906"/>
              <a:gd name="adj2" fmla="val -73501"/>
              <a:gd name="adj3" fmla="val 16667"/>
            </a:avLst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643468" y="5391466"/>
            <a:ext cx="1517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+mn-lt"/>
              </a:rPr>
              <a:t>order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does </a:t>
            </a: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not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matter!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6406" y="5391843"/>
            <a:ext cx="2448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solves the problem of </a:t>
            </a:r>
            <a:r>
              <a:rPr lang="en-GB" sz="2000" dirty="0" smtClean="0">
                <a:solidFill>
                  <a:srgbClr val="C00000"/>
                </a:solidFill>
                <a:latin typeface="+mn-lt"/>
              </a:rPr>
              <a:t>syntactic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variation!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28742" y="5770556"/>
            <a:ext cx="346839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866406" y="5391467"/>
            <a:ext cx="2448918" cy="718772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77900" y="2194890"/>
            <a:ext cx="7086600" cy="2025418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40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FlexiTerm in Welsh</a:t>
            </a:r>
          </a:p>
        </p:txBody>
      </p:sp>
    </p:spTree>
    <p:extLst>
      <p:ext uri="{BB962C8B-B14F-4D97-AF65-F5344CB8AC3E}">
        <p14:creationId xmlns:p14="http://schemas.microsoft.com/office/powerpoint/2010/main" val="185425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77900" y="377825"/>
            <a:ext cx="7086600" cy="8509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200" dirty="0" smtClean="0">
                <a:ea typeface="ＭＳ Ｐゴシック" charset="-128"/>
                <a:cs typeface="ＭＳ Ｐゴシック" charset="-128"/>
              </a:rPr>
              <a:t>Title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956924"/>
              </p:ext>
            </p:extLst>
          </p:nvPr>
        </p:nvGraphicFramePr>
        <p:xfrm>
          <a:off x="228870" y="540083"/>
          <a:ext cx="8684747" cy="605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752"/>
                <a:gridCol w="3425849"/>
                <a:gridCol w="358114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Component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English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Welsh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linguistic </a:t>
                      </a:r>
                    </a:p>
                    <a:p>
                      <a:r>
                        <a:rPr lang="en-GB" dirty="0" smtClean="0"/>
                        <a:t>pre-processing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Stanford CoreNLP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Canolfan</a:t>
                      </a:r>
                      <a:r>
                        <a:rPr lang="en-GB" dirty="0" smtClean="0"/>
                        <a:t> Bedwyr Welsh POS Tagger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tag 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Penn Treebank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nouns, adjectives and prepositions mapped to Penn Treebank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lexico-syntactic patterns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(JJ | NN)+  NN</a:t>
                      </a:r>
                    </a:p>
                    <a:p>
                      <a:r>
                        <a:rPr lang="pt-BR" dirty="0" smtClean="0"/>
                        <a:t>(NN | JJ)*  NN  POS (NN | JJ)* NN</a:t>
                      </a:r>
                    </a:p>
                    <a:p>
                      <a:r>
                        <a:rPr lang="pt-BR" dirty="0" smtClean="0"/>
                        <a:t>(NN | JJ)*  NN  IN (NN | JJ)* NN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NN (NN | JJ)+</a:t>
                      </a:r>
                    </a:p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NN (NN | JJ)* IN NN (NN | JJ)*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matched patterns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central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/JJ</a:t>
                      </a:r>
                      <a:r>
                        <a:rPr lang="en-GB" dirty="0" smtClean="0"/>
                        <a:t>  station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/NN</a:t>
                      </a:r>
                    </a:p>
                    <a:p>
                      <a:r>
                        <a:rPr lang="en-GB" dirty="0" smtClean="0"/>
                        <a:t>tobacco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/NN</a:t>
                      </a:r>
                      <a:r>
                        <a:rPr lang="en-GB" dirty="0" smtClean="0"/>
                        <a:t>  smoke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/NN</a:t>
                      </a:r>
                    </a:p>
                    <a:p>
                      <a:r>
                        <a:rPr lang="en-GB" dirty="0" smtClean="0"/>
                        <a:t>tobacco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/NN</a:t>
                      </a:r>
                      <a:r>
                        <a:rPr lang="en-GB" dirty="0" smtClean="0"/>
                        <a:t>  smoke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/NN</a:t>
                      </a:r>
                    </a:p>
                    <a:p>
                      <a:r>
                        <a:rPr lang="en-GB" dirty="0" smtClean="0"/>
                        <a:t>health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/NN</a:t>
                      </a:r>
                      <a:r>
                        <a:rPr lang="en-GB" dirty="0" smtClean="0"/>
                        <a:t>  damage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/NN</a:t>
                      </a:r>
                    </a:p>
                    <a:p>
                      <a:r>
                        <a:rPr lang="en-GB" dirty="0" smtClean="0"/>
                        <a:t>damage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/NN</a:t>
                      </a:r>
                      <a:r>
                        <a:rPr lang="en-GB" dirty="0" smtClean="0"/>
                        <a:t>  to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/IN </a:t>
                      </a:r>
                      <a:r>
                        <a:rPr lang="en-GB" dirty="0" smtClean="0"/>
                        <a:t> health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/NN</a:t>
                      </a:r>
                      <a:endParaRPr lang="en-GB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gorsaf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/NN</a:t>
                      </a:r>
                      <a:r>
                        <a:rPr lang="en-GB" dirty="0" smtClean="0"/>
                        <a:t>  </a:t>
                      </a:r>
                      <a:r>
                        <a:rPr lang="en-GB" dirty="0" err="1" smtClean="0"/>
                        <a:t>ganolog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/JJ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mwg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/NN</a:t>
                      </a:r>
                      <a:r>
                        <a:rPr lang="en-GB" dirty="0" smtClean="0"/>
                        <a:t>  </a:t>
                      </a:r>
                      <a:r>
                        <a:rPr lang="en-GB" dirty="0" err="1" smtClean="0"/>
                        <a:t>tybaco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/NN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fwg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/NN</a:t>
                      </a:r>
                      <a:r>
                        <a:rPr lang="en-GB" dirty="0" smtClean="0"/>
                        <a:t>  </a:t>
                      </a:r>
                      <a:r>
                        <a:rPr lang="en-GB" dirty="0" err="1" smtClean="0"/>
                        <a:t>tybaco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/NN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niwed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/NN</a:t>
                      </a:r>
                      <a:r>
                        <a:rPr lang="en-GB" dirty="0" smtClean="0"/>
                        <a:t>  </a:t>
                      </a:r>
                      <a:r>
                        <a:rPr lang="en-GB" dirty="0" err="1" smtClean="0"/>
                        <a:t>iechyd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/NN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niwed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/NN</a:t>
                      </a:r>
                      <a:r>
                        <a:rPr lang="en-GB" dirty="0" smtClean="0"/>
                        <a:t>  </a:t>
                      </a:r>
                      <a:r>
                        <a:rPr lang="en-GB" dirty="0" err="1" smtClean="0"/>
                        <a:t>i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/IN</a:t>
                      </a:r>
                      <a:r>
                        <a:rPr lang="en-GB" dirty="0" smtClean="0"/>
                        <a:t>  </a:t>
                      </a:r>
                      <a:r>
                        <a:rPr lang="en-GB" dirty="0" err="1" smtClean="0"/>
                        <a:t>iechyd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/NN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lemmatisation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ym typeface="Wingdings 2"/>
                        </a:rPr>
                        <a:t>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 2"/>
                        </a:rPr>
                        <a:t>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stemming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 2"/>
                        </a:rPr>
                        <a:t>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ym typeface="Wingdings 2"/>
                        </a:rPr>
                        <a:t>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typos and spelling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Jazzy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Cysill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Ar-Lein</a:t>
                      </a:r>
                      <a:r>
                        <a:rPr lang="en-GB" dirty="0" smtClean="0"/>
                        <a:t>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stopword</a:t>
                      </a:r>
                      <a:r>
                        <a:rPr lang="en-GB" dirty="0" smtClean="0"/>
                        <a:t> 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manually compiled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translated by </a:t>
                      </a:r>
                      <a:r>
                        <a:rPr lang="en-GB" dirty="0" err="1" smtClean="0"/>
                        <a:t>Canolfan</a:t>
                      </a:r>
                      <a:r>
                        <a:rPr lang="en-GB" dirty="0" smtClean="0"/>
                        <a:t> Bedwyr Machine Translation Online API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56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098097"/>
              </p:ext>
            </p:extLst>
          </p:nvPr>
        </p:nvGraphicFramePr>
        <p:xfrm>
          <a:off x="442877" y="744368"/>
          <a:ext cx="8292559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714"/>
                <a:gridCol w="2717356"/>
                <a:gridCol w="1290443"/>
                <a:gridCol w="1760706"/>
                <a:gridCol w="17023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Rank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Welsh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Variation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English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GB" dirty="0" err="1" smtClean="0"/>
                        <a:t>wg</a:t>
                      </a:r>
                      <a:r>
                        <a:rPr lang="en-GB" dirty="0" smtClean="0"/>
                        <a:t> ail-law</a:t>
                      </a:r>
                    </a:p>
                    <a:p>
                      <a:r>
                        <a:rPr lang="en-GB" dirty="0" err="1" smtClean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en-GB" dirty="0" err="1" smtClean="0"/>
                        <a:t>wg</a:t>
                      </a:r>
                      <a:r>
                        <a:rPr lang="en-GB" dirty="0" smtClean="0"/>
                        <a:t> ail-law</a:t>
                      </a:r>
                    </a:p>
                    <a:p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mutation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{ail-law, </a:t>
                      </a:r>
                      <a:r>
                        <a:rPr lang="en-GB" dirty="0" err="1" smtClean="0"/>
                        <a:t>mwg</a:t>
                      </a:r>
                      <a:r>
                        <a:rPr lang="en-GB" dirty="0" smtClean="0"/>
                        <a:t>}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second-hand smoking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GB" dirty="0" err="1" smtClean="0"/>
                        <a:t>wg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tybaco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amgylcheddol</a:t>
                      </a:r>
                      <a:endParaRPr lang="en-GB" dirty="0" smtClean="0"/>
                    </a:p>
                    <a:p>
                      <a:r>
                        <a:rPr lang="en-GB" dirty="0" err="1" smtClean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en-GB" dirty="0" err="1" smtClean="0"/>
                        <a:t>wg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tybaco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amgylcheddol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mutation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{</a:t>
                      </a:r>
                      <a:r>
                        <a:rPr lang="en-GB" dirty="0" err="1" smtClean="0"/>
                        <a:t>amgylcheddol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mwg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tybaco</a:t>
                      </a:r>
                      <a:r>
                        <a:rPr lang="en-GB" dirty="0" smtClean="0"/>
                        <a:t>}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environmental tobacco smoke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cerbyd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preifat</a:t>
                      </a:r>
                      <a:endParaRPr lang="en-GB" dirty="0" smtClean="0"/>
                    </a:p>
                    <a:p>
                      <a:r>
                        <a:rPr lang="en-GB" dirty="0" err="1" smtClean="0"/>
                        <a:t>cerbyd</a:t>
                      </a:r>
                      <a:r>
                        <a:rPr lang="en-GB" dirty="0" err="1" smtClean="0">
                          <a:solidFill>
                            <a:srgbClr val="C00000"/>
                          </a:solidFill>
                        </a:rPr>
                        <a:t>au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preifat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plural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{</a:t>
                      </a:r>
                      <a:r>
                        <a:rPr lang="en-GB" dirty="0" err="1" smtClean="0"/>
                        <a:t>cerbyd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preifat</a:t>
                      </a:r>
                      <a:r>
                        <a:rPr lang="en-GB" dirty="0" smtClean="0"/>
                        <a:t>}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private vehicle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niwed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>
                          <a:solidFill>
                            <a:srgbClr val="C00000"/>
                          </a:solidFill>
                        </a:rPr>
                        <a:t>difrifol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dirty="0" err="1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iechyd</a:t>
                      </a:r>
                      <a:endParaRPr lang="en-GB" dirty="0" smtClean="0"/>
                    </a:p>
                    <a:p>
                      <a:r>
                        <a:rPr lang="en-GB" dirty="0" err="1" smtClean="0"/>
                        <a:t>niwed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iechyd</a:t>
                      </a:r>
                      <a:endParaRPr lang="en-GB" dirty="0" smtClean="0"/>
                    </a:p>
                    <a:p>
                      <a:r>
                        <a:rPr lang="en-GB" dirty="0" err="1" smtClean="0"/>
                        <a:t>iechyd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niwed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stopwords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{</a:t>
                      </a:r>
                      <a:r>
                        <a:rPr lang="en-GB" dirty="0" err="1" smtClean="0"/>
                        <a:t>iechyd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niwed</a:t>
                      </a:r>
                      <a:r>
                        <a:rPr lang="en-GB" dirty="0" smtClean="0"/>
                        <a:t>}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damage to health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>
                          <a:solidFill>
                            <a:srgbClr val="C00000"/>
                          </a:solidFill>
                        </a:rPr>
                        <a:t>Ll</a:t>
                      </a:r>
                      <a:r>
                        <a:rPr lang="en-GB" dirty="0" err="1" smtClean="0"/>
                        <a:t>ywodraeth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Cymru</a:t>
                      </a:r>
                      <a:endParaRPr lang="en-GB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>
                          <a:solidFill>
                            <a:srgbClr val="C00000"/>
                          </a:solidFill>
                        </a:rPr>
                        <a:t>L</a:t>
                      </a:r>
                      <a:r>
                        <a:rPr lang="en-GB" dirty="0" err="1" smtClean="0"/>
                        <a:t>ywodraeth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Cymru</a:t>
                      </a:r>
                      <a:endParaRPr lang="en-GB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mutation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{</a:t>
                      </a:r>
                      <a:r>
                        <a:rPr lang="en-GB" dirty="0" err="1" smtClean="0"/>
                        <a:t>cymru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llywodraeth</a:t>
                      </a:r>
                      <a:r>
                        <a:rPr lang="en-GB" dirty="0" smtClean="0"/>
                        <a:t>}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Welsh Government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56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77900" y="377825"/>
            <a:ext cx="7086600" cy="8509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200" dirty="0" smtClean="0">
                <a:ea typeface="ＭＳ Ｐゴシック" charset="-128"/>
                <a:cs typeface="ＭＳ Ｐゴシック" charset="-128"/>
              </a:rP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899" y="1552574"/>
            <a:ext cx="7337425" cy="5019675"/>
          </a:xfrm>
        </p:spPr>
        <p:txBody>
          <a:bodyPr rtlCol="0">
            <a:noAutofit/>
          </a:bodyPr>
          <a:lstStyle/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parallel corpora</a:t>
            </a: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languages:	Welsh, English</a:t>
            </a: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domains: 	education, politics, health</a:t>
            </a: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size: 100 documents per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corpus</a:t>
            </a: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source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Welsh Government web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silver standard</a:t>
            </a: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compare Welsh output to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English</a:t>
            </a: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manually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map each term in Welsh to its equivalent in English and vice versa</a:t>
            </a: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6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77900" y="377825"/>
            <a:ext cx="7086600" cy="8509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200" dirty="0" smtClean="0">
                <a:ea typeface="ＭＳ Ｐゴシック" charset="-128"/>
                <a:cs typeface="ＭＳ Ｐゴシック" charset="-128"/>
              </a:rPr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899" y="1552574"/>
            <a:ext cx="7337425" cy="5019675"/>
          </a:xfrm>
        </p:spPr>
        <p:txBody>
          <a:bodyPr rtlCol="0">
            <a:noAutofit/>
          </a:bodyPr>
          <a:lstStyle/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What are </a:t>
            </a:r>
            <a:r>
              <a:rPr lang="en-GB" sz="2400" b="1" dirty="0" smtClean="0">
                <a:solidFill>
                  <a:srgbClr val="C00000"/>
                </a:solidFill>
              </a:rPr>
              <a:t>terms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means of conveying scientific &amp; technical information</a:t>
            </a: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linguistic representations of domain-specific concepts</a:t>
            </a: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e.g. </a:t>
            </a:r>
            <a:r>
              <a:rPr lang="en-GB" sz="2400" dirty="0" smtClean="0">
                <a:solidFill>
                  <a:srgbClr val="C00000"/>
                </a:solidFill>
              </a:rPr>
              <a:t>tablet</a:t>
            </a:r>
          </a:p>
        </p:txBody>
      </p:sp>
      <p:sp>
        <p:nvSpPr>
          <p:cNvPr id="2" name="AutoShape 2" descr="Image result for tablet pi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" name="AutoShape 4" descr="Image result for tablet pil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625" y="4873556"/>
            <a:ext cx="1167405" cy="917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788" y="4494179"/>
            <a:ext cx="1116896" cy="145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77900" y="377825"/>
            <a:ext cx="7086600" cy="8509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200" dirty="0" smtClean="0">
                <a:ea typeface="ＭＳ Ｐゴシック" charset="-128"/>
                <a:cs typeface="ＭＳ Ｐゴシック" charset="-128"/>
              </a:rP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899" y="1552574"/>
            <a:ext cx="7337425" cy="5019675"/>
          </a:xfrm>
        </p:spPr>
        <p:txBody>
          <a:bodyPr rtlCol="0">
            <a:noAutofit/>
          </a:bodyPr>
          <a:lstStyle/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precision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for each Welsh term, check whether its equivalent appeared in the English output</a:t>
            </a: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recall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each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English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term, check whether its equivalent appeared in the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Welsh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</a:t>
            </a: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kappa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we compared the differences in ranking using weighted kappa coefficient</a:t>
            </a:r>
          </a:p>
        </p:txBody>
      </p:sp>
      <p:graphicFrame>
        <p:nvGraphicFramePr>
          <p:cNvPr id="4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779092"/>
              </p:ext>
            </p:extLst>
          </p:nvPr>
        </p:nvGraphicFramePr>
        <p:xfrm>
          <a:off x="1104360" y="4561865"/>
          <a:ext cx="755293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713"/>
                <a:gridCol w="1048204"/>
                <a:gridCol w="1048204"/>
                <a:gridCol w="1048204"/>
                <a:gridCol w="1048204"/>
                <a:gridCol w="1048204"/>
                <a:gridCol w="10482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Domain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Welsh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English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P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R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F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ym typeface="Symbol"/>
                        </a:rPr>
                        <a:t>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Health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90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120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75.0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rgbClr val="C00000"/>
                          </a:solidFill>
                        </a:rPr>
                        <a:t>55.1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63.5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0.6300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Education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107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136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63.8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rgbClr val="C00000"/>
                          </a:solidFill>
                        </a:rPr>
                        <a:t>46.3</a:t>
                      </a:r>
                      <a:endParaRPr lang="en-GB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53.7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0.8425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Politics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124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127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68.0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rgbClr val="C00000"/>
                          </a:solidFill>
                        </a:rPr>
                        <a:t>65.6</a:t>
                      </a:r>
                      <a:endParaRPr lang="en-GB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66.8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0.8550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Average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107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128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68.9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rgbClr val="C00000"/>
                          </a:solidFill>
                        </a:rPr>
                        <a:t>55.7</a:t>
                      </a:r>
                      <a:endParaRPr lang="en-GB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61.3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0.7758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00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77900" y="377825"/>
            <a:ext cx="7086600" cy="8509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200" dirty="0" smtClean="0">
                <a:ea typeface="ＭＳ Ｐゴシック" charset="-128"/>
                <a:cs typeface="ＭＳ Ｐゴシック" charset="-128"/>
              </a:rPr>
              <a:t>Further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899" y="1552574"/>
            <a:ext cx="7815905" cy="5019675"/>
          </a:xfrm>
        </p:spPr>
        <p:txBody>
          <a:bodyPr rtlCol="0">
            <a:noAutofit/>
          </a:bodyPr>
          <a:lstStyle/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term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candidate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selection</a:t>
            </a: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rheoliad</a:t>
            </a:r>
            <a:r>
              <a:rPr lang="en-GB" sz="2400" dirty="0" smtClean="0">
                <a:solidFill>
                  <a:srgbClr val="C00000"/>
                </a:solidFill>
              </a:rPr>
              <a:t>/NN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y</a:t>
            </a:r>
            <a:r>
              <a:rPr lang="en-GB" sz="2400" dirty="0" smtClean="0">
                <a:solidFill>
                  <a:srgbClr val="C00000"/>
                </a:solidFill>
              </a:rPr>
              <a:t>/DT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cyngor</a:t>
            </a:r>
            <a:r>
              <a:rPr lang="en-GB" sz="2400" dirty="0" smtClean="0">
                <a:solidFill>
                  <a:srgbClr val="C00000"/>
                </a:solidFill>
              </a:rPr>
              <a:t>/NN	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(council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regulation) </a:t>
            </a: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en-GB" sz="2400" dirty="0" smtClean="0">
                <a:solidFill>
                  <a:srgbClr val="C00000"/>
                </a:solidFill>
              </a:rPr>
              <a:t>/NN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biometrig</a:t>
            </a:r>
            <a:r>
              <a:rPr lang="en-GB" sz="2400" dirty="0" smtClean="0">
                <a:solidFill>
                  <a:srgbClr val="C00000"/>
                </a:solidFill>
              </a:rPr>
              <a:t>/?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(biometric data)</a:t>
            </a: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term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candidate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normalisation</a:t>
            </a: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better performance of the Welsh lemmatiser required</a:t>
            </a: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stemmer needed</a:t>
            </a: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termhood calculation</a:t>
            </a: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ansawdd</a:t>
            </a:r>
            <a:r>
              <a:rPr lang="en-GB" sz="2400" baseline="-25000" dirty="0" smtClean="0">
                <a:solidFill>
                  <a:srgbClr val="C00000"/>
                </a:solidFill>
              </a:rPr>
              <a:t>1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gofal</a:t>
            </a:r>
            <a:r>
              <a:rPr lang="en-GB" sz="2400" baseline="-25000" dirty="0" smtClean="0">
                <a:solidFill>
                  <a:srgbClr val="C00000"/>
                </a:solidFill>
              </a:rPr>
              <a:t>2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iechyd</a:t>
            </a:r>
            <a:r>
              <a:rPr lang="en-GB" sz="2400" baseline="-25000" dirty="0" smtClean="0">
                <a:solidFill>
                  <a:srgbClr val="C00000"/>
                </a:solidFill>
              </a:rPr>
              <a:t>3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quality</a:t>
            </a:r>
            <a:r>
              <a:rPr lang="en-GB" sz="2400" baseline="-25000" dirty="0" smtClean="0">
                <a:solidFill>
                  <a:srgbClr val="C00000"/>
                </a:solidFill>
              </a:rPr>
              <a:t>1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healthcare</a:t>
            </a:r>
            <a:r>
              <a:rPr lang="en-GB" sz="2400" baseline="-25000" dirty="0" smtClean="0">
                <a:solidFill>
                  <a:srgbClr val="C00000"/>
                </a:solidFill>
              </a:rPr>
              <a:t>2</a:t>
            </a:r>
            <a:endParaRPr lang="en-GB" sz="2000" dirty="0">
              <a:solidFill>
                <a:srgbClr val="C00000"/>
              </a:solidFill>
            </a:endParaRP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9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QSEhQUEBQWFBUVFRYVFRUVExcUFRcVFRQWFhUVFhcYHCggGBolHBcXITEhJSkrLi4vGB8zODMsNygtLisBCgoKDg0OGhAQGiwkHyQsLCwsLCwsLCwsLCwsLCwsLCwsLCwsLCwsLCwsLDQsLCwsLCwsLCwsLC0sLCwsLCwsLP/AABEIALcBEwMBIgACEQEDEQH/xAAcAAEAAQUBAQAAAAAAAAAAAAAABgIDBAUHAQj/xABKEAACAQIDBAYFBwkFCAMAAAABAgADEQQSIQUGMVETIkFhcYEHMpGhsRRCUmJygsEjJDNzkqKy0fAIQ4Oz4RU0U4SjwsPxJVRj/8QAFwEBAQEBAAAAAAAAAAAAAAAAAAECA//EAB4RAQEBAAIDAQEBAAAAAAAAAAABESFBAhIxYXFR/9oADAMBAAIRAxEAPwDuMREBERAREQEREBERAREQEREBERAREQEREBERAREQEREBERAREQEREBERAREQEREBERAREQEREBERAREQEREBETxmAFybAcSYHst16yopZ2CqNSSbAec02P3lRSFpK1Qk2LAEoveSAS33QZE9ubwhq1OnUqKwYm16TLSpEDRqmcKw42B18oXEmr764ZeBdh9JV0/eIleG3ywjmxq5D/8AorKP2rZffOanepxTZSAWubOQAAL2tktqPORGnSL6YcOxuczKQqXJ1udF8hrCPpWlVDAMpDA8CCCD4ESucI2BQxWHcOuKanYa06YujfbzizfsidI2BvmHIp4u1NzotQaU3PYDf9G3joefZLlEviIkCIiAiIgIiICIiAiIgIiICIiAiIgIiICIiAiIgIiICJTUqBRdiAOZNhMHEbUpW0qJ45wPhcwLmNx4TQAu/Yii58T9ESIbZw+Mrk9KHVPmpTQN7RmFz3mbTFbRQdUYhFueC0iwN/pEtY954zX1EqtqjUMSBrlWlTD255CL+yNXEU2oMTTpmgKrBCpXo6lBaZC9tibsPEHSaHEYSsyoCwbo06NB25Qb2J0zG/zjczoK7XVrpUGTsKsDUpXHY1N7snihBHKa3amygLvSFgACyZs+VW9WpTf+8pHnxHAyzEuoXhdhlutiTm5UlJyD7R4v4aDxm7pgKAFAAHADQAdw7JcyTXbXRgAQWtcKQo7Seq2guetYEcCCZbwePj7XFyrtAD1OvztwHiZXTxKVCVFjpqDy7ZZTAqUW2ZNQ1rWI7rcL+0zKo4dU9UAX4+2/4ylyJLuvvY1BqeHxJLUmISnVJ61MnQI5PrLyPEdtxw6POHbUpZqTdwv7Nfhede3YxhrYShUbVmprmPNgLMfaDM0jZxESBERAREQEREBERAREQEREBERAREQEREBERATA+WmpcUfVGhqWuCeSdh8Tp4zLuGB5cD38/KR3au+uGoN0SZq1QFUyUVzZWZgqqzeqtyQNTxgebYwlQqSuHFQ62atUL2v9QcB3CQPadRx69AKRxbDVmpnjf1HU390k9H0khlznB1+j16ymmx0qdGRkzA3zaW4y/lwO0Q4w7mliFF2QqadVe+pRa2Zb9o484VzFdu1EaxPTJ2gp0VdBfU5LstQAfQJPO02FNxUVauFfjqACQeenardxlneLY7JUNOsgFQdZSt8tRQfXpnmO1eImmwGIOGqhhrSqsq1RewVmKjpvHnzHtl/qJvsravy38jWsMSAeiqcOmyjWlU+vYaHttY9+ZsfFlWFM66now3AOdGpH6lQdUjnYyL7fwbI2dbo6MLkWBV1N1Yd4IGs3uMxArJSxC6GtTDtb5tUdWoB4ODGdH6r2lhhTqdW+RgGS/HKwuL944eUw2Imz2lXFSjSqcNWB8znPvYzQ/Ksx6gzfW4L7e3yliVfvNDtneuhQuoPSP9FeAP1m4CZW1yQh1JJ0sNBOY7Tp2qsD2GVHX6fXwlOqdOmpZ7cgyA2986ZuNQKYDDg/RLeTuzD3ETlu7CtXwmDoji1NKY8O1vDLrO2YeiERUXRVUKPBRYTNaXIlupXVfWZR4kD4zDq7cwy+tiKI/wAVb+y8g2ETRVd8MEvGup+yGb+EGYFf0h4FeDs3ghH8VoEsiQip6TMP8ylWfyT8GMzdk79UKzBXSrRJNgXQ5NebDh4nSBKoiICIiAiIgIiICIiAiIgIiareDeLDYGn0mLrLSXsBN2Y8kQdZj4CBtZr9obQQMKC1FFeoOogYdIFvZqmXjZb3vw4Thu+fpurVr09mr8np8OmcBqzfZGq0+36R7xK/7Pd62NxVaszPUFNeu7FmJdiGJJ1PAcZZBNfS1vYcHSTC4c5alRdWB1WmNPadde4zidbeeslMUqb5QL3IADdZs2rcdDqLc/Cbz0o7SFbaWIIIZUIpAg3HUAzDyYsPG85+jXNz4xCtlQ2lVVsyuytzBYHjfUg346+MkNHeyo4DVrmvTF8PiaZCVkcWADNb8oltCrdl+N5rMDhEsLgG41J14zGxmF6OplHBhcDlx/ETWI7psTai7awBzZVxVEgNbQLVsSlReSOAQR2WYdgkCxKB7h1yhwyup0ysrFKi+Taie+hvaBp7RSnfq4inUpkdhZVNZD4joyPvGSD0h0WTE1CwsgKMhCgC1RDnBtx6wvc85lVyixrYLD1Kl85V8PU0uWaixp5hyuFuTNbsDG2w7o391WceAa7H33mTu3iOlwdVUDNmrB6amyqQFGZgSeBJY/d7ZpelSjnCC7O5duJFyTYAdwNuEsK3GBxTVKGVxZS5KqR8297kHmSfYJb2kE6Mmo7Io1YISpZQDcZhqB4WPfLOzqpYXM1G+u0MqrRU6vqw+oCPiR7jKivY1WriEPR5VSmLgMTmC5wEBbW5uwEu1d0g7F6gQs2p1Yj2aCZW6tPosML8arZv8OncL7XzH/DE3IrzOrjBw+CrJYrWKlRZSmZSBa1gQ2mmkvVMNVf169VvFr/xXmUKonorCRWtGxl7Sx+9/IS7T2OnI+bMfxmcawlFeucrBfWynL420lkRbXZVMfMX2Ay/Tw6LwAHkBMHEPmByrYfkyNdbq1zoTbh29t4c3ykdUgEBtOfAgaEHtHwm/Sd1N/GyFReY7O0dvD2y4TpNUSbqRYFQB3EdoP4f6y+tYzHbr5zxklldh2ZVz0aTHi1NGPmoMyZgbvm+Fw/6il/lrM+RzpERAREQEREBERATHx2Np0abVKzrTpqLs7sFUDvJlnbW1KeFoVK9Y2SmtzbiewKO8kgDxny/vxvvU2jVY13fo1N6VFCBSTloR12txc68bWGkCfb7enH1qeyl7vlNVffSpN8X/ZnGdp7Sq4ioauIqPVqNxd2LHwF+A7hoJbrAcVN+YsAR7OImOZR7Onf2f8eKe0KiMbdLQYKObIytbxy5j5GcwmfsDajYXE0cQnrUqivbmAesp7iLjziCYekjZhw+0sStrCo/yhO9a3WNvB848pCHQq1vZ4T6W373PTatGk9JgtVVD0ahFw1KoAcrcwRY9x8ZyvaO5yk08NVX5JilDC9WoTSxBFsrUXPPW4HA5Rl1JCFQ/BbSKAC17cOwzOp0alQmvVGUAWW4tc8AAOWt7zaU92MVhmHSUSQWCBgUsWZgii97AkkDW3GbrGbtVmp/lnVKpy9BhkvVqVGLWI6mgsAdRpw7Dea1FPofwBqbUoEcKK1KjeHRtTH71RZNfTMS3R0KYvVrsKaAcdQAT4DNfykj9G+6Q2bh2etbp6tjU1vkUerTB56kk8/AGRetiPlGLr7RYXo4dWo4Xt6SobipUXuvdQe255TP1VNFRSXInq0KApj7TAKPcB75r8Tu0ehNdySEW4UXHUHhr5eMzdnrnyJf1mL1NOPHTyF/MyVY5gaFVSNDSdfLIRGjlNLHVVJHQ2HzVsQfE6WtIXvNWqNVDva4AQkXtcFjwJNuPPsnZsHiqZFJs6XsNcw/nI36WqXTpSXDJ0jF7t0S5tAp9Yr3ntlTGLsbGA0qeZhfIgsSAbBBbSbNXvwMh+wNlFk6PFIyvTNhc2bIwDLfuvmkgpbvUV1AY/fI/htIrZBpWDLOGw6r6oP7bH4mZDGB6IMpWV2lFBlJlb2HEgeJt8Zl4bZlR/UpO3eVyD2uRfykGEDLtNDN3Q3ZrHj0aebOfMAAe+Zi7r2HWrNf6iKov2etmjRNt3f91w/6mmPYgmxmh3ExJqYDDsxuwTIxta5psUJt92b6QIiICIiAiIgIiIHMP7Qdcrs6mAxUNiFBt2/kqpC+0X8pwTdrYnypqt2KpRovWqFRmcqlhlRe0ksB3e4/Qvp7wmfZLta/RVaT+1uj/wDJPm/ZuIZA4RiudcjEaEqWVrX4i5UcOzSIra7Z2E9CktQ0XosGI1bOGX6V+FwbA2v6w4dsfbunR93dqtW2XtDCuOlainymiHYkhCvRVrE69UOr28ZztG4R3h1qzNlu7slsXiKWHRgpqNYs3BVUFnc9wUE+Ut0lGn9donoxDUjemxUlStxocroVZb94JB8ZbEfTm6e0KZ2bg2oOzU6YekruApZaBemGIB0BCXtytM6ntnBY2n0VdFqKyh8tWixRkPq1FDLqvJhzGvCQj0c4ylS2RT6Zb0xSruxHrC1QhrHjqGOkyN28Pg8NeuhxFnGVOlRLIhKjLdbFz1EGZixsgF+MYqWUNw8ARmoioqHW1PFVlp89FD2HPSZ+FweCwILU0RGPFtXqN4sbs3heYdM5hdDodR2X8gxmHtbYz1qNWmBl6RCucCpcXHHRPxmeFarfTblXE4eoaJ6OhYgsD13voRp6o9/h24+3bJhMHSQADoqZsNBYU17POanCbu1sFg6yYp1cu1NVSkpCqEuL9ZRYkW7NLdssbVxtVjh1YrZFp0+qtiR0YIJJJ5dgHlwmozWdsistN7te1rXAva/bJFiHBpVLH+7b2FTY+Ei2EHWPh+MyMdUZMNWKmxRcy912AZe9SDqPOWwlc03GQGnqBpVHZ3ToN5ANxR+SP6wfCT28g1Dj85qfZp/Bpsm4TWOfzmp9ml/3zaPwgUU5XaUU5cI7BYHgCeAJ7T3QFOmWbKgLNyHLmSdAO8zeYHd4nWs/3E+Bci58gJnYbBiiuVPM9rHmTPcFjtWFVilmIUDD1KhK9jZwwXXlJdXGfgdn0qWtNFB+la7HxY6n2zOzzWNjUH/2COa06NMf9QmY9fblJPWVv8TEU045bfol+sv7Q5yYN10ksYqrw8Zo124KjCnTphS1xm6evUy9Um5BAAPj2zPxL8IxWz9HzWp4hPo4mpbuBsf5yVSHej17jFnsOIYewa/GTAGav1l7ERIEREBERATyey1Ue0DS79bP+U7PxdEC7PRfKPrqM6fvKJ8g0zZvH/3PsfFYy0+VN+tlfJcdWRRZM5qU+XRuSygeGq/diL0zNxtprQx1Bn/RVCaFYHgadYGm1+4Zr/dmj25s1sLia+HbjSqMmvaFY2PmNfOWjqpH9f1x9slfpAoNiKeE2kguK9BErsBoMRR/JOW5ZsoIl8uqk/xFKR/r3xi+zwH4iULK8TqAf64/6zXSOvbtH/4P/lsR/mibLGrWNDC9MfzY1Mp6It9NcvT5my69lu+a7ctRV2QlIOFL08TSubkK5cHrWBPDWSahhDUwyUalVboBY0a44q1wQHprY3mbeVnx02gBlAXhYAeE9NFfoj2CaPB7YKoqlHewAzGpRJPeevMn/bi/8Op5KG/hJkVHt/1AptYW6yfjIBtH1qX2qf8AlSdb7YnpKRORlGanYsMtzrcAXvpp7ZBdo8aX2k/ySYhWdgfWPh+Mu7Z/3Wv9gfxrLOzj1j4fjMratEvRqU1F2dbDuAILMeQAHwE2zHNdxf0J/Wj4SdAyC7j/AKE/rR8JNiZFaxz+c1PsUvjUmzfgJqCfzip9il8ak27cBIPKUuGWaZlwwNlgttugy1AaijgQRnA5a6MO+4PjNlQ2rRb54Xue6ewtYHykZvPc0YupY+DSqS3rXAF1bS1iOI1+ce2VjBUwb9Gt7AXIvoAABr4CQl6Kk3trztrKhmHB2HgxHwMYanSmwsBYcgLS1iL24SFl6n/Ef9tv5y21Inib+OvxiRNdB9HuI/NEY2BqNUqG3bmqNY/sgSaUnvOd7qYi1NF5C3vk6wT3ElGwETxZ7AREQEREDwzCxbWEzTMPFppAiW2sURecp36wq4oC+jpfK3ceKnunVtt4Um855trZxJOkDm2ycKEr0xi0L0MwFTI9myX1ZSDe44yW7R2rh6OAOCo2qAsxzBiygMQc3WAsxt6o4TBxOymvwmN/sduUXkaMqoFgo/rvlsPYg5QbfNYEqe4gGSIbDPKW6mxDygTv0T7Zp9Ay5EpkYl2ype1moKL9Yk8QfYJ0ZFolELUUqZlDfousT0j5x0mYAk6dyWuxswnBtgq2Hrclfqt4/NP4ec6Hszb5prkcZ0vex17bkEXFx3X17bxfHYsuJZVw2G6ubCoL24FlOqsdBa9za4BscoYtlIsdY1HDPbo6bKWFwUxDBR1Cbg5RcEjq/TXrAWBtjDeDD2F0uQLfpTqL3YE1bXzGxbU5iq3JsJh4jemmoGUKCAes9UVCS2rMRSzdYkcbc+AmPWt+0Y2Bo2pYpXLM9OsgUs7MwD06LsLniMzva44aTX7crBMZ0YPUChR4lQAfHS3nMaptq7VCNekILEjLqFCiw42so1OvcJpdq4ou2cnXgfLgZ0kyOd5qc7Eolma1r5e3hx9835w4SnUtqSjXY8T1TbwHdI1uZjM4LHjksfEMAZJMTV6j/Zb4GKs+OR7qYKrSpWqUaoJcMv5JyCtuIIFpvNs7W+SqGr06ihjYXUXJ8Cbjzm0Xb+GWnSvVXqotwDmIIAuLDW8h+/m3vl2VKSEIhuGbQseGgHASou7L2ylepVqDqLamvXIB6vSG/Hvm1O8FE9UPmI7EVnP7oM59hKLp/do32wW93CbFNoYkCylUHJUA/CRE4o4onhTYDm1l9183umStQ9th4G8542LxR41X8tPhLTpWbjUc/eMvA6O1YDiQPOWKm0qS8aiD7wnOzgHPEk+cDZbco2KnVXeDDjjVXyufhMWpvZhxwZj4KfxkRGyTylY2QeUaJG2+dP5qOfYJdwm8D1TZaYUc2a/uEj9DZB5SSbG2WQRpJone7DaCdD2cdBITu/gyLScYBLCQbJZVKVlUBERAREQEtVEvLs8gajGYO8j+O2ID2SasksvhwYHOKu7g5Shd2hynRTgxAwYgQAbtjlLFfdscp0f5IJRUwQ5QOQ47dvumqxOzKnOdlxGzAeya2vsQHsgcarbMrdjH+vOYr7Kr/S907K+745S0d3hyl0cZOy8SOGU+3+UpXZOI7QPbp8J2Y7ujlPRu6OUaOY7JpYmgpWmwF+Jy3PEnS57+UyalDE1PXquQewHKP3QJ0lN3xymRT2COUaOUUt2TymQu7HdOrpsQcpeXY45SDko3Y7pWN2O6daGxxyno2QOUDk67sd0uLux3Tqw2SOUrGyhygcrXdfulxd1+6dSGyxylQ2YOUDl67r90uLux3Tpw2aOUqGzxygc2pbs9022B2Dbsk1GAHKXUwgEDVbP2flm7oU7SpKVpdAgBPYiAiIgIiICIiAiIgeWi09iAnlp7ECgpKTSEuxAsdAJ4cOJkRAxvk4j5OJkxAsCgJ6KIl6IFsUxPckriBRknuSVRApyxllUQKcsZZVEDy0WnsQPLRaexAREQEREBERAREQEREBERAREQEREBERAREQEREBERAREQEREBERAREQEREBERAREQEREBERA//9k=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6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3151" y="522281"/>
            <a:ext cx="827337" cy="843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 descr="8-2754esrc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135" y="522281"/>
            <a:ext cx="990697" cy="8431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2" y="6090628"/>
            <a:ext cx="514958" cy="4827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9067" y="715617"/>
            <a:ext cx="1772345" cy="557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320" y="517336"/>
            <a:ext cx="1278814" cy="8480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0054" y="496138"/>
            <a:ext cx="1059655" cy="10596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0250" y="6026125"/>
            <a:ext cx="1776167" cy="5784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42" y="487229"/>
            <a:ext cx="850392" cy="908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882" y="6057329"/>
            <a:ext cx="523029" cy="547293"/>
          </a:xfrm>
          <a:prstGeom prst="rect">
            <a:avLst/>
          </a:prstGeom>
        </p:spPr>
      </p:pic>
      <p:pic>
        <p:nvPicPr>
          <p:cNvPr id="20" name="Picture 4" descr="S4C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63" y="6005747"/>
            <a:ext cx="711687" cy="59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ylolfa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520" y="6015108"/>
            <a:ext cx="944834" cy="6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wjec-logo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88" y="5910339"/>
            <a:ext cx="722763" cy="72276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66145" y="1699194"/>
            <a:ext cx="4892544" cy="2657310"/>
          </a:xfrm>
          <a:prstGeom prst="rect">
            <a:avLst/>
          </a:prstGeom>
        </p:spPr>
      </p:pic>
      <p:pic>
        <p:nvPicPr>
          <p:cNvPr id="21" name="Picture 4" descr="Image result for bbc wales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001" y="6060484"/>
            <a:ext cx="1126563" cy="45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715" y="5946570"/>
            <a:ext cx="626831" cy="62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537" y="6066565"/>
            <a:ext cx="1656296" cy="411319"/>
          </a:xfrm>
          <a:prstGeom prst="rect">
            <a:avLst/>
          </a:prstGeom>
        </p:spPr>
      </p:pic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32580" y="4499905"/>
            <a:ext cx="7559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400" dirty="0">
                <a:latin typeface="+mn-lt"/>
                <a:hlinkClick r:id="rId19"/>
              </a:rPr>
              <a:t>http://www.corcencc.org/</a:t>
            </a:r>
            <a:endParaRPr lang="en-GB" sz="2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809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77900" y="2194890"/>
            <a:ext cx="7086600" cy="2025418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40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Thank you!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77900" y="377825"/>
            <a:ext cx="7086600" cy="8509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200" dirty="0" smtClean="0">
                <a:ea typeface="ＭＳ Ｐゴシック" charset="-128"/>
                <a:cs typeface="ＭＳ Ｐゴシック" charset="-128"/>
              </a:rP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899" y="1552574"/>
            <a:ext cx="7337425" cy="5019675"/>
          </a:xfrm>
        </p:spPr>
        <p:txBody>
          <a:bodyPr rtlCol="0">
            <a:noAutofit/>
          </a:bodyPr>
          <a:lstStyle/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14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77900" y="377825"/>
            <a:ext cx="7086600" cy="8509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200" dirty="0" smtClean="0">
                <a:ea typeface="ＭＳ Ｐゴシック" charset="-128"/>
                <a:cs typeface="ＭＳ Ｐゴシック" charset="-128"/>
              </a:rPr>
              <a:t>Multi–word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899" y="1552574"/>
            <a:ext cx="7893728" cy="5174797"/>
          </a:xfrm>
        </p:spPr>
        <p:txBody>
          <a:bodyPr rtlCol="0">
            <a:noAutofit/>
          </a:bodyPr>
          <a:lstStyle/>
          <a:p>
            <a:pPr marL="282542" indent="-282542" defTabSz="914296"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computer science	</a:t>
            </a:r>
            <a:r>
              <a:rPr lang="en-GB" sz="2400" dirty="0" smtClean="0">
                <a:solidFill>
                  <a:srgbClr val="C00000"/>
                </a:solidFill>
              </a:rPr>
              <a:t>recurrent </a:t>
            </a:r>
            <a:r>
              <a:rPr lang="en-GB" sz="2400" dirty="0">
                <a:solidFill>
                  <a:srgbClr val="C00000"/>
                </a:solidFill>
              </a:rPr>
              <a:t>neural network </a:t>
            </a:r>
            <a:r>
              <a:rPr lang="en-GB" sz="2400" dirty="0" smtClean="0">
                <a:solidFill>
                  <a:srgbClr val="C00000"/>
                </a:solidFill>
              </a:rPr>
              <a:t>(RNN)</a:t>
            </a:r>
          </a:p>
          <a:p>
            <a:pPr marL="282542" indent="-282542" defTabSz="914296"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mathematics 	</a:t>
            </a:r>
            <a:r>
              <a:rPr lang="en-GB" sz="2400" dirty="0" smtClean="0">
                <a:solidFill>
                  <a:srgbClr val="C00000"/>
                </a:solidFill>
              </a:rPr>
              <a:t>dot product</a:t>
            </a:r>
          </a:p>
          <a:p>
            <a:pPr marL="282542" indent="-282542" defTabSz="914296"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biology 		</a:t>
            </a:r>
            <a:r>
              <a:rPr lang="en-GB" sz="2400" dirty="0" smtClean="0">
                <a:solidFill>
                  <a:srgbClr val="C00000"/>
                </a:solidFill>
              </a:rPr>
              <a:t>stem cell</a:t>
            </a:r>
          </a:p>
          <a:p>
            <a:pPr marL="282542" indent="-282542" defTabSz="914296"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chemistry 		</a:t>
            </a:r>
            <a:r>
              <a:rPr lang="en-GB" sz="2400" dirty="0" smtClean="0">
                <a:solidFill>
                  <a:srgbClr val="C00000"/>
                </a:solidFill>
              </a:rPr>
              <a:t>fatty acid</a:t>
            </a:r>
            <a:endParaRPr lang="en-GB" sz="2400" dirty="0">
              <a:solidFill>
                <a:srgbClr val="C00000"/>
              </a:solidFill>
            </a:endParaRPr>
          </a:p>
          <a:p>
            <a:pPr marL="282542" indent="-282542" defTabSz="914296"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medicine 		</a:t>
            </a:r>
            <a:r>
              <a:rPr lang="en-GB" sz="2400" dirty="0" smtClean="0">
                <a:solidFill>
                  <a:srgbClr val="C00000"/>
                </a:solidFill>
              </a:rPr>
              <a:t>chronic obstructive pulmonary disease</a:t>
            </a:r>
            <a:br>
              <a:rPr lang="en-GB" sz="2400" dirty="0" smtClean="0">
                <a:solidFill>
                  <a:srgbClr val="C00000"/>
                </a:solidFill>
              </a:rPr>
            </a:br>
            <a:r>
              <a:rPr lang="en-GB" sz="2400" dirty="0" smtClean="0">
                <a:solidFill>
                  <a:srgbClr val="C00000"/>
                </a:solidFill>
              </a:rPr>
              <a:t>			(COPD)</a:t>
            </a:r>
          </a:p>
          <a:p>
            <a:pPr marL="282542" indent="-282542" defTabSz="914296"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law 			</a:t>
            </a:r>
            <a:r>
              <a:rPr lang="en-GB" sz="2400" dirty="0" smtClean="0">
                <a:solidFill>
                  <a:srgbClr val="C00000"/>
                </a:solidFill>
              </a:rPr>
              <a:t>reasonable doubt</a:t>
            </a:r>
          </a:p>
          <a:p>
            <a:pPr marL="282542" indent="-282542" defTabSz="914296"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economics 		</a:t>
            </a:r>
            <a:r>
              <a:rPr lang="en-GB" sz="2400" dirty="0" smtClean="0">
                <a:solidFill>
                  <a:srgbClr val="C00000"/>
                </a:solidFill>
              </a:rPr>
              <a:t>quasi-autonomous </a:t>
            </a:r>
            <a:r>
              <a:rPr lang="en-GB" sz="2400" dirty="0">
                <a:solidFill>
                  <a:srgbClr val="C00000"/>
                </a:solidFill>
              </a:rPr>
              <a:t>non-government </a:t>
            </a:r>
            <a:r>
              <a:rPr lang="en-GB" sz="2400" dirty="0" smtClean="0">
                <a:solidFill>
                  <a:srgbClr val="C00000"/>
                </a:solidFill>
              </a:rPr>
              <a:t/>
            </a:r>
            <a:br>
              <a:rPr lang="en-GB" sz="2400" dirty="0" smtClean="0">
                <a:solidFill>
                  <a:srgbClr val="C00000"/>
                </a:solidFill>
              </a:rPr>
            </a:br>
            <a:r>
              <a:rPr lang="en-GB" sz="2400" dirty="0" smtClean="0">
                <a:solidFill>
                  <a:srgbClr val="C00000"/>
                </a:solidFill>
              </a:rPr>
              <a:t>			organisation (QUANGO)</a:t>
            </a:r>
            <a:endParaRPr lang="en-GB" sz="2400" dirty="0">
              <a:solidFill>
                <a:srgbClr val="C00000"/>
              </a:solidFill>
            </a:endParaRPr>
          </a:p>
          <a:p>
            <a:pPr marL="282542" indent="-282542" defTabSz="914296"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intelligence	 	</a:t>
            </a:r>
            <a:r>
              <a:rPr lang="en-GB" sz="2400" dirty="0" smtClean="0">
                <a:solidFill>
                  <a:srgbClr val="C00000"/>
                </a:solidFill>
              </a:rPr>
              <a:t>weapon of mass distraction (WMD)</a:t>
            </a:r>
          </a:p>
        </p:txBody>
      </p:sp>
    </p:spTree>
    <p:extLst>
      <p:ext uri="{BB962C8B-B14F-4D97-AF65-F5344CB8AC3E}">
        <p14:creationId xmlns:p14="http://schemas.microsoft.com/office/powerpoint/2010/main" val="15717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77900" y="377825"/>
            <a:ext cx="7086600" cy="8509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200" dirty="0" smtClean="0">
                <a:ea typeface="ＭＳ Ｐゴシック" charset="-128"/>
                <a:cs typeface="ＭＳ Ｐゴシック" charset="-128"/>
              </a:rPr>
              <a:t>Collocation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562306"/>
            <a:ext cx="7337425" cy="5019675"/>
          </a:xfrm>
        </p:spPr>
        <p:txBody>
          <a:bodyPr rtlCol="0">
            <a:noAutofit/>
          </a:bodyPr>
          <a:lstStyle/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combination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words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that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co-occur more often than would be expected by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chance</a:t>
            </a: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956631"/>
              </p:ext>
            </p:extLst>
          </p:nvPr>
        </p:nvGraphicFramePr>
        <p:xfrm>
          <a:off x="1874197" y="2657261"/>
          <a:ext cx="538264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352"/>
                <a:gridCol w="270428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typical collocation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incorrect collocation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strong tea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powerful</a:t>
                      </a:r>
                      <a:r>
                        <a:rPr lang="en-GB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tea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discharged from hospital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released from hospital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released from prison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discharged from prison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high temperature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tall temperature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piece of cake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part of cake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take the biscuit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have the cookie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dot product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period product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scalar product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N/A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scalar multiplication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N/A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9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77900" y="377825"/>
            <a:ext cx="7086600" cy="8509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200" dirty="0" smtClean="0">
                <a:ea typeface="ＭＳ Ｐゴシック" charset="-128"/>
                <a:cs typeface="ＭＳ Ｐゴシック" charset="-128"/>
              </a:rPr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899" y="1552574"/>
            <a:ext cx="7337425" cy="5120600"/>
          </a:xfrm>
        </p:spPr>
        <p:txBody>
          <a:bodyPr rtlCol="0">
            <a:noAutofit/>
          </a:bodyPr>
          <a:lstStyle/>
          <a:p>
            <a:pPr marL="282542" indent="-282542" defTabSz="914296">
              <a:spcBef>
                <a:spcPts val="14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potentially unlimited number of domains</a:t>
            </a:r>
          </a:p>
          <a:p>
            <a:pPr marL="282542" indent="-282542" defTabSz="914296">
              <a:spcBef>
                <a:spcPts val="14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dynamic nature of some domains</a:t>
            </a:r>
          </a:p>
          <a:p>
            <a:pPr marL="682592" lvl="1" indent="-282542" defTabSz="914296">
              <a:spcBef>
                <a:spcPts val="14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computer science: </a:t>
            </a:r>
            <a:r>
              <a:rPr lang="en-GB" sz="2400" dirty="0" smtClean="0">
                <a:solidFill>
                  <a:srgbClr val="C00000"/>
                </a:solidFill>
              </a:rPr>
              <a:t>generative adversarial network</a:t>
            </a:r>
          </a:p>
          <a:p>
            <a:pPr marL="682592" lvl="1" indent="-282542" defTabSz="914296">
              <a:spcBef>
                <a:spcPts val="14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medicine: 	    </a:t>
            </a:r>
            <a:r>
              <a:rPr lang="en-GB" sz="2400" dirty="0" smtClean="0">
                <a:solidFill>
                  <a:srgbClr val="C00000"/>
                </a:solidFill>
              </a:rPr>
              <a:t>swine flu</a:t>
            </a:r>
          </a:p>
          <a:p>
            <a:pPr marL="682592" lvl="1" indent="-282542" defTabSz="914296">
              <a:spcBef>
                <a:spcPts val="14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dictionaries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 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always 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 to 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date</a:t>
            </a:r>
            <a:endParaRPr lang="en-GB" sz="2400" b="1" dirty="0" smtClean="0">
              <a:solidFill>
                <a:srgbClr val="C00000"/>
              </a:solidFill>
            </a:endParaRPr>
          </a:p>
          <a:p>
            <a:pPr marL="282542" lvl="1" indent="-282542" defTabSz="914296">
              <a:spcBef>
                <a:spcPts val="14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user–generated content such as blogs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where lay users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 non–standard terminology</a:t>
            </a:r>
          </a:p>
          <a:p>
            <a:pPr marL="682592" lvl="2" indent="-282542" defTabSz="914296">
              <a:spcBef>
                <a:spcPts val="1400"/>
              </a:spcBef>
              <a:buFont typeface="Wingdings" pitchFamily="2" charset="2"/>
              <a:buChar char="§"/>
              <a:defRPr/>
            </a:pP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medicine:    </a:t>
            </a:r>
            <a:r>
              <a:rPr lang="en-GB" dirty="0" smtClean="0">
                <a:solidFill>
                  <a:srgbClr val="C00000"/>
                </a:solidFill>
              </a:rPr>
              <a:t>full knee replacement	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 2"/>
              </a:rPr>
              <a:t>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dirty="0" smtClean="0">
                <a:solidFill>
                  <a:srgbClr val="C00000"/>
                </a:solidFill>
              </a:rPr>
              <a:t>		   total knee replacement (TKR)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 2"/>
              </a:rPr>
              <a:t></a:t>
            </a:r>
            <a:endParaRPr lang="en-GB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82592" lvl="2" indent="-282542" defTabSz="914296">
              <a:spcBef>
                <a:spcPts val="14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dictionaries are 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always 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suitable</a:t>
            </a:r>
          </a:p>
          <a:p>
            <a:pPr marL="282542" indent="-282542" defTabSz="914296">
              <a:spcBef>
                <a:spcPts val="1400"/>
              </a:spcBef>
              <a:buFont typeface="Wingdings" pitchFamily="2" charset="2"/>
              <a:buChar char="§"/>
              <a:defRPr/>
            </a:pP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77900" y="377825"/>
            <a:ext cx="7086600" cy="8509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200" dirty="0" smtClean="0">
                <a:ea typeface="ＭＳ Ｐゴシック" charset="-128"/>
                <a:cs typeface="ＭＳ Ｐゴシック" charset="-128"/>
              </a:rPr>
              <a:t>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899" y="1552574"/>
            <a:ext cx="7337425" cy="5019675"/>
          </a:xfrm>
        </p:spPr>
        <p:txBody>
          <a:bodyPr rtlCol="0">
            <a:noAutofit/>
          </a:bodyPr>
          <a:lstStyle/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automatic term recognition (ATR)</a:t>
            </a: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recognising terms in text without a dictionary</a:t>
            </a: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potentially distinctive properties</a:t>
            </a: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syntactic structure</a:t>
            </a: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frequency distribution</a:t>
            </a: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approaches</a:t>
            </a: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tagging/parsing + pattern matching</a:t>
            </a: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counting</a:t>
            </a: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7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77899" y="377825"/>
            <a:ext cx="7728355" cy="8509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ea typeface="ＭＳ Ｐゴシック" charset="-128"/>
                <a:cs typeface="ＭＳ Ｐゴシック" charset="-128"/>
              </a:rPr>
              <a:t>Linguistic filtering (Justeson &amp; Katz, 1995)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899" y="1552574"/>
            <a:ext cx="7337425" cy="5019675"/>
          </a:xfrm>
        </p:spPr>
        <p:txBody>
          <a:bodyPr rtlCol="0">
            <a:noAutofit/>
          </a:bodyPr>
          <a:lstStyle/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preferred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phrase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structures</a:t>
            </a: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terms are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mostly </a:t>
            </a:r>
            <a:r>
              <a:rPr lang="en-GB" sz="2400" dirty="0" smtClean="0">
                <a:solidFill>
                  <a:srgbClr val="C00000"/>
                </a:solidFill>
              </a:rPr>
              <a:t>noun phrases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containing adjectives,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nouns, possessives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prepositions</a:t>
            </a:r>
            <a:endParaRPr lang="pt-B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pt-BR" sz="2400" b="1" dirty="0" smtClean="0">
                <a:solidFill>
                  <a:srgbClr val="C00000"/>
                </a:solidFill>
              </a:rPr>
              <a:t>( JJ </a:t>
            </a:r>
            <a:r>
              <a:rPr lang="pt-BR" sz="2400" b="1" dirty="0">
                <a:solidFill>
                  <a:srgbClr val="C00000"/>
                </a:solidFill>
              </a:rPr>
              <a:t>| </a:t>
            </a:r>
            <a:r>
              <a:rPr lang="pt-BR" sz="2400" b="1" dirty="0" smtClean="0">
                <a:solidFill>
                  <a:srgbClr val="C00000"/>
                </a:solidFill>
              </a:rPr>
              <a:t>NN )</a:t>
            </a:r>
            <a:r>
              <a:rPr lang="pt-BR" sz="2400" b="1" baseline="30000" dirty="0" smtClean="0">
                <a:solidFill>
                  <a:srgbClr val="C00000"/>
                </a:solidFill>
              </a:rPr>
              <a:t>+</a:t>
            </a:r>
            <a:r>
              <a:rPr lang="pt-BR" sz="2400" b="1" dirty="0" smtClean="0">
                <a:solidFill>
                  <a:srgbClr val="C00000"/>
                </a:solidFill>
              </a:rPr>
              <a:t> NN</a:t>
            </a: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e.g. mean</a:t>
            </a:r>
            <a:r>
              <a:rPr lang="pt-BR" sz="2400" dirty="0" smtClean="0">
                <a:solidFill>
                  <a:srgbClr val="C00000"/>
                </a:solidFill>
              </a:rPr>
              <a:t>/NN</a:t>
            </a: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squared</a:t>
            </a:r>
            <a:r>
              <a:rPr lang="pt-BR" sz="2400" dirty="0" smtClean="0">
                <a:solidFill>
                  <a:srgbClr val="C00000"/>
                </a:solidFill>
              </a:rPr>
              <a:t>/JJ</a:t>
            </a: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error</a:t>
            </a:r>
            <a:r>
              <a:rPr lang="pt-BR" sz="2400" dirty="0" smtClean="0">
                <a:solidFill>
                  <a:srgbClr val="C00000"/>
                </a:solidFill>
              </a:rPr>
              <a:t>/NN</a:t>
            </a: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pt-BR" sz="2400" b="1" dirty="0" smtClean="0">
                <a:solidFill>
                  <a:srgbClr val="C00000"/>
                </a:solidFill>
              </a:rPr>
              <a:t>( NN </a:t>
            </a:r>
            <a:r>
              <a:rPr lang="pt-BR" sz="2400" b="1" dirty="0">
                <a:solidFill>
                  <a:srgbClr val="C00000"/>
                </a:solidFill>
              </a:rPr>
              <a:t>| </a:t>
            </a:r>
            <a:r>
              <a:rPr lang="pt-BR" sz="2400" b="1" dirty="0" smtClean="0">
                <a:solidFill>
                  <a:srgbClr val="C00000"/>
                </a:solidFill>
              </a:rPr>
              <a:t>JJ )* NN  POS  ( NN </a:t>
            </a:r>
            <a:r>
              <a:rPr lang="pt-BR" sz="2400" b="1" dirty="0">
                <a:solidFill>
                  <a:srgbClr val="C00000"/>
                </a:solidFill>
              </a:rPr>
              <a:t>| </a:t>
            </a:r>
            <a:r>
              <a:rPr lang="pt-BR" sz="2400" b="1" dirty="0" smtClean="0">
                <a:solidFill>
                  <a:srgbClr val="C00000"/>
                </a:solidFill>
              </a:rPr>
              <a:t>JJ )* NN</a:t>
            </a: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e.g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Zipf</a:t>
            </a:r>
            <a:r>
              <a:rPr lang="pt-BR" sz="2400" dirty="0" smtClean="0">
                <a:solidFill>
                  <a:srgbClr val="C00000"/>
                </a:solidFill>
              </a:rPr>
              <a:t>/NN</a:t>
            </a: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's</a:t>
            </a:r>
            <a:r>
              <a:rPr lang="pt-BR" sz="2400" dirty="0" smtClean="0">
                <a:solidFill>
                  <a:srgbClr val="C00000"/>
                </a:solidFill>
              </a:rPr>
              <a:t>/POS</a:t>
            </a: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law</a:t>
            </a:r>
            <a:r>
              <a:rPr lang="pt-BR" sz="2400" dirty="0" smtClean="0">
                <a:solidFill>
                  <a:srgbClr val="C00000"/>
                </a:solidFill>
              </a:rPr>
              <a:t>/NN</a:t>
            </a:r>
            <a:endParaRPr lang="pt-BR" sz="2400" dirty="0">
              <a:solidFill>
                <a:srgbClr val="C00000"/>
              </a:solidFill>
            </a:endParaRP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pt-BR" sz="2400" b="1" dirty="0" smtClean="0">
                <a:solidFill>
                  <a:srgbClr val="C00000"/>
                </a:solidFill>
              </a:rPr>
              <a:t>( NN </a:t>
            </a:r>
            <a:r>
              <a:rPr lang="pt-BR" sz="2400" b="1" dirty="0">
                <a:solidFill>
                  <a:srgbClr val="C00000"/>
                </a:solidFill>
              </a:rPr>
              <a:t>| </a:t>
            </a:r>
            <a:r>
              <a:rPr lang="pt-BR" sz="2400" b="1" dirty="0" smtClean="0">
                <a:solidFill>
                  <a:srgbClr val="C00000"/>
                </a:solidFill>
              </a:rPr>
              <a:t>JJ )* NN  IN  ( NN </a:t>
            </a:r>
            <a:r>
              <a:rPr lang="pt-BR" sz="2400" b="1" dirty="0">
                <a:solidFill>
                  <a:srgbClr val="C00000"/>
                </a:solidFill>
              </a:rPr>
              <a:t>| </a:t>
            </a:r>
            <a:r>
              <a:rPr lang="pt-BR" sz="2400" b="1" dirty="0" smtClean="0">
                <a:solidFill>
                  <a:srgbClr val="C00000"/>
                </a:solidFill>
              </a:rPr>
              <a:t>JJ )* NN</a:t>
            </a: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e.g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law</a:t>
            </a:r>
            <a:r>
              <a:rPr lang="pt-BR" sz="2400" dirty="0" smtClean="0">
                <a:solidFill>
                  <a:srgbClr val="C00000"/>
                </a:solidFill>
              </a:rPr>
              <a:t>/NN</a:t>
            </a: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of</a:t>
            </a:r>
            <a:r>
              <a:rPr lang="pt-BR" sz="2400" dirty="0" smtClean="0">
                <a:solidFill>
                  <a:srgbClr val="C00000"/>
                </a:solidFill>
              </a:rPr>
              <a:t>/IN</a:t>
            </a: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large</a:t>
            </a:r>
            <a:r>
              <a:rPr lang="pt-BR" sz="2400" dirty="0" smtClean="0">
                <a:solidFill>
                  <a:srgbClr val="C00000"/>
                </a:solidFill>
              </a:rPr>
              <a:t>/JJ</a:t>
            </a: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numbers</a:t>
            </a:r>
            <a:r>
              <a:rPr lang="pt-BR" sz="2400" dirty="0" smtClean="0">
                <a:solidFill>
                  <a:srgbClr val="C00000"/>
                </a:solidFill>
              </a:rPr>
              <a:t>/NN</a:t>
            </a: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endParaRPr lang="pt-B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77900" y="377825"/>
            <a:ext cx="7086600" cy="8509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200" dirty="0" smtClean="0">
                <a:ea typeface="ＭＳ Ｐゴシック" charset="-128"/>
                <a:cs typeface="ＭＳ Ｐゴシック" charset="-128"/>
              </a:rPr>
              <a:t>Cost criteria (Kita et al, 1994)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899" y="1552574"/>
            <a:ext cx="7337425" cy="5019675"/>
          </a:xfrm>
        </p:spPr>
        <p:txBody>
          <a:bodyPr rtlCol="0">
            <a:noAutofit/>
          </a:bodyPr>
          <a:lstStyle/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collocations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recurrent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word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sequences</a:t>
            </a: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recurrence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 captured by the absolute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frequency</a:t>
            </a: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absolute frequency approach does </a:t>
            </a:r>
            <a:r>
              <a:rPr lang="en-GB" sz="2400" b="1" dirty="0">
                <a:solidFill>
                  <a:srgbClr val="C00000"/>
                </a:solidFill>
              </a:rPr>
              <a:t>not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work!</a:t>
            </a: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frequency(sub-sequence) &gt; frequency(sequence)</a:t>
            </a: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Symbol"/>
              </a:rPr>
              <a:t>e.g. f(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Symbol"/>
              </a:rPr>
              <a:t>'in spite'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Symbol"/>
              </a:rPr>
              <a:t>)  f(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Symbol"/>
              </a:rPr>
              <a:t>'in spite of'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Symbol"/>
              </a:rPr>
              <a:t>)</a:t>
            </a: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Symbol"/>
              </a:rPr>
              <a:t>cost:		</a:t>
            </a:r>
            <a:r>
              <a:rPr lang="en-GB" sz="2400" b="1" dirty="0" smtClean="0">
                <a:solidFill>
                  <a:srgbClr val="C00000"/>
                </a:solidFill>
                <a:sym typeface="Symbol"/>
              </a:rPr>
              <a:t>K</a:t>
            </a:r>
            <a:r>
              <a:rPr lang="en-GB" sz="2400" b="1" dirty="0">
                <a:solidFill>
                  <a:srgbClr val="C00000"/>
                </a:solidFill>
                <a:sym typeface="Symbol"/>
              </a:rPr>
              <a:t>() = (||  1)  </a:t>
            </a:r>
            <a:r>
              <a:rPr lang="en-GB" sz="2400" b="1" dirty="0" smtClean="0">
                <a:solidFill>
                  <a:srgbClr val="C00000"/>
                </a:solidFill>
                <a:sym typeface="Symbol"/>
              </a:rPr>
              <a:t>(f</a:t>
            </a:r>
            <a:r>
              <a:rPr lang="en-GB" sz="2400" b="1" dirty="0">
                <a:solidFill>
                  <a:srgbClr val="C00000"/>
                </a:solidFill>
                <a:sym typeface="Symbol"/>
              </a:rPr>
              <a:t>(</a:t>
            </a:r>
            <a:r>
              <a:rPr lang="en-GB" sz="2400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en-GB" sz="2400" b="1" dirty="0">
                <a:solidFill>
                  <a:srgbClr val="C00000"/>
                </a:solidFill>
                <a:sym typeface="Symbol"/>
              </a:rPr>
              <a:t> </a:t>
            </a:r>
            <a:r>
              <a:rPr lang="en-GB" sz="2400" b="1" dirty="0" smtClean="0">
                <a:solidFill>
                  <a:srgbClr val="C00000"/>
                </a:solidFill>
                <a:sym typeface="Symbol"/>
              </a:rPr>
              <a:t> f())</a:t>
            </a: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b="1" dirty="0" smtClean="0">
                <a:solidFill>
                  <a:srgbClr val="C00000"/>
                </a:solidFill>
                <a:sym typeface="Symbol"/>
              </a:rPr>
              <a:t>, </a:t>
            </a:r>
            <a:r>
              <a:rPr lang="en-GB" sz="2400" b="1" dirty="0">
                <a:solidFill>
                  <a:srgbClr val="C00000"/>
                </a:solidFill>
                <a:sym typeface="Symbol"/>
              </a:rPr>
              <a:t>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Symbol"/>
              </a:rPr>
              <a:t> 	...  word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Symbol"/>
              </a:rPr>
              <a:t>sequences,  = </a:t>
            </a:r>
            <a:r>
              <a:rPr lang="en-GB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sym typeface="Symbol"/>
              </a:rPr>
              <a:t>uv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  <a:sym typeface="Symbol"/>
            </a:endParaRP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b="1" dirty="0">
                <a:solidFill>
                  <a:srgbClr val="C00000"/>
                </a:solidFill>
                <a:sym typeface="Symbol"/>
              </a:rPr>
              <a:t>||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Symbol"/>
              </a:rPr>
              <a:t>	...  length (number of words in )</a:t>
            </a:r>
          </a:p>
          <a:p>
            <a:pPr marL="682592" lvl="1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r>
              <a:rPr lang="en-GB" sz="2400" b="1" dirty="0">
                <a:solidFill>
                  <a:srgbClr val="C00000"/>
                </a:solidFill>
                <a:sym typeface="Symbol"/>
              </a:rPr>
              <a:t>f()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Symbol"/>
              </a:rPr>
              <a:t>	...  frequency of </a:t>
            </a: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  <a:sym typeface="Symbol"/>
            </a:endParaRP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  <a:sym typeface="Symbol"/>
            </a:endParaRP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  <a:sym typeface="Symbol"/>
            </a:endParaRP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  <a:sym typeface="Symbol"/>
            </a:endParaRPr>
          </a:p>
          <a:p>
            <a:pPr marL="282542" indent="-282542" defTabSz="914296">
              <a:spcBef>
                <a:spcPts val="1600"/>
              </a:spcBef>
              <a:buFont typeface="Wingdings" pitchFamily="2" charset="2"/>
              <a:buChar char="§"/>
              <a:defRPr/>
            </a:pP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77900" y="377825"/>
            <a:ext cx="7086600" cy="8509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ea typeface="ＭＳ Ｐゴシック" charset="-128"/>
                <a:cs typeface="ＭＳ Ｐゴシック" charset="-128"/>
              </a:rPr>
              <a:t>Multi–word term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899" y="1552574"/>
            <a:ext cx="7815905" cy="5140056"/>
          </a:xfrm>
        </p:spPr>
        <p:txBody>
          <a:bodyPr rtlCol="0">
            <a:noAutofit/>
          </a:bodyPr>
          <a:lstStyle/>
          <a:p>
            <a:pPr marL="282542" indent="-282542" defTabSz="914296">
              <a:spcBef>
                <a:spcPts val="10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hybrid solution</a:t>
            </a:r>
          </a:p>
          <a:p>
            <a:pPr marL="682592" lvl="1" indent="-282542" defTabSz="914296">
              <a:spcBef>
                <a:spcPts val="10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linguistic filters are used to extract candidate terms</a:t>
            </a:r>
          </a:p>
          <a:p>
            <a:pPr marL="682592" lvl="1" indent="-282542" defTabSz="914296">
              <a:spcBef>
                <a:spcPts val="10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... which are then ranked using cost–like criteria</a:t>
            </a:r>
          </a:p>
          <a:p>
            <a:pPr marL="282542" indent="-282542" defTabSz="914296">
              <a:spcBef>
                <a:spcPts val="10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rgbClr val="C00000"/>
                </a:solidFill>
              </a:rPr>
              <a:t>C-value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(Frantzi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&amp;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Ananiadou, 1999; Nenadić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Spasić &amp;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Ananiadou, 2002)</a:t>
            </a:r>
          </a:p>
          <a:p>
            <a:pPr marL="282542" indent="-282542" defTabSz="914296">
              <a:spcBef>
                <a:spcPts val="1000"/>
              </a:spcBef>
              <a:buFont typeface="Wingdings" pitchFamily="2" charset="2"/>
              <a:buChar char="§"/>
              <a:defRPr/>
            </a:pP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2542" indent="-282542" defTabSz="914296">
              <a:spcBef>
                <a:spcPts val="1000"/>
              </a:spcBef>
              <a:buFont typeface="Wingdings" pitchFamily="2" charset="2"/>
              <a:buChar char="§"/>
              <a:defRPr/>
            </a:pP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2542" indent="-282542" defTabSz="914296">
              <a:spcBef>
                <a:spcPts val="1000"/>
              </a:spcBef>
              <a:buFont typeface="Wingdings" pitchFamily="2" charset="2"/>
              <a:buChar char="§"/>
              <a:defRPr/>
            </a:pP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2542" indent="-282542" defTabSz="914296">
              <a:spcBef>
                <a:spcPts val="10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e.g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anterior </a:t>
            </a:r>
            <a:r>
              <a:rPr lang="en-GB" sz="2400" dirty="0">
                <a:solidFill>
                  <a:srgbClr val="C00000"/>
                </a:solidFill>
              </a:rPr>
              <a:t>cruciate ligament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posterior </a:t>
            </a:r>
            <a:r>
              <a:rPr lang="en-GB" sz="2400" dirty="0">
                <a:solidFill>
                  <a:srgbClr val="C00000"/>
                </a:solidFill>
              </a:rPr>
              <a:t>cruciate </a:t>
            </a:r>
            <a:r>
              <a:rPr lang="en-GB" sz="2400" dirty="0" smtClean="0">
                <a:solidFill>
                  <a:srgbClr val="C00000"/>
                </a:solidFill>
              </a:rPr>
              <a:t>ligament</a:t>
            </a:r>
          </a:p>
          <a:p>
            <a:pPr marL="282542" indent="-282542" defTabSz="914296">
              <a:spcBef>
                <a:spcPts val="1000"/>
              </a:spcBef>
              <a:buFont typeface="Wingdings" pitchFamily="2" charset="2"/>
              <a:buChar char="§"/>
              <a:defRPr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method favours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longer, more frequently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independently occurring term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candidates</a:t>
            </a:r>
            <a:endParaRPr lang="en-GB" sz="2400" dirty="0" smtClean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778" y="4014102"/>
            <a:ext cx="5980113" cy="1201737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6806</TotalTime>
  <Words>879</Words>
  <Application>Microsoft Office PowerPoint</Application>
  <PresentationFormat>On-screen Show (4:3)</PresentationFormat>
  <Paragraphs>298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Unsupervised multi–word  term recognition in Welsh</vt:lpstr>
      <vt:lpstr>Terms</vt:lpstr>
      <vt:lpstr>Multi–word terms</vt:lpstr>
      <vt:lpstr>Collocation</vt:lpstr>
      <vt:lpstr>Problems</vt:lpstr>
      <vt:lpstr>Alternatives</vt:lpstr>
      <vt:lpstr>Linguistic filtering (Justeson &amp; Katz, 1995)</vt:lpstr>
      <vt:lpstr>Cost criteria (Kita et al, 1994)</vt:lpstr>
      <vt:lpstr>Multi–word term recognition</vt:lpstr>
      <vt:lpstr>Term variation</vt:lpstr>
      <vt:lpstr>FlexiTerm: Flexible term recognition</vt:lpstr>
      <vt:lpstr>Method overview</vt:lpstr>
      <vt:lpstr>Normalisation</vt:lpstr>
      <vt:lpstr>Token similarity</vt:lpstr>
      <vt:lpstr>Syntactic variation</vt:lpstr>
      <vt:lpstr>FlexiTerm in Welsh</vt:lpstr>
      <vt:lpstr>Title</vt:lpstr>
      <vt:lpstr>PowerPoint Presentation</vt:lpstr>
      <vt:lpstr>Evaluation</vt:lpstr>
      <vt:lpstr>Evaluation</vt:lpstr>
      <vt:lpstr>Further insights</vt:lpstr>
      <vt:lpstr>PowerPoint Presentation</vt:lpstr>
      <vt:lpstr>Thank you! Questions?</vt:lpstr>
      <vt:lpstr>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www.cardiff.ac.uk/medic/irg-clinicalepidemiology</dc:title>
  <dc:creator>scmis</dc:creator>
  <cp:lastModifiedBy>Irena</cp:lastModifiedBy>
  <cp:revision>655</cp:revision>
  <cp:lastPrinted>2018-11-12T10:03:39Z</cp:lastPrinted>
  <dcterms:created xsi:type="dcterms:W3CDTF">2010-09-17T10:38:49Z</dcterms:created>
  <dcterms:modified xsi:type="dcterms:W3CDTF">2019-08-17T14:39:07Z</dcterms:modified>
</cp:coreProperties>
</file>