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94" r:id="rId5"/>
    <p:sldId id="295" r:id="rId6"/>
    <p:sldId id="296" r:id="rId7"/>
    <p:sldId id="258" r:id="rId8"/>
    <p:sldId id="259" r:id="rId9"/>
    <p:sldId id="284" r:id="rId10"/>
    <p:sldId id="292" r:id="rId11"/>
    <p:sldId id="263" r:id="rId12"/>
    <p:sldId id="297" r:id="rId13"/>
    <p:sldId id="273" r:id="rId14"/>
    <p:sldId id="299" r:id="rId15"/>
    <p:sldId id="289" r:id="rId16"/>
    <p:sldId id="291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1" r:id="rId25"/>
    <p:sldId id="298" r:id="rId26"/>
    <p:sldId id="300" r:id="rId27"/>
    <p:sldId id="301" r:id="rId28"/>
    <p:sldId id="302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4" r:id="rId38"/>
    <p:sldId id="312" r:id="rId39"/>
    <p:sldId id="275" r:id="rId40"/>
    <p:sldId id="276" r:id="rId41"/>
    <p:sldId id="277" r:id="rId42"/>
    <p:sldId id="278" r:id="rId43"/>
    <p:sldId id="279" r:id="rId44"/>
    <p:sldId id="282" r:id="rId45"/>
    <p:sldId id="281" r:id="rId46"/>
    <p:sldId id="28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ebrothers\Documents\mw\research\irish\Wordbricks\Feedback%20a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ebrothers\Documents\mw\research\irish\Wordbricks\Feedback%20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Did you find IWB easy to use</a:t>
            </a:r>
            <a:r>
              <a:rPr lang="en-US" baseline="0"/>
              <a:t>?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Sheet1!$N$2:$N$4</c:f>
              <c:strCache>
                <c:ptCount val="3"/>
                <c:pt idx="0">
                  <c:v>No</c:v>
                </c:pt>
                <c:pt idx="1">
                  <c:v>A bit</c:v>
                </c:pt>
                <c:pt idx="2">
                  <c:v>Yes</c:v>
                </c:pt>
              </c:strCache>
            </c:strRef>
          </c:cat>
          <c:val>
            <c:numRef>
              <c:f>Sheet1!$O$2:$O$4</c:f>
              <c:numCache>
                <c:formatCode>General</c:formatCode>
                <c:ptCount val="3"/>
                <c:pt idx="0">
                  <c:v>9</c:v>
                </c:pt>
                <c:pt idx="1">
                  <c:v>59</c:v>
                </c:pt>
                <c:pt idx="2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C-445A-A50F-FB32F3A60213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Sheet1!$G$2:$G$4</c:f>
              <c:strCache>
                <c:ptCount val="3"/>
                <c:pt idx="0">
                  <c:v>No</c:v>
                </c:pt>
                <c:pt idx="1">
                  <c:v>A bit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</c:v>
                </c:pt>
                <c:pt idx="1">
                  <c:v>55</c:v>
                </c:pt>
                <c:pt idx="2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7C-445A-A50F-FB32F3A60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0019553805774279"/>
          <c:y val="0.36742198891805189"/>
          <c:w val="0.18313779527559054"/>
          <c:h val="0.329855278506853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Did you think it helped you to learn Irish</a:t>
            </a:r>
            <a:r>
              <a:rPr lang="en-US" baseline="0"/>
              <a:t>?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2"/>
          <c:order val="2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Sheet1!$N$7:$N$9</c:f>
              <c:strCache>
                <c:ptCount val="3"/>
                <c:pt idx="0">
                  <c:v>No</c:v>
                </c:pt>
                <c:pt idx="1">
                  <c:v>A bit</c:v>
                </c:pt>
                <c:pt idx="2">
                  <c:v>Yes</c:v>
                </c:pt>
              </c:strCache>
            </c:strRef>
          </c:cat>
          <c:val>
            <c:numRef>
              <c:f>Sheet1!$O$7:$O$9</c:f>
              <c:numCache>
                <c:formatCode>General</c:formatCode>
                <c:ptCount val="3"/>
                <c:pt idx="0">
                  <c:v>26</c:v>
                </c:pt>
                <c:pt idx="1">
                  <c:v>77</c:v>
                </c:pt>
                <c:pt idx="2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4-4582-8EAE-598262991C34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Sheet1!$N$2:$N$4</c:f>
              <c:strCache>
                <c:ptCount val="3"/>
                <c:pt idx="0">
                  <c:v>No</c:v>
                </c:pt>
                <c:pt idx="1">
                  <c:v>A bit</c:v>
                </c:pt>
                <c:pt idx="2">
                  <c:v>Yes</c:v>
                </c:pt>
              </c:strCache>
            </c:strRef>
          </c:cat>
          <c:val>
            <c:numRef>
              <c:f>Sheet1!$O$2:$O$4</c:f>
              <c:numCache>
                <c:formatCode>General</c:formatCode>
                <c:ptCount val="3"/>
                <c:pt idx="0">
                  <c:v>9</c:v>
                </c:pt>
                <c:pt idx="1">
                  <c:v>59</c:v>
                </c:pt>
                <c:pt idx="2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4-4582-8EAE-598262991C34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Sheet1!$G$2:$G$4</c:f>
              <c:strCache>
                <c:ptCount val="3"/>
                <c:pt idx="0">
                  <c:v>No</c:v>
                </c:pt>
                <c:pt idx="1">
                  <c:v>A bit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</c:v>
                </c:pt>
                <c:pt idx="1">
                  <c:v>55</c:v>
                </c:pt>
                <c:pt idx="2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4-4582-8EAE-598262991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0019553805774279"/>
          <c:y val="0.36742198891805189"/>
          <c:w val="0.18313779527559054"/>
          <c:h val="0.329855278506853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Did  you</a:t>
            </a:r>
            <a:r>
              <a:rPr lang="en-US" baseline="0"/>
              <a:t> enjoy the IWB app?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Sheet1!$G$2:$G$4</c:f>
              <c:strCache>
                <c:ptCount val="3"/>
                <c:pt idx="0">
                  <c:v>No</c:v>
                </c:pt>
                <c:pt idx="1">
                  <c:v>A bit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</c:v>
                </c:pt>
                <c:pt idx="1">
                  <c:v>55</c:v>
                </c:pt>
                <c:pt idx="2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9-4038-89DB-FAC9E2256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0019553805774279"/>
          <c:y val="0.36742198891805189"/>
          <c:w val="0.18313779527559054"/>
          <c:h val="0.329855278506853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45E4-AA57-4BB8-9F93-8A30E944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Green Approach for an Irish 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7458-24EA-413E-8AE4-7764DA5CB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Refactor, reuse and keeping it real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5D13-E7D7-41CC-A265-303F28FC8894}"/>
              </a:ext>
            </a:extLst>
          </p:cNvPr>
          <p:cNvSpPr txBox="1"/>
          <p:nvPr/>
        </p:nvSpPr>
        <p:spPr>
          <a:xfrm>
            <a:off x="815009" y="5705061"/>
            <a:ext cx="691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Monica Ward, School of Computing, Dublin City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Maxim Mozgovoy/Marina </a:t>
            </a:r>
            <a:r>
              <a:rPr lang="en-GB" dirty="0" err="1" smtClean="0"/>
              <a:t>Pugina</a:t>
            </a:r>
            <a:r>
              <a:rPr lang="en-GB" dirty="0" smtClean="0"/>
              <a:t>, University of Aizu, Japan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App Development Challenges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Challenging for ‘big’ languages</a:t>
            </a:r>
          </a:p>
          <a:p>
            <a:pPr lvl="1"/>
            <a:r>
              <a:rPr lang="en-GB" sz="2600" dirty="0" smtClean="0"/>
              <a:t>Even more so for Less Commonly Taught Languages (LCTLs) and Less Resourced Languages (LRLs)</a:t>
            </a:r>
          </a:p>
          <a:p>
            <a:pPr lvl="1"/>
            <a:r>
              <a:rPr lang="en-GB" sz="2600" dirty="0" smtClean="0"/>
              <a:t>Need to be resourceful</a:t>
            </a:r>
          </a:p>
          <a:p>
            <a:pPr lvl="1"/>
            <a:r>
              <a:rPr lang="en-GB" sz="2600" dirty="0" smtClean="0"/>
              <a:t>Limited finance</a:t>
            </a:r>
          </a:p>
          <a:p>
            <a:pPr lvl="1"/>
            <a:r>
              <a:rPr lang="en-GB" sz="2600" dirty="0" smtClean="0"/>
              <a:t>Limited experts</a:t>
            </a:r>
          </a:p>
          <a:p>
            <a:pPr lvl="1"/>
            <a:r>
              <a:rPr lang="en-GB" sz="2600" dirty="0" smtClean="0"/>
              <a:t>Intelligent (I) CALL + NLP harder to do</a:t>
            </a:r>
          </a:p>
          <a:p>
            <a:pPr lvl="1"/>
            <a:r>
              <a:rPr lang="en-GB" sz="2600" dirty="0" smtClean="0"/>
              <a:t>This applied to Celtic languages</a:t>
            </a:r>
          </a:p>
        </p:txBody>
      </p:sp>
    </p:spTree>
    <p:extLst>
      <p:ext uri="{BB962C8B-B14F-4D97-AF65-F5344CB8AC3E}">
        <p14:creationId xmlns:p14="http://schemas.microsoft.com/office/powerpoint/2010/main" val="30895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355A-C14D-4646-8A7B-2466BB68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6A4-CD14-46D7-BE5B-D061F641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Very few apps</a:t>
            </a:r>
          </a:p>
          <a:p>
            <a:r>
              <a:rPr lang="en-GB" sz="2800" dirty="0"/>
              <a:t>No ‘big’ market</a:t>
            </a:r>
          </a:p>
          <a:p>
            <a:r>
              <a:rPr lang="en-GB" sz="2800" dirty="0"/>
              <a:t>Some websites built by enthusiasts</a:t>
            </a:r>
          </a:p>
          <a:p>
            <a:r>
              <a:rPr lang="en-GB" sz="2800" dirty="0"/>
              <a:t>Hard to deal with learner input</a:t>
            </a:r>
          </a:p>
          <a:p>
            <a:pPr lvl="1"/>
            <a:r>
              <a:rPr lang="en-GB" sz="2600" dirty="0"/>
              <a:t>Spelling issues</a:t>
            </a:r>
          </a:p>
          <a:p>
            <a:pPr lvl="1"/>
            <a:r>
              <a:rPr lang="en-GB" sz="2600" dirty="0"/>
              <a:t>Dialect issues</a:t>
            </a:r>
          </a:p>
        </p:txBody>
      </p:sp>
    </p:spTree>
    <p:extLst>
      <p:ext uri="{BB962C8B-B14F-4D97-AF65-F5344CB8AC3E}">
        <p14:creationId xmlns:p14="http://schemas.microsoft.com/office/powerpoint/2010/main" val="3598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Language Teaching and Learning 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43024"/>
              </p:ext>
            </p:extLst>
          </p:nvPr>
        </p:nvGraphicFramePr>
        <p:xfrm>
          <a:off x="914400" y="2274146"/>
          <a:ext cx="8605520" cy="274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760">
                  <a:extLst>
                    <a:ext uri="{9D8B030D-6E8A-4147-A177-3AD203B41FA5}">
                      <a16:colId xmlns:a16="http://schemas.microsoft.com/office/drawing/2014/main" val="224827700"/>
                    </a:ext>
                  </a:extLst>
                </a:gridCol>
                <a:gridCol w="4302760">
                  <a:extLst>
                    <a:ext uri="{9D8B030D-6E8A-4147-A177-3AD203B41FA5}">
                      <a16:colId xmlns:a16="http://schemas.microsoft.com/office/drawing/2014/main" val="105922763"/>
                    </a:ext>
                  </a:extLst>
                </a:gridCol>
              </a:tblGrid>
              <a:tr h="64670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Challenge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Comment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9846"/>
                  </a:ext>
                </a:extLst>
              </a:tr>
              <a:tr h="52454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CALL</a:t>
                      </a:r>
                      <a:r>
                        <a:rPr lang="en-GB" sz="2400" baseline="0" dirty="0" smtClean="0"/>
                        <a:t> development is difficult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Especially</a:t>
                      </a:r>
                      <a:r>
                        <a:rPr lang="en-GB" sz="2400" baseline="0" dirty="0" smtClean="0"/>
                        <a:t> for LCTLs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82985"/>
                  </a:ext>
                </a:extLst>
              </a:tr>
              <a:tr h="52454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Teacher</a:t>
                      </a:r>
                      <a:r>
                        <a:rPr lang="en-GB" sz="2400" baseline="0" dirty="0" smtClean="0"/>
                        <a:t> confidence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Not L1 speakers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3868"/>
                  </a:ext>
                </a:extLst>
              </a:tr>
              <a:tr h="52454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Pedagogical approach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Room for improvement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21263"/>
                  </a:ext>
                </a:extLst>
              </a:tr>
              <a:tr h="52454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Paradoxical</a:t>
                      </a:r>
                      <a:r>
                        <a:rPr lang="en-GB" sz="2400" baseline="0" dirty="0" smtClean="0"/>
                        <a:t> attitudes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Theory vs reality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3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WordBricks </a:t>
            </a:r>
            <a:r>
              <a:rPr lang="en-GB" dirty="0"/>
              <a:t>- Aims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Japanese university students learning English</a:t>
            </a:r>
          </a:p>
          <a:p>
            <a:pPr lvl="1"/>
            <a:r>
              <a:rPr lang="en-GB" sz="2600" dirty="0" smtClean="0"/>
              <a:t>Scratch-like interface</a:t>
            </a:r>
          </a:p>
          <a:p>
            <a:pPr lvl="1"/>
            <a:r>
              <a:rPr lang="en-GB" sz="2600" dirty="0" smtClean="0"/>
              <a:t>Visual learning paradigm</a:t>
            </a:r>
          </a:p>
          <a:p>
            <a:pPr lvl="1"/>
            <a:r>
              <a:rPr lang="en-GB" sz="2600" dirty="0" smtClean="0"/>
              <a:t>Each POS has a particular colour and shape</a:t>
            </a:r>
          </a:p>
          <a:p>
            <a:pPr lvl="1"/>
            <a:r>
              <a:rPr lang="en-GB" sz="2600" dirty="0" smtClean="0"/>
              <a:t>Learners can only construct </a:t>
            </a:r>
            <a:r>
              <a:rPr lang="en-GB" sz="2600" dirty="0" err="1" smtClean="0"/>
              <a:t>grammaticaly</a:t>
            </a:r>
            <a:r>
              <a:rPr lang="en-GB" sz="2600" dirty="0" smtClean="0"/>
              <a:t> </a:t>
            </a:r>
            <a:r>
              <a:rPr lang="en-GB" sz="2600" dirty="0" smtClean="0"/>
              <a:t>correct sentences</a:t>
            </a:r>
          </a:p>
          <a:p>
            <a:pPr lvl="1"/>
            <a:r>
              <a:rPr lang="en-GB" sz="2600" dirty="0" smtClean="0"/>
              <a:t>Gives students a chance to explore 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13303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WordBricks</a:t>
            </a:r>
            <a:endParaRPr lang="en-IE" dirty="0"/>
          </a:p>
        </p:txBody>
      </p:sp>
      <p:pic>
        <p:nvPicPr>
          <p:cNvPr id="3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42" y="1930400"/>
            <a:ext cx="540289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Built using WordBricks infrastructure</a:t>
            </a:r>
          </a:p>
          <a:p>
            <a:r>
              <a:rPr lang="en-GB" sz="2800" dirty="0" smtClean="0"/>
              <a:t>Pedagogical </a:t>
            </a:r>
            <a:r>
              <a:rPr lang="en-GB" sz="2800" dirty="0"/>
              <a:t>material already covered by teacher</a:t>
            </a:r>
          </a:p>
          <a:p>
            <a:r>
              <a:rPr lang="en-GB" sz="2800" dirty="0"/>
              <a:t>Limited vocabulary</a:t>
            </a:r>
          </a:p>
          <a:p>
            <a:pPr lvl="1"/>
            <a:r>
              <a:rPr lang="en-GB" sz="2600" dirty="0"/>
              <a:t>Should be familiar to students</a:t>
            </a:r>
          </a:p>
          <a:p>
            <a:r>
              <a:rPr lang="en-GB" sz="2800" dirty="0"/>
              <a:t>Example sentences </a:t>
            </a:r>
          </a:p>
          <a:p>
            <a:r>
              <a:rPr lang="en-GB" sz="2800" dirty="0"/>
              <a:t>Free-form sentences</a:t>
            </a:r>
          </a:p>
          <a:p>
            <a:r>
              <a:rPr lang="en-GB" sz="2800" dirty="0"/>
              <a:t>Aligned to the Irish curriculum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2122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80" y="2364186"/>
            <a:ext cx="5745833" cy="2726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55" y="1809235"/>
            <a:ext cx="4082363" cy="38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28" y="1564445"/>
            <a:ext cx="5731510" cy="3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4" y="2160958"/>
            <a:ext cx="48245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90FC-D850-434B-B737-331AAA12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Language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34A1-2479-43B2-B376-6D3BAD90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‘All’ students study Irish</a:t>
            </a:r>
          </a:p>
          <a:p>
            <a:pPr lvl="1"/>
            <a:r>
              <a:rPr lang="en-GB" sz="2400" dirty="0" smtClean="0"/>
              <a:t>Some exceptions (dyslexia, new to Ireland)</a:t>
            </a:r>
          </a:p>
          <a:p>
            <a:r>
              <a:rPr lang="en-GB" sz="2600" dirty="0" smtClean="0"/>
              <a:t>Primary school</a:t>
            </a:r>
          </a:p>
          <a:p>
            <a:pPr lvl="1"/>
            <a:r>
              <a:rPr lang="en-GB" sz="2400" dirty="0" smtClean="0"/>
              <a:t>30 </a:t>
            </a:r>
            <a:r>
              <a:rPr lang="en-GB" sz="2400" dirty="0" err="1" smtClean="0"/>
              <a:t>mins</a:t>
            </a:r>
            <a:r>
              <a:rPr lang="en-GB" sz="2400" dirty="0" smtClean="0"/>
              <a:t> per day</a:t>
            </a:r>
          </a:p>
          <a:p>
            <a:r>
              <a:rPr lang="en-GB" sz="2600" dirty="0" smtClean="0"/>
              <a:t>Secondary school</a:t>
            </a:r>
          </a:p>
          <a:p>
            <a:pPr lvl="1"/>
            <a:r>
              <a:rPr lang="en-GB" sz="2400" dirty="0" smtClean="0"/>
              <a:t>160 </a:t>
            </a:r>
            <a:r>
              <a:rPr lang="en-GB" sz="2400" dirty="0" err="1" smtClean="0"/>
              <a:t>mins</a:t>
            </a:r>
            <a:r>
              <a:rPr lang="en-GB" sz="2400" dirty="0" smtClean="0"/>
              <a:t> a week</a:t>
            </a:r>
          </a:p>
          <a:p>
            <a:r>
              <a:rPr lang="en-GB" sz="2600" dirty="0" smtClean="0"/>
              <a:t>Still very ‘chalk and talk’ and ‘sage on the stage’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4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07" y="1881456"/>
            <a:ext cx="6091550" cy="3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6250131" cy="36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6250131" cy="33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81" y="1875655"/>
            <a:ext cx="6541236" cy="33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– Topics Covered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3" y="2274075"/>
            <a:ext cx="4339509" cy="3880773"/>
          </a:xfrm>
        </p:spPr>
        <p:txBody>
          <a:bodyPr>
            <a:normAutofit/>
          </a:bodyPr>
          <a:lstStyle/>
          <a:p>
            <a:pPr marL="571500" indent="-457200"/>
            <a:r>
              <a:rPr lang="en-GB" sz="2800" dirty="0"/>
              <a:t>Location</a:t>
            </a:r>
          </a:p>
          <a:p>
            <a:pPr marL="114300" indent="0">
              <a:buNone/>
            </a:pPr>
            <a:r>
              <a:rPr lang="en-GB" sz="2800" dirty="0"/>
              <a:t>	</a:t>
            </a:r>
            <a:r>
              <a:rPr lang="en-GB" sz="2800" i="1" dirty="0"/>
              <a:t>Tá leabhar ar an mbord</a:t>
            </a:r>
            <a:endParaRPr lang="en-IE" sz="2400" i="1" dirty="0"/>
          </a:p>
          <a:p>
            <a:pPr marL="571500" indent="-457200"/>
            <a:r>
              <a:rPr lang="en-GB" sz="2800" dirty="0"/>
              <a:t>Questions</a:t>
            </a:r>
          </a:p>
          <a:p>
            <a:pPr marL="971550" lvl="1" indent="-457200"/>
            <a:r>
              <a:rPr lang="en-GB" sz="2600" i="1" dirty="0"/>
              <a:t>An </a:t>
            </a:r>
            <a:r>
              <a:rPr lang="en-GB" sz="2600" i="1" dirty="0" err="1"/>
              <a:t>raibh</a:t>
            </a:r>
            <a:r>
              <a:rPr lang="en-GB" sz="2600" i="1" dirty="0"/>
              <a:t> </a:t>
            </a:r>
            <a:r>
              <a:rPr lang="en-GB" sz="2600" i="1" dirty="0" err="1"/>
              <a:t>Áine</a:t>
            </a:r>
            <a:r>
              <a:rPr lang="en-GB" sz="2600" i="1" dirty="0"/>
              <a:t> ag </a:t>
            </a:r>
            <a:r>
              <a:rPr lang="en-GB" sz="2600" i="1" dirty="0" err="1"/>
              <a:t>ithe</a:t>
            </a:r>
            <a:r>
              <a:rPr lang="en-GB" sz="2600" i="1" dirty="0"/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9734" y="2312989"/>
            <a:ext cx="43395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To have something</a:t>
            </a:r>
          </a:p>
          <a:p>
            <a:pPr lvl="1"/>
            <a:r>
              <a:rPr lang="en-GB" sz="2600" i="1" dirty="0"/>
              <a:t>Tá </a:t>
            </a:r>
            <a:r>
              <a:rPr lang="en-GB" sz="2600" i="1" dirty="0" err="1"/>
              <a:t>hata</a:t>
            </a:r>
            <a:r>
              <a:rPr lang="en-GB" sz="2600" i="1" dirty="0"/>
              <a:t> </a:t>
            </a:r>
            <a:r>
              <a:rPr lang="en-GB" sz="2600" i="1" dirty="0" err="1"/>
              <a:t>agam</a:t>
            </a:r>
            <a:r>
              <a:rPr lang="en-GB" sz="2600" i="1" dirty="0"/>
              <a:t>.</a:t>
            </a:r>
          </a:p>
          <a:p>
            <a:r>
              <a:rPr lang="en-GB" sz="2800" dirty="0"/>
              <a:t>Doing something</a:t>
            </a:r>
          </a:p>
          <a:p>
            <a:pPr lvl="1"/>
            <a:r>
              <a:rPr lang="en-GB" sz="2600" i="1" dirty="0"/>
              <a:t>Tá </a:t>
            </a:r>
            <a:r>
              <a:rPr lang="en-GB" sz="2600" i="1" dirty="0" err="1"/>
              <a:t>Seán</a:t>
            </a:r>
            <a:r>
              <a:rPr lang="en-GB" sz="2600" i="1" dirty="0"/>
              <a:t> ag </a:t>
            </a:r>
            <a:r>
              <a:rPr lang="en-GB" sz="2600" i="1" dirty="0" err="1"/>
              <a:t>rith</a:t>
            </a:r>
            <a:endParaRPr lang="en-GB" sz="2600" i="1" dirty="0"/>
          </a:p>
          <a:p>
            <a:r>
              <a:rPr lang="en-GB" sz="2800" dirty="0"/>
              <a:t>Feelings</a:t>
            </a:r>
          </a:p>
          <a:p>
            <a:pPr marL="971550" lvl="1" indent="-457200"/>
            <a:r>
              <a:rPr lang="en-GB" sz="2600" i="1" dirty="0"/>
              <a:t>Tá </a:t>
            </a:r>
            <a:r>
              <a:rPr lang="en-GB" sz="2600" i="1" dirty="0" err="1"/>
              <a:t>áthas</a:t>
            </a:r>
            <a:r>
              <a:rPr lang="en-GB" sz="2600" i="1" dirty="0"/>
              <a:t> ar Liam</a:t>
            </a:r>
          </a:p>
          <a:p>
            <a:pPr marL="914400" lvl="2" indent="0">
              <a:buFont typeface="Wingdings 3" charset="2"/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963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</a:t>
            </a:r>
            <a:r>
              <a:rPr lang="en-GB" dirty="0" smtClean="0"/>
              <a:t>Refactoring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Refactoring</a:t>
            </a:r>
          </a:p>
          <a:p>
            <a:pPr lvl="1"/>
            <a:r>
              <a:rPr lang="en-GB" sz="2600" dirty="0" smtClean="0"/>
              <a:t>Existing code modified without changing its external behaviours</a:t>
            </a:r>
          </a:p>
          <a:p>
            <a:pPr lvl="1"/>
            <a:r>
              <a:rPr lang="en-GB" sz="2600" dirty="0" smtClean="0"/>
              <a:t>Usually when code smell is detected</a:t>
            </a:r>
          </a:p>
          <a:p>
            <a:pPr lvl="1"/>
            <a:r>
              <a:rPr lang="en-GB" sz="2600" dirty="0" smtClean="0"/>
              <a:t>…. but in this case due to making infrastructure ‘language independent’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5458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Refactoring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WordBricks</a:t>
            </a:r>
          </a:p>
          <a:p>
            <a:pPr lvl="1"/>
            <a:r>
              <a:rPr lang="en-GB" sz="2600" dirty="0" smtClean="0"/>
              <a:t>Japanese learners</a:t>
            </a:r>
          </a:p>
          <a:p>
            <a:pPr lvl="1"/>
            <a:r>
              <a:rPr lang="en-GB" sz="2600" dirty="0" smtClean="0"/>
              <a:t>University level</a:t>
            </a:r>
          </a:p>
          <a:p>
            <a:pPr lvl="1"/>
            <a:r>
              <a:rPr lang="en-GB" sz="2600" dirty="0" smtClean="0"/>
              <a:t>English</a:t>
            </a:r>
          </a:p>
          <a:p>
            <a:pPr lvl="1"/>
            <a:r>
              <a:rPr lang="en-GB" sz="2600" dirty="0" smtClean="0"/>
              <a:t>Out of classroom</a:t>
            </a:r>
          </a:p>
          <a:p>
            <a:pPr lvl="1"/>
            <a:r>
              <a:rPr lang="en-GB" sz="2600" dirty="0" smtClean="0"/>
              <a:t>Developers knew the L2</a:t>
            </a:r>
            <a:endParaRPr lang="en-IE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Irish WordBricks</a:t>
            </a:r>
          </a:p>
          <a:p>
            <a:pPr lvl="1"/>
            <a:r>
              <a:rPr lang="en-GB" sz="2600" dirty="0" smtClean="0"/>
              <a:t>Irish learners</a:t>
            </a:r>
          </a:p>
          <a:p>
            <a:pPr lvl="1"/>
            <a:r>
              <a:rPr lang="en-GB" sz="2600" dirty="0" smtClean="0"/>
              <a:t>Primary school</a:t>
            </a:r>
          </a:p>
          <a:p>
            <a:pPr lvl="1"/>
            <a:r>
              <a:rPr lang="en-GB" sz="2600" dirty="0" smtClean="0"/>
              <a:t>Irish</a:t>
            </a:r>
          </a:p>
          <a:p>
            <a:pPr lvl="1"/>
            <a:r>
              <a:rPr lang="en-GB" sz="2600" dirty="0" smtClean="0"/>
              <a:t>In classroom</a:t>
            </a:r>
          </a:p>
          <a:p>
            <a:pPr lvl="1"/>
            <a:r>
              <a:rPr lang="en-GB" sz="2600" dirty="0" smtClean="0"/>
              <a:t>Developers did not know the L2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1023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WordBricks - Reuse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Imagine trying to develop a morphological analyser from scratch</a:t>
            </a:r>
          </a:p>
          <a:p>
            <a:pPr lvl="1"/>
            <a:r>
              <a:rPr lang="en-GB" sz="2600" dirty="0" smtClean="0"/>
              <a:t>With limited linguistic knowledge</a:t>
            </a:r>
          </a:p>
          <a:p>
            <a:pPr lvl="1"/>
            <a:r>
              <a:rPr lang="en-GB" sz="2600" dirty="0" smtClean="0"/>
              <a:t>No time, no support</a:t>
            </a:r>
          </a:p>
          <a:p>
            <a:r>
              <a:rPr lang="en-GB" sz="2800" dirty="0" smtClean="0"/>
              <a:t>Imagine trying to develop a parser and treebank from scratch</a:t>
            </a:r>
          </a:p>
          <a:p>
            <a:pPr lvl="1"/>
            <a:r>
              <a:rPr lang="en-GB" sz="2600" dirty="0" smtClean="0"/>
              <a:t>With limited linguistic knowledge</a:t>
            </a:r>
          </a:p>
          <a:p>
            <a:r>
              <a:rPr lang="en-GB" sz="2800" dirty="0" smtClean="0"/>
              <a:t>How long would it take?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503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Reuse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Finite State Morphological Analyser</a:t>
            </a:r>
          </a:p>
          <a:p>
            <a:pPr lvl="1"/>
            <a:r>
              <a:rPr lang="en-GB" sz="2600" dirty="0" err="1" smtClean="0"/>
              <a:t>Uí</a:t>
            </a:r>
            <a:r>
              <a:rPr lang="en-GB" sz="2600" dirty="0" smtClean="0"/>
              <a:t> </a:t>
            </a:r>
            <a:r>
              <a:rPr lang="en-GB" sz="2600" dirty="0" err="1" smtClean="0"/>
              <a:t>Dhonnchadha</a:t>
            </a:r>
            <a:r>
              <a:rPr lang="en-GB" sz="2600" dirty="0" smtClean="0"/>
              <a:t> (2002)</a:t>
            </a:r>
          </a:p>
          <a:p>
            <a:pPr lvl="1"/>
            <a:r>
              <a:rPr lang="en-GB" sz="2600" dirty="0" smtClean="0"/>
              <a:t>A great, accurate, high quality resource</a:t>
            </a:r>
          </a:p>
          <a:p>
            <a:r>
              <a:rPr lang="en-GB" sz="2800" dirty="0" smtClean="0"/>
              <a:t>Parser and Treebank</a:t>
            </a:r>
          </a:p>
          <a:p>
            <a:pPr lvl="1"/>
            <a:r>
              <a:rPr lang="en-GB" sz="2600" dirty="0" smtClean="0"/>
              <a:t>Lynn (2016)</a:t>
            </a:r>
          </a:p>
          <a:p>
            <a:pPr lvl="1"/>
            <a:r>
              <a:rPr lang="en-GB" sz="2600" dirty="0"/>
              <a:t>A great, accurate, high quality </a:t>
            </a:r>
            <a:r>
              <a:rPr lang="en-GB" sz="2600" dirty="0" smtClean="0"/>
              <a:t>resource</a:t>
            </a:r>
          </a:p>
          <a:p>
            <a:r>
              <a:rPr lang="en-GB" sz="2800" dirty="0" smtClean="0"/>
              <a:t>No need to reinvent the wheel</a:t>
            </a:r>
            <a:endParaRPr lang="en-GB" sz="2800" dirty="0"/>
          </a:p>
          <a:p>
            <a:pPr marL="5715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6340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</a:t>
            </a:r>
            <a:r>
              <a:rPr lang="en-GB" dirty="0" smtClean="0"/>
              <a:t>– Real-World Focus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Many CALL apps tested in controlled environment</a:t>
            </a:r>
          </a:p>
          <a:p>
            <a:pPr lvl="1"/>
            <a:r>
              <a:rPr lang="en-GB" sz="2600" dirty="0" smtClean="0"/>
              <a:t>Don’t make it to the ‘wild’</a:t>
            </a:r>
          </a:p>
          <a:p>
            <a:pPr lvl="1"/>
            <a:r>
              <a:rPr lang="en-GB" sz="2600" dirty="0" smtClean="0"/>
              <a:t>Not robust</a:t>
            </a:r>
          </a:p>
          <a:p>
            <a:pPr lvl="1"/>
            <a:r>
              <a:rPr lang="en-GB" sz="2600" dirty="0" smtClean="0"/>
              <a:t>Need additional resources</a:t>
            </a:r>
          </a:p>
          <a:p>
            <a:pPr lvl="1"/>
            <a:r>
              <a:rPr lang="en-GB" sz="2600" dirty="0" smtClean="0"/>
              <a:t>Not curriculum aligned</a:t>
            </a:r>
          </a:p>
          <a:p>
            <a:r>
              <a:rPr lang="en-GB" sz="2800" dirty="0" smtClean="0"/>
              <a:t>Irish WordBricks (IWB)</a:t>
            </a:r>
          </a:p>
          <a:p>
            <a:pPr lvl="1"/>
            <a:r>
              <a:rPr lang="en-GB" sz="2600" dirty="0" smtClean="0"/>
              <a:t>User-centred design approach</a:t>
            </a:r>
          </a:p>
          <a:p>
            <a:pPr lvl="1"/>
            <a:r>
              <a:rPr lang="en-GB" sz="2600" dirty="0" smtClean="0"/>
              <a:t>Curriculum aligned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1783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CF1-42FF-4727-B587-2F4467B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Language Teaching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35D9-945A-48AF-96E9-DDEA01C1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Everyone has an opinion</a:t>
            </a:r>
          </a:p>
          <a:p>
            <a:r>
              <a:rPr lang="en-GB" sz="2800" dirty="0" smtClean="0"/>
              <a:t>Recent National Council for Curriculum and Assessment (NCCA) review</a:t>
            </a:r>
          </a:p>
          <a:p>
            <a:r>
              <a:rPr lang="en-GB" sz="2800" dirty="0" smtClean="0"/>
              <a:t>Can of worms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04216-90B9-4A36-8367-009C3610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43" y="4361108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Iterative, agile approach</a:t>
            </a:r>
          </a:p>
          <a:p>
            <a:r>
              <a:rPr lang="en-GB" sz="2800" dirty="0" smtClean="0"/>
              <a:t>Phase 0</a:t>
            </a:r>
          </a:p>
          <a:p>
            <a:pPr lvl="1"/>
            <a:r>
              <a:rPr lang="en-GB" sz="2600" dirty="0" smtClean="0"/>
              <a:t>Consultation with teachers and learners</a:t>
            </a:r>
          </a:p>
          <a:p>
            <a:pPr lvl="1"/>
            <a:r>
              <a:rPr lang="en-GB" sz="2600" dirty="0" smtClean="0"/>
              <a:t>Manual development of pilot version</a:t>
            </a:r>
          </a:p>
          <a:p>
            <a:pPr lvl="2"/>
            <a:r>
              <a:rPr lang="en-GB" sz="2400" dirty="0" smtClean="0"/>
              <a:t>Would it work?</a:t>
            </a:r>
          </a:p>
          <a:p>
            <a:pPr lvl="2"/>
            <a:r>
              <a:rPr lang="en-GB" sz="2400" dirty="0" smtClean="0"/>
              <a:t>Internal WordBricks refactoring required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079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5" name="Text Box 8"/>
          <p:cNvSpPr txBox="1"/>
          <p:nvPr/>
        </p:nvSpPr>
        <p:spPr>
          <a:xfrm>
            <a:off x="5318586" y="2845025"/>
            <a:ext cx="1309472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IWB Engine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6" name="Text Box 17"/>
          <p:cNvSpPr txBox="1"/>
          <p:nvPr/>
        </p:nvSpPr>
        <p:spPr>
          <a:xfrm>
            <a:off x="7567320" y="2874734"/>
            <a:ext cx="1055396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IWB App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28058" y="3314923"/>
            <a:ext cx="939262" cy="11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0"/>
          <p:cNvSpPr txBox="1"/>
          <p:nvPr/>
        </p:nvSpPr>
        <p:spPr>
          <a:xfrm>
            <a:off x="2066265" y="2515620"/>
            <a:ext cx="2397442" cy="15058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Vocabulary and POS info in informal, ad-hoc format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 flipV="1">
            <a:off x="4463707" y="3268548"/>
            <a:ext cx="85487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7771" y="4680857"/>
            <a:ext cx="657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Phase 0 of Irish </a:t>
            </a:r>
            <a:r>
              <a:rPr lang="en-GB" sz="2400" dirty="0" smtClean="0"/>
              <a:t>Word Brick </a:t>
            </a:r>
            <a:r>
              <a:rPr lang="en-GB" sz="2400" dirty="0"/>
              <a:t>development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9523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1" y="5653314"/>
            <a:ext cx="80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Sample informal information for ‘to have’ construction</a:t>
            </a:r>
            <a:endParaRPr lang="en-IE" sz="2400" dirty="0"/>
          </a:p>
        </p:txBody>
      </p:sp>
      <p:sp>
        <p:nvSpPr>
          <p:cNvPr id="10" name="Text Box 23"/>
          <p:cNvSpPr txBox="1"/>
          <p:nvPr/>
        </p:nvSpPr>
        <p:spPr>
          <a:xfrm>
            <a:off x="1219202" y="1429656"/>
            <a:ext cx="8054800" cy="42236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ca-ES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Have</a:t>
            </a:r>
            <a:r>
              <a:rPr lang="ca-ES" sz="1100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				</a:t>
            </a:r>
            <a:endParaRPr lang="en-IE" sz="12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Format</a:t>
            </a: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: 	bí (verb) + optional article + noun + (with pronoun) or (with Prep + Noun)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 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Example 1</a:t>
            </a: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	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i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Tá hata agam.</a:t>
            </a: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		I have a hat.	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 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Example 2</a:t>
            </a: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	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i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Bhí an hata agam.</a:t>
            </a: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	I had the hat.	</a:t>
            </a:r>
            <a:endParaRPr lang="ca-ES" kern="150" dirty="0" smtClean="0">
              <a:effectLst/>
              <a:latin typeface="Times New Roman" panose="02020603050405020304" pitchFamily="18" charset="0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				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b="1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Tok.   Lem. POS                             Meaning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Tá     bí      Verb Verb+VI+PresInd  Is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Bhí    bí      Verb VI+PastInd+Len   Was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hata   hata  Noun Masc+Com+Sg    hat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agam  ag     Pron  Prep+1P+Sg        (with me)</a:t>
            </a:r>
            <a:endParaRPr lang="en-IE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ca-ES" sz="11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 </a:t>
            </a:r>
            <a:endParaRPr lang="en-IE" sz="12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9917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Phase 1</a:t>
            </a:r>
          </a:p>
          <a:p>
            <a:pPr lvl="1"/>
            <a:r>
              <a:rPr lang="en-GB" sz="2600" dirty="0" smtClean="0"/>
              <a:t>Example sentences encoded in an XML file</a:t>
            </a:r>
          </a:p>
          <a:p>
            <a:pPr lvl="1"/>
            <a:r>
              <a:rPr lang="en-GB" sz="2600" dirty="0" smtClean="0"/>
              <a:t>IWB engine is a black box</a:t>
            </a:r>
          </a:p>
          <a:p>
            <a:pPr lvl="1"/>
            <a:r>
              <a:rPr lang="en-GB" sz="2600" dirty="0" smtClean="0"/>
              <a:t>Difficulties around how to structure the info</a:t>
            </a:r>
          </a:p>
          <a:p>
            <a:pPr lvl="1"/>
            <a:r>
              <a:rPr lang="en-GB" sz="2600" dirty="0" smtClean="0"/>
              <a:t>(Remember the Word Bricks developers did not know any Irish)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9976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3" name="Text Box 8"/>
          <p:cNvSpPr txBox="1"/>
          <p:nvPr/>
        </p:nvSpPr>
        <p:spPr>
          <a:xfrm>
            <a:off x="5318586" y="2845025"/>
            <a:ext cx="1309472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IWB Engine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ext Box 17"/>
          <p:cNvSpPr txBox="1"/>
          <p:nvPr/>
        </p:nvSpPr>
        <p:spPr>
          <a:xfrm>
            <a:off x="7567320" y="2874734"/>
            <a:ext cx="1055396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IWB App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28058" y="3314923"/>
            <a:ext cx="939262" cy="11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0"/>
          <p:cNvSpPr txBox="1"/>
          <p:nvPr/>
        </p:nvSpPr>
        <p:spPr>
          <a:xfrm>
            <a:off x="2066265" y="2515620"/>
            <a:ext cx="2397442" cy="15058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Vocabulary and POS info in </a:t>
            </a:r>
            <a:r>
              <a:rPr lang="en-GB" sz="2400" kern="150" dirty="0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XML format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7" name="Straight Arrow Connector 6"/>
          <p:cNvCxnSpPr>
            <a:stCxn id="6" idx="3"/>
            <a:endCxn id="3" idx="1"/>
          </p:cNvCxnSpPr>
          <p:nvPr/>
        </p:nvCxnSpPr>
        <p:spPr>
          <a:xfrm flipV="1">
            <a:off x="4463707" y="3268548"/>
            <a:ext cx="85487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7771" y="4680857"/>
            <a:ext cx="657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Phase </a:t>
            </a:r>
            <a:r>
              <a:rPr lang="en-GB" sz="2400" dirty="0" smtClean="0"/>
              <a:t>1 </a:t>
            </a:r>
            <a:r>
              <a:rPr lang="en-GB" sz="2400" dirty="0"/>
              <a:t>of Irish </a:t>
            </a:r>
            <a:r>
              <a:rPr lang="en-GB" sz="2400" dirty="0" smtClean="0"/>
              <a:t>Word Brick </a:t>
            </a:r>
            <a:r>
              <a:rPr lang="en-GB" sz="2400" dirty="0"/>
              <a:t>development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788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Phase 2</a:t>
            </a:r>
          </a:p>
          <a:p>
            <a:pPr lvl="1"/>
            <a:r>
              <a:rPr lang="en-GB" sz="2600" dirty="0" smtClean="0"/>
              <a:t>Process automated</a:t>
            </a:r>
          </a:p>
          <a:p>
            <a:pPr lvl="1"/>
            <a:r>
              <a:rPr lang="en-GB" sz="2600" dirty="0" smtClean="0"/>
              <a:t>Finite State Morphological Analyser – FSMA (</a:t>
            </a:r>
            <a:r>
              <a:rPr lang="en-GB" sz="2600" dirty="0" err="1" smtClean="0"/>
              <a:t>Uí</a:t>
            </a:r>
            <a:r>
              <a:rPr lang="en-GB" sz="2600" dirty="0" smtClean="0"/>
              <a:t> </a:t>
            </a:r>
            <a:r>
              <a:rPr lang="en-GB" sz="2600" dirty="0" err="1" smtClean="0"/>
              <a:t>Dhonnchadha</a:t>
            </a:r>
            <a:r>
              <a:rPr lang="en-GB" sz="2600" dirty="0" smtClean="0"/>
              <a:t>)</a:t>
            </a:r>
          </a:p>
          <a:p>
            <a:pPr lvl="1"/>
            <a:r>
              <a:rPr lang="en-GB" sz="2600" dirty="0" smtClean="0"/>
              <a:t>Parser and Treebank (Lynn)</a:t>
            </a:r>
          </a:p>
          <a:p>
            <a:pPr lvl="1"/>
            <a:r>
              <a:rPr lang="en-GB" sz="2600" dirty="0" smtClean="0"/>
              <a:t>Advantage</a:t>
            </a:r>
          </a:p>
          <a:p>
            <a:pPr lvl="2"/>
            <a:r>
              <a:rPr lang="en-GB" sz="2400" dirty="0" smtClean="0"/>
              <a:t>Beginners with limited language knowledge</a:t>
            </a:r>
          </a:p>
          <a:p>
            <a:pPr lvl="2"/>
            <a:r>
              <a:rPr lang="en-GB" sz="2400" dirty="0" smtClean="0"/>
              <a:t>Limited </a:t>
            </a:r>
            <a:r>
              <a:rPr lang="en-GB" sz="2400" dirty="0" err="1" smtClean="0"/>
              <a:t>vocabyulary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737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IE" dirty="0"/>
          </a:p>
        </p:txBody>
      </p:sp>
      <p:sp>
        <p:nvSpPr>
          <p:cNvPr id="14" name="Text Box 8"/>
          <p:cNvSpPr txBox="1"/>
          <p:nvPr/>
        </p:nvSpPr>
        <p:spPr>
          <a:xfrm>
            <a:off x="5318586" y="2845025"/>
            <a:ext cx="1309472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IWB Engine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15" name="Text Box 17"/>
          <p:cNvSpPr txBox="1"/>
          <p:nvPr/>
        </p:nvSpPr>
        <p:spPr>
          <a:xfrm>
            <a:off x="7567320" y="2874734"/>
            <a:ext cx="1055396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IWB App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8058" y="3314923"/>
            <a:ext cx="939262" cy="11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0"/>
          <p:cNvSpPr txBox="1"/>
          <p:nvPr/>
        </p:nvSpPr>
        <p:spPr>
          <a:xfrm>
            <a:off x="677334" y="1634784"/>
            <a:ext cx="2397442" cy="55616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i="1" kern="150" dirty="0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Tá </a:t>
            </a:r>
            <a:r>
              <a:rPr lang="en-GB" sz="2400" i="1" kern="150" dirty="0" err="1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hata</a:t>
            </a:r>
            <a:r>
              <a:rPr lang="en-GB" sz="2400" i="1" kern="150" dirty="0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 ag </a:t>
            </a:r>
            <a:r>
              <a:rPr lang="en-GB" sz="2400" i="1" kern="150" dirty="0" err="1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Seán</a:t>
            </a:r>
            <a:endParaRPr lang="en-IE" sz="2400" i="1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7771" y="4680857"/>
            <a:ext cx="657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Phase </a:t>
            </a:r>
            <a:r>
              <a:rPr lang="en-GB" sz="2400" dirty="0"/>
              <a:t>2</a:t>
            </a:r>
            <a:r>
              <a:rPr lang="en-GB" sz="2400" dirty="0" smtClean="0"/>
              <a:t> </a:t>
            </a:r>
            <a:r>
              <a:rPr lang="en-GB" sz="2400" dirty="0"/>
              <a:t>of Irish </a:t>
            </a:r>
            <a:r>
              <a:rPr lang="en-GB" sz="2400" dirty="0" smtClean="0"/>
              <a:t>Word Brick </a:t>
            </a:r>
            <a:r>
              <a:rPr lang="en-GB" sz="2400" dirty="0"/>
              <a:t>development</a:t>
            </a:r>
            <a:endParaRPr lang="en-IE" sz="2400" dirty="0"/>
          </a:p>
        </p:txBody>
      </p:sp>
      <p:sp>
        <p:nvSpPr>
          <p:cNvPr id="22" name="Text Box 8"/>
          <p:cNvSpPr txBox="1"/>
          <p:nvPr/>
        </p:nvSpPr>
        <p:spPr>
          <a:xfrm>
            <a:off x="3423442" y="2874410"/>
            <a:ext cx="1453357" cy="7529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Parser + Treebank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23" name="Text Box 8"/>
          <p:cNvSpPr txBox="1"/>
          <p:nvPr/>
        </p:nvSpPr>
        <p:spPr>
          <a:xfrm>
            <a:off x="3398405" y="1625668"/>
            <a:ext cx="1309472" cy="847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400" kern="150" dirty="0" smtClean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FSMA</a:t>
            </a:r>
            <a:endParaRPr lang="en-IE" sz="24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24" name="Straight Arrow Connector 23"/>
          <p:cNvCxnSpPr>
            <a:stCxn id="22" idx="3"/>
            <a:endCxn id="14" idx="1"/>
          </p:cNvCxnSpPr>
          <p:nvPr/>
        </p:nvCxnSpPr>
        <p:spPr>
          <a:xfrm>
            <a:off x="4876799" y="3250874"/>
            <a:ext cx="441787" cy="17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50603" y="1930400"/>
            <a:ext cx="347802" cy="6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</p:cNvCxnSpPr>
          <p:nvPr/>
        </p:nvCxnSpPr>
        <p:spPr>
          <a:xfrm>
            <a:off x="4053141" y="2472713"/>
            <a:ext cx="0" cy="4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–in the wild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Used in two different schools</a:t>
            </a:r>
          </a:p>
          <a:p>
            <a:r>
              <a:rPr lang="en-GB" sz="2800" dirty="0"/>
              <a:t>2</a:t>
            </a:r>
            <a:r>
              <a:rPr lang="en-GB" sz="2800" baseline="30000" dirty="0"/>
              <a:t>nd</a:t>
            </a:r>
            <a:r>
              <a:rPr lang="en-GB" sz="2800" dirty="0"/>
              <a:t> </a:t>
            </a:r>
            <a:r>
              <a:rPr lang="en-GB" sz="2800" dirty="0" smtClean="0"/>
              <a:t>class (7-8 years), 3</a:t>
            </a:r>
            <a:r>
              <a:rPr lang="en-GB" sz="2800" baseline="30000" dirty="0" smtClean="0"/>
              <a:t>rd</a:t>
            </a:r>
            <a:r>
              <a:rPr lang="en-GB" sz="2800" dirty="0" smtClean="0"/>
              <a:t> </a:t>
            </a:r>
            <a:r>
              <a:rPr lang="en-GB" sz="2800" dirty="0"/>
              <a:t>class </a:t>
            </a:r>
            <a:r>
              <a:rPr lang="en-GB" sz="2800" dirty="0" smtClean="0"/>
              <a:t>(8 -9) and </a:t>
            </a:r>
            <a:r>
              <a:rPr lang="en-GB" sz="2800" dirty="0"/>
              <a:t>5</a:t>
            </a:r>
            <a:r>
              <a:rPr lang="en-GB" sz="2800" baseline="30000" dirty="0"/>
              <a:t>th</a:t>
            </a:r>
            <a:r>
              <a:rPr lang="en-GB" sz="2800" dirty="0"/>
              <a:t> </a:t>
            </a:r>
            <a:r>
              <a:rPr lang="en-GB" sz="2800" dirty="0" smtClean="0"/>
              <a:t>class (10-11)</a:t>
            </a:r>
            <a:endParaRPr lang="en-GB" sz="2800" dirty="0"/>
          </a:p>
          <a:p>
            <a:r>
              <a:rPr lang="en-GB" sz="2800" dirty="0"/>
              <a:t>Boys-only, girls-only school</a:t>
            </a:r>
          </a:p>
          <a:p>
            <a:r>
              <a:rPr lang="en-GB" sz="2800" dirty="0"/>
              <a:t>3 evaluation cycles</a:t>
            </a:r>
          </a:p>
          <a:p>
            <a:pPr lvl="1"/>
            <a:r>
              <a:rPr lang="en-GB" sz="2600" dirty="0"/>
              <a:t>Some for 3 sessions, some for 5</a:t>
            </a:r>
          </a:p>
          <a:p>
            <a:r>
              <a:rPr lang="en-GB" sz="2800" dirty="0"/>
              <a:t>Experience broadly similar over the different contexts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6050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–in the wild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11718"/>
              </p:ext>
            </p:extLst>
          </p:nvPr>
        </p:nvGraphicFramePr>
        <p:xfrm>
          <a:off x="1146000" y="1930400"/>
          <a:ext cx="812800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692570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43398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73807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21567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7762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6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Class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Age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School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Y3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8-9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</a:t>
                      </a:r>
                      <a:r>
                        <a:rPr lang="en-GB" sz="2400" baseline="30000" dirty="0" smtClean="0"/>
                        <a:t>th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10-11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0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7-8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9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</a:t>
                      </a:r>
                      <a:r>
                        <a:rPr lang="en-GB" sz="2400" baseline="30000" dirty="0" smtClean="0"/>
                        <a:t>th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10-11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Girls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</a:t>
                      </a:r>
                      <a:r>
                        <a:rPr lang="en-GB" sz="2400" baseline="30000" dirty="0" smtClean="0"/>
                        <a:t>th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10-11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75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4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124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124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75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326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6000" y="5617029"/>
            <a:ext cx="812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Overall: 323 students and 13 different teachers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5981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Students</a:t>
            </a:r>
            <a:endParaRPr lang="en-I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43031" y="2290923"/>
          <a:ext cx="496855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0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CF1-42FF-4727-B587-2F4467B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Language Teaching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35D9-945A-48AF-96E9-DDEA01C1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Primary school teachers are generalists</a:t>
            </a:r>
          </a:p>
          <a:p>
            <a:pPr lvl="1"/>
            <a:r>
              <a:rPr lang="en-GB" sz="2600" dirty="0" smtClean="0"/>
              <a:t>Some may not be comfortable teaching Irish</a:t>
            </a:r>
          </a:p>
          <a:p>
            <a:pPr lvl="1"/>
            <a:r>
              <a:rPr lang="en-GB" sz="2600" dirty="0" smtClean="0"/>
              <a:t>(Although it is the deciding factor for selecting applicants)</a:t>
            </a:r>
          </a:p>
          <a:p>
            <a:pPr lvl="1"/>
            <a:r>
              <a:rPr lang="en-GB" sz="2600" dirty="0" smtClean="0"/>
              <a:t>Not native speakers</a:t>
            </a:r>
          </a:p>
          <a:p>
            <a:pPr lvl="1"/>
            <a:r>
              <a:rPr lang="en-GB" sz="2600" dirty="0" smtClean="0"/>
              <a:t>Wide range of ability and interest in Irish</a:t>
            </a:r>
          </a:p>
          <a:p>
            <a:pPr lvl="1"/>
            <a:r>
              <a:rPr lang="en-GB" sz="2600" dirty="0" smtClean="0"/>
              <a:t>Impact of teacher’s confidence on teaching</a:t>
            </a:r>
          </a:p>
        </p:txBody>
      </p:sp>
    </p:spTree>
    <p:extLst>
      <p:ext uri="{BB962C8B-B14F-4D97-AF65-F5344CB8AC3E}">
        <p14:creationId xmlns:p14="http://schemas.microsoft.com/office/powerpoint/2010/main" val="21625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Students</a:t>
            </a:r>
            <a:endParaRPr lang="en-I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455388" y="2264077"/>
          <a:ext cx="504056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7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Students</a:t>
            </a:r>
            <a:endParaRPr lang="en-IE" dirty="0"/>
          </a:p>
        </p:txBody>
      </p:sp>
      <p:graphicFrame>
        <p:nvGraphicFramePr>
          <p:cNvPr id="3" name="Chart 2" title="Did you enjoy the Irish WordBricks app?"/>
          <p:cNvGraphicFramePr>
            <a:graphicFrameLocks/>
          </p:cNvGraphicFramePr>
          <p:nvPr>
            <p:extLst/>
          </p:nvPr>
        </p:nvGraphicFramePr>
        <p:xfrm>
          <a:off x="2193603" y="2218915"/>
          <a:ext cx="496855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5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Students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Many suggestions for improvements</a:t>
            </a:r>
          </a:p>
          <a:p>
            <a:pPr lvl="1"/>
            <a:r>
              <a:rPr lang="en-GB" sz="2600" dirty="0"/>
              <a:t>Want more difficult sentences</a:t>
            </a:r>
          </a:p>
          <a:p>
            <a:pPr lvl="1"/>
            <a:r>
              <a:rPr lang="en-GB" sz="2600" dirty="0"/>
              <a:t>Translation</a:t>
            </a:r>
          </a:p>
          <a:p>
            <a:pPr lvl="1"/>
            <a:r>
              <a:rPr lang="en-GB" sz="2600" dirty="0"/>
              <a:t>Want more words</a:t>
            </a:r>
          </a:p>
          <a:p>
            <a:pPr lvl="1"/>
            <a:r>
              <a:rPr lang="en-GB" sz="2600" dirty="0"/>
              <a:t>Would like it gamified</a:t>
            </a:r>
          </a:p>
          <a:p>
            <a:pPr lvl="2"/>
            <a:r>
              <a:rPr lang="en-GB" sz="2400" dirty="0"/>
              <a:t>Loads of ideas on this topic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4722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Students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Comments</a:t>
            </a:r>
          </a:p>
          <a:p>
            <a:pPr lvl="1"/>
            <a:r>
              <a:rPr lang="en-GB" sz="2600" i="1" dirty="0"/>
              <a:t>“This would be great for people who are struggling”</a:t>
            </a:r>
          </a:p>
          <a:p>
            <a:pPr lvl="1"/>
            <a:r>
              <a:rPr lang="en-GB" sz="2600" i="1" dirty="0"/>
              <a:t>“Really good, fun and easy to use”</a:t>
            </a:r>
          </a:p>
          <a:p>
            <a:pPr lvl="1"/>
            <a:r>
              <a:rPr lang="en-GB" sz="2600" i="1" dirty="0"/>
              <a:t>“I am exempt from Irish, but it looked interesting”</a:t>
            </a:r>
          </a:p>
          <a:p>
            <a:pPr lvl="1"/>
            <a:r>
              <a:rPr lang="en-GB" sz="2600" i="1" dirty="0"/>
              <a:t>“</a:t>
            </a:r>
            <a:r>
              <a:rPr lang="en-GB" sz="2800" i="1" dirty="0"/>
              <a:t>I love the method it uses to create sentences.  It’s a bit like a puzzle in a way.  I also adore the trial and error style.”</a:t>
            </a:r>
          </a:p>
          <a:p>
            <a:pPr lvl="1"/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803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WordBricks - Students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Comments</a:t>
            </a:r>
          </a:p>
          <a:p>
            <a:pPr lvl="1"/>
            <a:r>
              <a:rPr lang="en-GB" sz="2600" i="1" dirty="0"/>
              <a:t>“I didn’t really find it easy to put the words into the sentences”</a:t>
            </a:r>
          </a:p>
          <a:p>
            <a:pPr lvl="1"/>
            <a:r>
              <a:rPr lang="en-GB" sz="2600" i="1" dirty="0"/>
              <a:t>“Every Irish word &amp; English subtitles”</a:t>
            </a:r>
          </a:p>
          <a:p>
            <a:pPr lvl="1"/>
            <a:r>
              <a:rPr lang="en-GB" sz="2600" i="1" dirty="0"/>
              <a:t>“Very, very, very, very, very …. Amazing”</a:t>
            </a:r>
          </a:p>
          <a:p>
            <a:pPr lvl="1"/>
            <a:r>
              <a:rPr lang="en-GB" sz="2600" i="1" dirty="0"/>
              <a:t>“Great help, can’t wait until it’s on the app store </a:t>
            </a:r>
            <a:r>
              <a:rPr lang="en-GB" sz="2600" i="1" dirty="0">
                <a:sym typeface="Wingdings" panose="05000000000000000000" pitchFamily="2" charset="2"/>
              </a:rPr>
              <a:t>:-)”</a:t>
            </a:r>
          </a:p>
          <a:p>
            <a:pPr lvl="1"/>
            <a:endParaRPr lang="en-GB" sz="2600" dirty="0"/>
          </a:p>
          <a:p>
            <a:pPr lvl="1"/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5615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b="1" dirty="0"/>
              <a:t>Refactored</a:t>
            </a:r>
            <a:r>
              <a:rPr lang="en-GB" sz="2800" dirty="0"/>
              <a:t> an existing app</a:t>
            </a:r>
          </a:p>
          <a:p>
            <a:pPr lvl="1"/>
            <a:r>
              <a:rPr lang="en-GB" sz="2600" dirty="0"/>
              <a:t>Otherwise, it would have taken too long</a:t>
            </a:r>
          </a:p>
          <a:p>
            <a:r>
              <a:rPr lang="en-GB" sz="2800" b="1" dirty="0" smtClean="0"/>
              <a:t>Reuse</a:t>
            </a:r>
            <a:r>
              <a:rPr lang="en-GB" sz="2800" dirty="0" smtClean="0"/>
              <a:t> existing NLP resources</a:t>
            </a:r>
            <a:endParaRPr lang="en-GB" sz="2800" dirty="0"/>
          </a:p>
          <a:p>
            <a:pPr lvl="1"/>
            <a:r>
              <a:rPr lang="en-GB" sz="2600" dirty="0"/>
              <a:t>Otherwise, it wouldn’t have worked</a:t>
            </a:r>
          </a:p>
          <a:p>
            <a:r>
              <a:rPr lang="en-GB" sz="2800" dirty="0" smtClean="0"/>
              <a:t>Keeping it </a:t>
            </a:r>
            <a:r>
              <a:rPr lang="en-GB" sz="2800" b="1" dirty="0" smtClean="0"/>
              <a:t>real</a:t>
            </a:r>
            <a:endParaRPr lang="en-GB" sz="2800" b="1" dirty="0"/>
          </a:p>
          <a:p>
            <a:pPr lvl="1"/>
            <a:r>
              <a:rPr lang="en-GB" sz="2600" dirty="0" smtClean="0"/>
              <a:t>Built in conjunction with teachers and students</a:t>
            </a:r>
          </a:p>
          <a:p>
            <a:pPr lvl="1"/>
            <a:r>
              <a:rPr lang="en-GB" sz="2600" dirty="0" smtClean="0"/>
              <a:t>Curriculum aligned</a:t>
            </a:r>
          </a:p>
          <a:p>
            <a:pPr lvl="1"/>
            <a:r>
              <a:rPr lang="en-GB" sz="2600" dirty="0" smtClean="0"/>
              <a:t>Designed with the realities of the Irish </a:t>
            </a:r>
            <a:r>
              <a:rPr lang="en-GB" sz="2600" dirty="0" smtClean="0"/>
              <a:t>classroom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40820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Still some work to do on automation</a:t>
            </a:r>
          </a:p>
          <a:p>
            <a:r>
              <a:rPr lang="en-GB" sz="2800" dirty="0" smtClean="0"/>
              <a:t>Teachers </a:t>
            </a:r>
            <a:r>
              <a:rPr lang="en-GB" sz="2800" dirty="0"/>
              <a:t>liked the app</a:t>
            </a:r>
          </a:p>
          <a:p>
            <a:pPr lvl="1"/>
            <a:r>
              <a:rPr lang="en-GB" sz="2600" dirty="0"/>
              <a:t>Thought it was beneficial and enjoyable</a:t>
            </a:r>
          </a:p>
          <a:p>
            <a:r>
              <a:rPr lang="en-GB" sz="2800" dirty="0"/>
              <a:t>More exposure to the language</a:t>
            </a:r>
          </a:p>
          <a:p>
            <a:r>
              <a:rPr lang="en-GB" sz="2800" dirty="0"/>
              <a:t>Students enjoy the app</a:t>
            </a:r>
          </a:p>
          <a:p>
            <a:r>
              <a:rPr lang="en-GB" sz="2800" dirty="0"/>
              <a:t>Could be used by learners of any age</a:t>
            </a:r>
            <a:endParaRPr lang="en-I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163D1-F845-4639-B516-13297BFCE11E}"/>
              </a:ext>
            </a:extLst>
          </p:cNvPr>
          <p:cNvSpPr txBox="1"/>
          <p:nvPr/>
        </p:nvSpPr>
        <p:spPr>
          <a:xfrm>
            <a:off x="1635698" y="5748331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Algerian" panose="04020705040A02060702" pitchFamily="82" charset="0"/>
              </a:rPr>
              <a:t>Go </a:t>
            </a:r>
            <a:r>
              <a:rPr lang="en-GB" sz="2800" i="1" dirty="0" err="1">
                <a:latin typeface="Algerian" panose="04020705040A02060702" pitchFamily="82" charset="0"/>
              </a:rPr>
              <a:t>Raibh</a:t>
            </a:r>
            <a:r>
              <a:rPr lang="en-GB" sz="2800" i="1" dirty="0">
                <a:latin typeface="Algerian" panose="04020705040A02060702" pitchFamily="82" charset="0"/>
              </a:rPr>
              <a:t> </a:t>
            </a:r>
            <a:r>
              <a:rPr lang="en-GB" sz="2800" i="1" dirty="0" err="1">
                <a:latin typeface="Algerian" panose="04020705040A02060702" pitchFamily="82" charset="0"/>
              </a:rPr>
              <a:t>Maith</a:t>
            </a:r>
            <a:r>
              <a:rPr lang="en-GB" sz="2800" i="1" dirty="0">
                <a:latin typeface="Algerian" panose="04020705040A02060702" pitchFamily="82" charset="0"/>
              </a:rPr>
              <a:t> </a:t>
            </a:r>
            <a:r>
              <a:rPr lang="en-GB" sz="2800" i="1" dirty="0" err="1">
                <a:latin typeface="Algerian" panose="04020705040A02060702" pitchFamily="82" charset="0"/>
              </a:rPr>
              <a:t>Agaibh</a:t>
            </a:r>
            <a:endParaRPr lang="en-GB" sz="2800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CF1-42FF-4727-B587-2F4467B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Language Teaching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35D9-945A-48AF-96E9-DDEA01C1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Secondary school teachers – specialists</a:t>
            </a:r>
          </a:p>
          <a:p>
            <a:pPr lvl="1"/>
            <a:r>
              <a:rPr lang="en-GB" sz="2600" dirty="0" smtClean="0"/>
              <a:t>2 years post graduate study in education</a:t>
            </a:r>
          </a:p>
          <a:p>
            <a:pPr lvl="1"/>
            <a:r>
              <a:rPr lang="en-GB" sz="2600" dirty="0" smtClean="0"/>
              <a:t>Schools struggle to find teachers</a:t>
            </a:r>
          </a:p>
          <a:p>
            <a:pPr lvl="1"/>
            <a:r>
              <a:rPr lang="en-GB" sz="2600" dirty="0" smtClean="0"/>
              <a:t>Very traditional approach to teaching</a:t>
            </a:r>
          </a:p>
          <a:p>
            <a:pPr lvl="2"/>
            <a:r>
              <a:rPr lang="en-GB" sz="2400" dirty="0" smtClean="0"/>
              <a:t>Memorising chunks of text</a:t>
            </a:r>
          </a:p>
          <a:p>
            <a:pPr lvl="2"/>
            <a:r>
              <a:rPr lang="en-GB" sz="2400" dirty="0" smtClean="0"/>
              <a:t>Students don’t understand</a:t>
            </a:r>
          </a:p>
          <a:p>
            <a:pPr lvl="2"/>
            <a:r>
              <a:rPr lang="en-GB" sz="2400" dirty="0" smtClean="0"/>
              <a:t>Sad curriculum content</a:t>
            </a:r>
          </a:p>
        </p:txBody>
      </p:sp>
    </p:spTree>
    <p:extLst>
      <p:ext uri="{BB962C8B-B14F-4D97-AF65-F5344CB8AC3E}">
        <p14:creationId xmlns:p14="http://schemas.microsoft.com/office/powerpoint/2010/main" val="1118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CF1-42FF-4727-B587-2F4467B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Language Teaching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35D9-945A-48AF-96E9-DDEA01C1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Not a ‘Modern Foreign Language’</a:t>
            </a:r>
          </a:p>
          <a:p>
            <a:r>
              <a:rPr lang="en-GB" sz="2400" dirty="0" smtClean="0"/>
              <a:t>Level of attainment after 13 years of study</a:t>
            </a:r>
          </a:p>
          <a:p>
            <a:pPr lvl="1"/>
            <a:r>
              <a:rPr lang="en-GB" sz="2200" dirty="0" smtClean="0"/>
              <a:t>Bad</a:t>
            </a:r>
          </a:p>
          <a:p>
            <a:pPr lvl="1"/>
            <a:r>
              <a:rPr lang="en-GB" sz="2200" dirty="0" smtClean="0"/>
              <a:t>Good (given the level of exposure?)</a:t>
            </a:r>
          </a:p>
          <a:p>
            <a:r>
              <a:rPr lang="en-GB" sz="2400" dirty="0" smtClean="0"/>
              <a:t>Language pedagogy</a:t>
            </a:r>
          </a:p>
          <a:p>
            <a:pPr lvl="1"/>
            <a:r>
              <a:rPr lang="en-GB" sz="2200" dirty="0" smtClean="0"/>
              <a:t>Not just reading, writing, listening, speaking</a:t>
            </a:r>
          </a:p>
          <a:p>
            <a:pPr lvl="1"/>
            <a:r>
              <a:rPr lang="en-GB" sz="2200" dirty="0" smtClean="0"/>
              <a:t>Cultural awareness, pragmatics</a:t>
            </a:r>
          </a:p>
          <a:p>
            <a:pPr lvl="1"/>
            <a:r>
              <a:rPr lang="en-GB" sz="2200" dirty="0" smtClean="0"/>
              <a:t>New sounds</a:t>
            </a:r>
          </a:p>
          <a:p>
            <a:pPr lvl="1"/>
            <a:r>
              <a:rPr lang="en-GB" sz="2200" dirty="0" smtClean="0"/>
              <a:t>Courage to make mistakes</a:t>
            </a:r>
          </a:p>
          <a:p>
            <a:r>
              <a:rPr lang="en-GB" sz="2400" dirty="0" smtClean="0"/>
              <a:t>Paradoxical role of Irish in Ireland</a:t>
            </a:r>
          </a:p>
        </p:txBody>
      </p:sp>
    </p:spTree>
    <p:extLst>
      <p:ext uri="{BB962C8B-B14F-4D97-AF65-F5344CB8AC3E}">
        <p14:creationId xmlns:p14="http://schemas.microsoft.com/office/powerpoint/2010/main" val="18258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E655-A753-43AA-9695-AEFB9D26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Learning Apps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CC34-432C-4CC0-9E7C-8727695B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Language learning is difficult</a:t>
            </a:r>
          </a:p>
          <a:p>
            <a:r>
              <a:rPr lang="en-GB" sz="2800" dirty="0" smtClean="0"/>
              <a:t>Motivation is very important</a:t>
            </a:r>
          </a:p>
          <a:p>
            <a:r>
              <a:rPr lang="en-GB" sz="2800" dirty="0" smtClean="0"/>
              <a:t>Modern apps</a:t>
            </a:r>
          </a:p>
          <a:p>
            <a:pPr lvl="1"/>
            <a:r>
              <a:rPr lang="en-GB" sz="2600" dirty="0" err="1" smtClean="0"/>
              <a:t>Duolingo</a:t>
            </a:r>
            <a:endParaRPr lang="en-GB" sz="2600" dirty="0" smtClean="0"/>
          </a:p>
          <a:p>
            <a:pPr lvl="1"/>
            <a:r>
              <a:rPr lang="en-GB" sz="2600" dirty="0" err="1" smtClean="0"/>
              <a:t>Buso</a:t>
            </a:r>
            <a:endParaRPr lang="en-GB" sz="2600" dirty="0" smtClean="0"/>
          </a:p>
          <a:p>
            <a:pPr lvl="1"/>
            <a:r>
              <a:rPr lang="en-GB" sz="2600" dirty="0" err="1" smtClean="0"/>
              <a:t>Memrise</a:t>
            </a:r>
            <a:endParaRPr lang="en-GB" sz="2600" dirty="0" smtClean="0"/>
          </a:p>
          <a:p>
            <a:r>
              <a:rPr lang="en-GB" sz="2800" dirty="0" smtClean="0"/>
              <a:t>Freemium model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769042"/>
            <a:ext cx="1514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9F57-3857-4C87-86DF-95CFA2C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Learning Apps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8FCD-694F-43E5-B73F-3D3CF627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33 languages … the usual suspects plus</a:t>
            </a:r>
            <a:endParaRPr lang="en-GB" sz="2800" dirty="0"/>
          </a:p>
          <a:p>
            <a:pPr lvl="1"/>
            <a:r>
              <a:rPr lang="en-GB" sz="2600" dirty="0" smtClean="0"/>
              <a:t>Irish 954K learners</a:t>
            </a:r>
          </a:p>
          <a:p>
            <a:pPr lvl="1"/>
            <a:r>
              <a:rPr lang="en-GB" sz="2600" dirty="0" smtClean="0"/>
              <a:t>Welsh 347K learners</a:t>
            </a:r>
          </a:p>
          <a:p>
            <a:pPr lvl="1"/>
            <a:r>
              <a:rPr lang="en-GB" sz="2600" dirty="0"/>
              <a:t>N</a:t>
            </a:r>
            <a:r>
              <a:rPr lang="en-GB" sz="2600" dirty="0" smtClean="0"/>
              <a:t>avajo 251K learners</a:t>
            </a:r>
          </a:p>
          <a:p>
            <a:pPr lvl="1"/>
            <a:r>
              <a:rPr lang="en-GB" sz="2600" dirty="0" smtClean="0"/>
              <a:t>Klingon 500K learners</a:t>
            </a:r>
          </a:p>
          <a:p>
            <a:r>
              <a:rPr lang="en-GB" sz="2800" dirty="0" smtClean="0"/>
              <a:t>Translation approach</a:t>
            </a:r>
          </a:p>
          <a:p>
            <a:r>
              <a:rPr lang="en-GB" sz="2800" dirty="0" smtClean="0"/>
              <a:t>Gamified approach</a:t>
            </a:r>
          </a:p>
          <a:p>
            <a:r>
              <a:rPr lang="en-GB" sz="2800" dirty="0" smtClean="0"/>
              <a:t>Community development + employees approach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013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App Development Challenges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Many apps have limited coverage</a:t>
            </a:r>
          </a:p>
          <a:p>
            <a:pPr lvl="1"/>
            <a:r>
              <a:rPr lang="en-GB" sz="2600" dirty="0"/>
              <a:t>Reading, writing, listening, speaking</a:t>
            </a:r>
          </a:p>
          <a:p>
            <a:pPr lvl="1"/>
            <a:r>
              <a:rPr lang="en-GB" sz="2600" dirty="0"/>
              <a:t>Sentence construction limited</a:t>
            </a:r>
          </a:p>
          <a:p>
            <a:r>
              <a:rPr lang="en-GB" sz="2800" dirty="0" smtClean="0"/>
              <a:t>Computer Assisted Language Learning (CALL)</a:t>
            </a:r>
          </a:p>
          <a:p>
            <a:pPr lvl="1"/>
            <a:r>
              <a:rPr lang="en-GB" sz="2600" dirty="0" smtClean="0"/>
              <a:t>Very difficult</a:t>
            </a:r>
          </a:p>
          <a:p>
            <a:pPr lvl="1"/>
            <a:r>
              <a:rPr lang="en-GB" sz="2600" dirty="0" smtClean="0"/>
              <a:t>Teachers, linguists, pedagogical specialists, software engineers, programmers, NLP specialists, UI designers … language learners</a:t>
            </a:r>
          </a:p>
        </p:txBody>
      </p:sp>
    </p:spTree>
    <p:extLst>
      <p:ext uri="{BB962C8B-B14F-4D97-AF65-F5344CB8AC3E}">
        <p14:creationId xmlns:p14="http://schemas.microsoft.com/office/powerpoint/2010/main" val="1248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1229</Words>
  <Application>Microsoft Office PowerPoint</Application>
  <PresentationFormat>Widescreen</PresentationFormat>
  <Paragraphs>297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Algerian</vt:lpstr>
      <vt:lpstr>Arial</vt:lpstr>
      <vt:lpstr>FreeSans</vt:lpstr>
      <vt:lpstr>Liberation Serif</vt:lpstr>
      <vt:lpstr>Noto Sans CJK SC Regular</vt:lpstr>
      <vt:lpstr>Times New Roman</vt:lpstr>
      <vt:lpstr>Trebuchet MS</vt:lpstr>
      <vt:lpstr>Wingdings</vt:lpstr>
      <vt:lpstr>Wingdings 3</vt:lpstr>
      <vt:lpstr>Facet</vt:lpstr>
      <vt:lpstr>A Green Approach for an Irish App</vt:lpstr>
      <vt:lpstr>Irish Language Learning</vt:lpstr>
      <vt:lpstr>Irish Language Teaching</vt:lpstr>
      <vt:lpstr>Irish Language Teaching</vt:lpstr>
      <vt:lpstr>Irish Language Teaching</vt:lpstr>
      <vt:lpstr>Irish Language Teaching</vt:lpstr>
      <vt:lpstr>Language Learning Apps</vt:lpstr>
      <vt:lpstr>Language Learning Apps</vt:lpstr>
      <vt:lpstr>Irish App Development Challenges</vt:lpstr>
      <vt:lpstr>Irish App Development Challenges</vt:lpstr>
      <vt:lpstr>Irish CALL</vt:lpstr>
      <vt:lpstr>Irish Language Teaching and Learning </vt:lpstr>
      <vt:lpstr>WordBricks - Aims</vt:lpstr>
      <vt:lpstr>WordBricks</vt:lpstr>
      <vt:lpstr>Irish WordBricks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Irish WordBricks – Topics Covered</vt:lpstr>
      <vt:lpstr>Irish WordBricks - Refactoring</vt:lpstr>
      <vt:lpstr>Irish WordBricks - Refactoring</vt:lpstr>
      <vt:lpstr>Irish WordBricks - Reuse</vt:lpstr>
      <vt:lpstr>Irish WordBricks - Reuse</vt:lpstr>
      <vt:lpstr>Irish WordBricks – Real-World Focus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Irish WordBricks –in the wild</vt:lpstr>
      <vt:lpstr>Irish WordBricks –in the wild</vt:lpstr>
      <vt:lpstr>Irish WordBricks - Students</vt:lpstr>
      <vt:lpstr>Irish WordBricks - Students</vt:lpstr>
      <vt:lpstr>Irish WordBricks - Students</vt:lpstr>
      <vt:lpstr>Irish WordBricks - Students</vt:lpstr>
      <vt:lpstr>Irish WordBricks - Students</vt:lpstr>
      <vt:lpstr>Irish WordBricks - Students</vt:lpstr>
      <vt:lpstr>Key Features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Irish WordBricks</dc:title>
  <dc:creator>Monica Ward</dc:creator>
  <cp:lastModifiedBy>Monica</cp:lastModifiedBy>
  <cp:revision>20</cp:revision>
  <dcterms:created xsi:type="dcterms:W3CDTF">2019-05-29T15:19:14Z</dcterms:created>
  <dcterms:modified xsi:type="dcterms:W3CDTF">2019-08-17T21:39:04Z</dcterms:modified>
</cp:coreProperties>
</file>